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9" r:id="rId3"/>
    <p:sldId id="257" r:id="rId4"/>
    <p:sldId id="275" r:id="rId5"/>
    <p:sldId id="258" r:id="rId6"/>
    <p:sldId id="268" r:id="rId7"/>
    <p:sldId id="271" r:id="rId8"/>
    <p:sldId id="269" r:id="rId9"/>
    <p:sldId id="270" r:id="rId10"/>
    <p:sldId id="265" r:id="rId11"/>
    <p:sldId id="263" r:id="rId12"/>
    <p:sldId id="281" r:id="rId13"/>
    <p:sldId id="264" r:id="rId14"/>
    <p:sldId id="259" r:id="rId15"/>
    <p:sldId id="276" r:id="rId16"/>
    <p:sldId id="261" r:id="rId17"/>
    <p:sldId id="277" r:id="rId18"/>
    <p:sldId id="260" r:id="rId19"/>
    <p:sldId id="278" r:id="rId20"/>
    <p:sldId id="262" r:id="rId21"/>
    <p:sldId id="266" r:id="rId22"/>
    <p:sldId id="267" r:id="rId23"/>
    <p:sldId id="280" r:id="rId24"/>
    <p:sldId id="272" r:id="rId25"/>
    <p:sldId id="274"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A4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08"/>
    <p:restoredTop sz="95970"/>
  </p:normalViewPr>
  <p:slideViewPr>
    <p:cSldViewPr snapToGrid="0" snapToObjects="1">
      <p:cViewPr varScale="1">
        <p:scale>
          <a:sx n="116" d="100"/>
          <a:sy n="116" d="100"/>
        </p:scale>
        <p:origin x="200"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FE8CA8-B41C-C243-BDF8-61075D9F322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905CF54-75C6-9E44-89F8-9EE6589A00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10DC549-3688-C649-926D-C71C9E6503FD}"/>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FC7B5EE0-B09E-4C4C-9D7F-C3EA269A6F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85E5D8-B88F-F44E-9984-4920352E4E3F}"/>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282281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A077C3-E892-6144-8238-81DA9917511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2D3C6FE-1B35-D746-84D2-CACA3C6CD1A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35738D-28AC-364C-B433-6C76D6380800}"/>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7B783874-DCF6-2D49-90B7-6A5FA4FB50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0195370-4981-A64E-A1EF-6449942FE473}"/>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2524734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9C411C2-DAFD-E64A-BF30-922B1474DF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3548B5-6F2E-8F4C-8536-616E9CF658A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6B542A-E0C1-874C-86D7-B5951C889F68}"/>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D0325403-5908-0149-9F9E-1E4C220649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219C79-7536-9B42-B0CA-A833935905AF}"/>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353455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8E9686-0A59-5A4A-8313-264D28D3D4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A7CCFAC-6035-EE40-90F5-C4F1129BE04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F79070-F6BC-4242-AFCB-522C07C1C0E2}"/>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BE5D106A-BADF-E941-9C13-BCE3988FFF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60B7BDE-38F6-B044-A67A-B260CDC03060}"/>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13578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F4450E-A678-174A-8CA2-C24B0398842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D0201DD-F73F-8F40-8E1D-09424A2041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20A489-E8A3-6C45-AFD4-80C298EE18D3}"/>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A576AEB7-0DA8-7041-8FCB-875D6165E1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4E8AC3-18EB-CC45-9ED6-EEA2DB6E24EB}"/>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4263384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1AD3C9-A797-964C-B8C7-42FC679DEC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5E22A8B-0E8C-2749-A7E7-E33DA730276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7DA6A4-BF9D-134E-9FE2-33D5F4773D1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6A88ACC-5714-8C40-B956-FA26A24C4787}"/>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6" name="Espace réservé du pied de page 5">
            <a:extLst>
              <a:ext uri="{FF2B5EF4-FFF2-40B4-BE49-F238E27FC236}">
                <a16:creationId xmlns:a16="http://schemas.microsoft.com/office/drawing/2014/main" id="{7913B066-5C25-7F42-BB4E-ABF5E4431E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12A82F-E607-7D46-BA01-70750E5B18D9}"/>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100697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CD9525-4643-4E4D-B01B-77D332D00A2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787B894-D343-ED4E-8C2E-EFCCE1376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EDC0F06-4B5B-8441-86D2-82F063DBC03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CF32CBB-77C5-F84C-8710-21B0CD0DF4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DB02976-DEAD-6F43-875C-ECF6252C7A8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58CC75-238E-B44B-9846-61633A5DBF60}"/>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8" name="Espace réservé du pied de page 7">
            <a:extLst>
              <a:ext uri="{FF2B5EF4-FFF2-40B4-BE49-F238E27FC236}">
                <a16:creationId xmlns:a16="http://schemas.microsoft.com/office/drawing/2014/main" id="{A6874ADD-FC62-1B44-9E2E-AD550090321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38A347D-B95B-9743-907D-9A510FC21B5B}"/>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60703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FF4EE-D3D1-0746-8774-21143B1EACC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D8537C1-B178-0E49-9AD6-127FB31CDA2A}"/>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4" name="Espace réservé du pied de page 3">
            <a:extLst>
              <a:ext uri="{FF2B5EF4-FFF2-40B4-BE49-F238E27FC236}">
                <a16:creationId xmlns:a16="http://schemas.microsoft.com/office/drawing/2014/main" id="{C513E5C0-814F-3B47-8C29-74378C092B4F}"/>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40C4767-9CDA-424F-875A-2115D03F0D22}"/>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285358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A7BB87-E5CA-8B43-A009-C73339052317}"/>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3" name="Espace réservé du pied de page 2">
            <a:extLst>
              <a:ext uri="{FF2B5EF4-FFF2-40B4-BE49-F238E27FC236}">
                <a16:creationId xmlns:a16="http://schemas.microsoft.com/office/drawing/2014/main" id="{C2816B04-1557-3E4F-9C91-95C6A1FE0FE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C87378B-FB5C-7248-973B-A8AB6B377A59}"/>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3031767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83C9F3-638B-9141-9F18-B8F20C4214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F7BA94D-33DD-864B-B78C-A0F5F075A7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0E3EFEF-B4EE-6746-BC56-290C03007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950B5B-4113-A44A-A072-4FD710FC6AC9}"/>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6" name="Espace réservé du pied de page 5">
            <a:extLst>
              <a:ext uri="{FF2B5EF4-FFF2-40B4-BE49-F238E27FC236}">
                <a16:creationId xmlns:a16="http://schemas.microsoft.com/office/drawing/2014/main" id="{EA562ED3-BA65-1C43-8CA0-44A3C77370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9FFAF63-FEA8-8A41-8042-7A0FFC440CA8}"/>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346590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45E81-B53F-9D47-A73C-B7A2EA249C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571E044-55F0-6D4F-A44A-302FD8E13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99E7938-1B05-F346-BAB5-00818702F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E3E661-6EA3-6F4C-950F-C3B8A558FB0F}"/>
              </a:ext>
            </a:extLst>
          </p:cNvPr>
          <p:cNvSpPr>
            <a:spLocks noGrp="1"/>
          </p:cNvSpPr>
          <p:nvPr>
            <p:ph type="dt" sz="half" idx="10"/>
          </p:nvPr>
        </p:nvSpPr>
        <p:spPr/>
        <p:txBody>
          <a:bodyPr/>
          <a:lstStyle/>
          <a:p>
            <a:fld id="{08C34976-D09C-404C-AABC-193F682D2E9B}" type="datetimeFigureOut">
              <a:rPr lang="fr-FR" smtClean="0"/>
              <a:t>01/03/2022</a:t>
            </a:fld>
            <a:endParaRPr lang="fr-FR"/>
          </a:p>
        </p:txBody>
      </p:sp>
      <p:sp>
        <p:nvSpPr>
          <p:cNvPr id="6" name="Espace réservé du pied de page 5">
            <a:extLst>
              <a:ext uri="{FF2B5EF4-FFF2-40B4-BE49-F238E27FC236}">
                <a16:creationId xmlns:a16="http://schemas.microsoft.com/office/drawing/2014/main" id="{A250116A-2689-424A-A215-F0F81062395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70C8E4-E659-6F41-AF50-C302586624F8}"/>
              </a:ext>
            </a:extLst>
          </p:cNvPr>
          <p:cNvSpPr>
            <a:spLocks noGrp="1"/>
          </p:cNvSpPr>
          <p:nvPr>
            <p:ph type="sldNum" sz="quarter" idx="12"/>
          </p:nvPr>
        </p:nvSpPr>
        <p:spPr/>
        <p:txBody>
          <a:bodyPr/>
          <a:lstStyle/>
          <a:p>
            <a:fld id="{0FE60B3F-80C9-1141-9B98-790EC2D20F07}" type="slidenum">
              <a:rPr lang="fr-FR" smtClean="0"/>
              <a:t>‹N°›</a:t>
            </a:fld>
            <a:endParaRPr lang="fr-FR"/>
          </a:p>
        </p:txBody>
      </p:sp>
    </p:spTree>
    <p:extLst>
      <p:ext uri="{BB962C8B-B14F-4D97-AF65-F5344CB8AC3E}">
        <p14:creationId xmlns:p14="http://schemas.microsoft.com/office/powerpoint/2010/main" val="3004276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29FFFA0-C434-EC44-ACB5-60FE0F786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E583870-0C77-BC41-8E74-FF29319AF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4EE65A-3E2E-AB40-98B3-FD22061F84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34976-D09C-404C-AABC-193F682D2E9B}" type="datetimeFigureOut">
              <a:rPr lang="fr-FR" smtClean="0"/>
              <a:t>01/03/2022</a:t>
            </a:fld>
            <a:endParaRPr lang="fr-FR"/>
          </a:p>
        </p:txBody>
      </p:sp>
      <p:sp>
        <p:nvSpPr>
          <p:cNvPr id="5" name="Espace réservé du pied de page 4">
            <a:extLst>
              <a:ext uri="{FF2B5EF4-FFF2-40B4-BE49-F238E27FC236}">
                <a16:creationId xmlns:a16="http://schemas.microsoft.com/office/drawing/2014/main" id="{42B3893C-72CA-744C-BD83-F7C8E7AE7F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54B72BA-991C-704A-9AB9-34947CD97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E60B3F-80C9-1141-9B98-790EC2D20F07}" type="slidenum">
              <a:rPr lang="fr-FR" smtClean="0"/>
              <a:t>‹N°›</a:t>
            </a:fld>
            <a:endParaRPr lang="fr-FR"/>
          </a:p>
        </p:txBody>
      </p:sp>
    </p:spTree>
    <p:extLst>
      <p:ext uri="{BB962C8B-B14F-4D97-AF65-F5344CB8AC3E}">
        <p14:creationId xmlns:p14="http://schemas.microsoft.com/office/powerpoint/2010/main" val="307077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05BA4DA-2F85-724C-8272-4FCA5E4006B7}"/>
              </a:ext>
            </a:extLst>
          </p:cNvPr>
          <p:cNvPicPr>
            <a:picLocks noChangeAspect="1"/>
          </p:cNvPicPr>
          <p:nvPr/>
        </p:nvPicPr>
        <p:blipFill rotWithShape="1">
          <a:blip r:embed="rId2">
            <a:alphaModFix amt="35000"/>
          </a:blip>
          <a:srcRect t="11245"/>
          <a:stretch/>
        </p:blipFill>
        <p:spPr>
          <a:xfrm>
            <a:off x="1620398" y="270722"/>
            <a:ext cx="9144000" cy="6005389"/>
          </a:xfrm>
          <a:prstGeom prst="rect">
            <a:avLst/>
          </a:prstGeom>
        </p:spPr>
      </p:pic>
      <p:sp>
        <p:nvSpPr>
          <p:cNvPr id="2" name="Titre 1">
            <a:extLst>
              <a:ext uri="{FF2B5EF4-FFF2-40B4-BE49-F238E27FC236}">
                <a16:creationId xmlns:a16="http://schemas.microsoft.com/office/drawing/2014/main" id="{6419B46B-370F-6D48-933C-5C3C1E7C4D9A}"/>
              </a:ext>
            </a:extLst>
          </p:cNvPr>
          <p:cNvSpPr>
            <a:spLocks noGrp="1"/>
          </p:cNvSpPr>
          <p:nvPr>
            <p:ph type="ctrTitle"/>
          </p:nvPr>
        </p:nvSpPr>
        <p:spPr>
          <a:xfrm>
            <a:off x="1524000" y="1122362"/>
            <a:ext cx="9144000" cy="3218283"/>
          </a:xfrm>
        </p:spPr>
        <p:txBody>
          <a:bodyPr>
            <a:normAutofit/>
          </a:bodyPr>
          <a:lstStyle/>
          <a:p>
            <a:pPr>
              <a:lnSpc>
                <a:spcPct val="150000"/>
              </a:lnSpc>
            </a:pPr>
            <a:r>
              <a:rPr lang="fr-FR" sz="4000" dirty="0">
                <a:latin typeface="Calisto MT" panose="02040603050505030304" pitchFamily="18" charset="77"/>
              </a:rPr>
              <a:t>EGLISE </a:t>
            </a:r>
            <a:br>
              <a:rPr lang="fr-FR" sz="4000" dirty="0">
                <a:latin typeface="Calisto MT" panose="02040603050505030304" pitchFamily="18" charset="77"/>
              </a:rPr>
            </a:br>
            <a:r>
              <a:rPr lang="fr-FR" sz="4000" dirty="0">
                <a:latin typeface="Calisto MT" panose="02040603050505030304" pitchFamily="18" charset="77"/>
              </a:rPr>
              <a:t>DE </a:t>
            </a:r>
            <a:br>
              <a:rPr lang="fr-FR" sz="4000" dirty="0">
                <a:latin typeface="Calisto MT" panose="02040603050505030304" pitchFamily="18" charset="77"/>
              </a:rPr>
            </a:br>
            <a:r>
              <a:rPr lang="fr-FR" sz="4000" dirty="0">
                <a:latin typeface="Calisto MT" panose="02040603050505030304" pitchFamily="18" charset="77"/>
              </a:rPr>
              <a:t>SAINT JUST LE MARTEL</a:t>
            </a:r>
          </a:p>
        </p:txBody>
      </p:sp>
      <p:sp>
        <p:nvSpPr>
          <p:cNvPr id="3" name="Rectangle 2">
            <a:extLst>
              <a:ext uri="{FF2B5EF4-FFF2-40B4-BE49-F238E27FC236}">
                <a16:creationId xmlns:a16="http://schemas.microsoft.com/office/drawing/2014/main" id="{007DA35A-AC5D-DC40-A83E-843B03509A66}"/>
              </a:ext>
            </a:extLst>
          </p:cNvPr>
          <p:cNvSpPr/>
          <p:nvPr/>
        </p:nvSpPr>
        <p:spPr>
          <a:xfrm>
            <a:off x="2419349" y="6363385"/>
            <a:ext cx="7596188" cy="369332"/>
          </a:xfrm>
          <a:prstGeom prst="rect">
            <a:avLst/>
          </a:prstGeom>
        </p:spPr>
        <p:txBody>
          <a:bodyPr wrap="square">
            <a:spAutoFit/>
          </a:bodyPr>
          <a:lstStyle/>
          <a:p>
            <a:r>
              <a:rPr lang="fr-FR" altLang="fr-FR" dirty="0">
                <a:latin typeface="Garamond" panose="02020404030301010803" pitchFamily="18" charset="0"/>
              </a:rPr>
              <a:t>© </a:t>
            </a:r>
            <a:r>
              <a:rPr lang="fr-FR" dirty="0">
                <a:latin typeface="Calisto MT" panose="02040603050505030304" pitchFamily="18" charset="77"/>
              </a:rPr>
              <a:t>Service éducatif des Archives départementales de la Haute-Vienne - 2022</a:t>
            </a:r>
          </a:p>
        </p:txBody>
      </p:sp>
    </p:spTree>
    <p:extLst>
      <p:ext uri="{BB962C8B-B14F-4D97-AF65-F5344CB8AC3E}">
        <p14:creationId xmlns:p14="http://schemas.microsoft.com/office/powerpoint/2010/main" val="1905631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D56CC8-3E80-4042-A17F-09164627BAA7}"/>
              </a:ext>
            </a:extLst>
          </p:cNvPr>
          <p:cNvSpPr>
            <a:spLocks noGrp="1"/>
          </p:cNvSpPr>
          <p:nvPr>
            <p:ph type="title"/>
          </p:nvPr>
        </p:nvSpPr>
        <p:spPr>
          <a:xfrm>
            <a:off x="837280" y="-6885"/>
            <a:ext cx="9965675" cy="483174"/>
          </a:xfrm>
        </p:spPr>
        <p:txBody>
          <a:bodyPr>
            <a:normAutofit/>
          </a:bodyPr>
          <a:lstStyle/>
          <a:p>
            <a:pPr algn="ctr"/>
            <a:r>
              <a:rPr lang="fr-FR" sz="2000" b="1" dirty="0">
                <a:latin typeface="Calisto MT" panose="02040603050505030304" pitchFamily="18" charset="77"/>
              </a:rPr>
              <a:t>ETAT GENERAL DES FONDS PAROISSE DE ST JUST LE MARTEL - 1743</a:t>
            </a:r>
          </a:p>
        </p:txBody>
      </p:sp>
      <p:pic>
        <p:nvPicPr>
          <p:cNvPr id="5" name="Image 4">
            <a:extLst>
              <a:ext uri="{FF2B5EF4-FFF2-40B4-BE49-F238E27FC236}">
                <a16:creationId xmlns:a16="http://schemas.microsoft.com/office/drawing/2014/main" id="{1004140F-2ADA-8240-9ECA-D8E8B8C44025}"/>
              </a:ext>
            </a:extLst>
          </p:cNvPr>
          <p:cNvPicPr>
            <a:picLocks noChangeAspect="1"/>
          </p:cNvPicPr>
          <p:nvPr/>
        </p:nvPicPr>
        <p:blipFill>
          <a:blip r:embed="rId2"/>
          <a:stretch>
            <a:fillRect/>
          </a:stretch>
        </p:blipFill>
        <p:spPr>
          <a:xfrm>
            <a:off x="181952" y="500866"/>
            <a:ext cx="5359531" cy="6182530"/>
          </a:xfrm>
          <a:prstGeom prst="rect">
            <a:avLst/>
          </a:prstGeom>
        </p:spPr>
      </p:pic>
      <p:sp>
        <p:nvSpPr>
          <p:cNvPr id="6" name="ZoneTexte 5">
            <a:extLst>
              <a:ext uri="{FF2B5EF4-FFF2-40B4-BE49-F238E27FC236}">
                <a16:creationId xmlns:a16="http://schemas.microsoft.com/office/drawing/2014/main" id="{006B96FF-F47B-8642-9789-705BDE0A08AC}"/>
              </a:ext>
            </a:extLst>
          </p:cNvPr>
          <p:cNvSpPr txBox="1"/>
          <p:nvPr/>
        </p:nvSpPr>
        <p:spPr>
          <a:xfrm>
            <a:off x="7877059" y="6366965"/>
            <a:ext cx="3964034" cy="369332"/>
          </a:xfrm>
          <a:prstGeom prst="rect">
            <a:avLst/>
          </a:prstGeom>
          <a:noFill/>
        </p:spPr>
        <p:txBody>
          <a:bodyPr wrap="none" rtlCol="0">
            <a:spAutoFit/>
          </a:bodyPr>
          <a:lstStyle/>
          <a:p>
            <a:r>
              <a:rPr lang="fr-FR" dirty="0">
                <a:latin typeface="Calisto MT" panose="02040603050505030304" pitchFamily="18" charset="77"/>
              </a:rPr>
              <a:t>ADHV – E </a:t>
            </a:r>
            <a:r>
              <a:rPr lang="fr-FR" dirty="0" err="1">
                <a:latin typeface="Calisto MT" panose="02040603050505030304" pitchFamily="18" charset="77"/>
              </a:rPr>
              <a:t>Dép</a:t>
            </a:r>
            <a:r>
              <a:rPr lang="fr-FR" dirty="0">
                <a:latin typeface="Calisto MT" panose="02040603050505030304" pitchFamily="18" charset="77"/>
              </a:rPr>
              <a:t> 156/G1 – 5 avril 1743</a:t>
            </a:r>
          </a:p>
        </p:txBody>
      </p:sp>
      <p:pic>
        <p:nvPicPr>
          <p:cNvPr id="4" name="Image 3">
            <a:extLst>
              <a:ext uri="{FF2B5EF4-FFF2-40B4-BE49-F238E27FC236}">
                <a16:creationId xmlns:a16="http://schemas.microsoft.com/office/drawing/2014/main" id="{47F924B1-3B57-F640-9254-DC45E8796805}"/>
              </a:ext>
            </a:extLst>
          </p:cNvPr>
          <p:cNvPicPr>
            <a:picLocks noChangeAspect="1"/>
          </p:cNvPicPr>
          <p:nvPr/>
        </p:nvPicPr>
        <p:blipFill>
          <a:blip r:embed="rId3"/>
          <a:stretch>
            <a:fillRect/>
          </a:stretch>
        </p:blipFill>
        <p:spPr>
          <a:xfrm>
            <a:off x="5072237" y="1759348"/>
            <a:ext cx="7080699" cy="3057947"/>
          </a:xfrm>
          <a:prstGeom prst="rect">
            <a:avLst/>
          </a:prstGeom>
        </p:spPr>
      </p:pic>
    </p:spTree>
    <p:extLst>
      <p:ext uri="{BB962C8B-B14F-4D97-AF65-F5344CB8AC3E}">
        <p14:creationId xmlns:p14="http://schemas.microsoft.com/office/powerpoint/2010/main" val="3157127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C0629E-F58C-E644-8563-BF272C4F0D8C}"/>
              </a:ext>
            </a:extLst>
          </p:cNvPr>
          <p:cNvSpPr>
            <a:spLocks noGrp="1"/>
          </p:cNvSpPr>
          <p:nvPr>
            <p:ph type="title"/>
          </p:nvPr>
        </p:nvSpPr>
        <p:spPr>
          <a:xfrm>
            <a:off x="3031933" y="0"/>
            <a:ext cx="5889434" cy="769612"/>
          </a:xfrm>
        </p:spPr>
        <p:txBody>
          <a:bodyPr>
            <a:normAutofit/>
          </a:bodyPr>
          <a:lstStyle/>
          <a:p>
            <a:pPr algn="ctr"/>
            <a:r>
              <a:rPr lang="fr-FR" sz="2000" b="1" dirty="0">
                <a:latin typeface="Calisto MT" panose="02040603050505030304" pitchFamily="18" charset="77"/>
              </a:rPr>
              <a:t>LE CADASTRE NAPOLEONIEN</a:t>
            </a:r>
          </a:p>
        </p:txBody>
      </p:sp>
      <p:sp>
        <p:nvSpPr>
          <p:cNvPr id="4" name="ZoneTexte 3">
            <a:extLst>
              <a:ext uri="{FF2B5EF4-FFF2-40B4-BE49-F238E27FC236}">
                <a16:creationId xmlns:a16="http://schemas.microsoft.com/office/drawing/2014/main" id="{E6F54F15-8104-264B-A0E5-5F7CE9B0FAC3}"/>
              </a:ext>
            </a:extLst>
          </p:cNvPr>
          <p:cNvSpPr txBox="1"/>
          <p:nvPr/>
        </p:nvSpPr>
        <p:spPr>
          <a:xfrm>
            <a:off x="2809301" y="6266760"/>
            <a:ext cx="6206123" cy="369332"/>
          </a:xfrm>
          <a:prstGeom prst="rect">
            <a:avLst/>
          </a:prstGeom>
          <a:noFill/>
        </p:spPr>
        <p:txBody>
          <a:bodyPr wrap="none" rtlCol="0">
            <a:spAutoFit/>
          </a:bodyPr>
          <a:lstStyle/>
          <a:p>
            <a:r>
              <a:rPr lang="fr-FR" dirty="0"/>
              <a:t>ADHV – 3P167, cadastre napoléonien, 1812 :  section 3, Le Bourg</a:t>
            </a:r>
          </a:p>
        </p:txBody>
      </p:sp>
      <p:pic>
        <p:nvPicPr>
          <p:cNvPr id="6" name="Image 5">
            <a:extLst>
              <a:ext uri="{FF2B5EF4-FFF2-40B4-BE49-F238E27FC236}">
                <a16:creationId xmlns:a16="http://schemas.microsoft.com/office/drawing/2014/main" id="{2F7AEE5D-1A85-B148-A77F-4D5E5A414D7D}"/>
              </a:ext>
            </a:extLst>
          </p:cNvPr>
          <p:cNvPicPr>
            <a:picLocks noChangeAspect="1"/>
          </p:cNvPicPr>
          <p:nvPr/>
        </p:nvPicPr>
        <p:blipFill>
          <a:blip r:embed="rId2"/>
          <a:stretch>
            <a:fillRect/>
          </a:stretch>
        </p:blipFill>
        <p:spPr>
          <a:xfrm>
            <a:off x="727113" y="688400"/>
            <a:ext cx="10499075" cy="5481199"/>
          </a:xfrm>
          <a:prstGeom prst="rect">
            <a:avLst/>
          </a:prstGeom>
        </p:spPr>
      </p:pic>
      <p:sp>
        <p:nvSpPr>
          <p:cNvPr id="8" name="Ellipse 7">
            <a:extLst>
              <a:ext uri="{FF2B5EF4-FFF2-40B4-BE49-F238E27FC236}">
                <a16:creationId xmlns:a16="http://schemas.microsoft.com/office/drawing/2014/main" id="{4A7C9DCF-C166-5D41-B5AF-FA31DCD02EB8}"/>
              </a:ext>
            </a:extLst>
          </p:cNvPr>
          <p:cNvSpPr/>
          <p:nvPr/>
        </p:nvSpPr>
        <p:spPr>
          <a:xfrm>
            <a:off x="8053330" y="3838751"/>
            <a:ext cx="1101687" cy="10576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13C4C1E-FD94-C64B-93EE-5B32377F8F3E}"/>
              </a:ext>
            </a:extLst>
          </p:cNvPr>
          <p:cNvSpPr txBox="1"/>
          <p:nvPr/>
        </p:nvSpPr>
        <p:spPr>
          <a:xfrm>
            <a:off x="9155017" y="4233272"/>
            <a:ext cx="1354153" cy="523220"/>
          </a:xfrm>
          <a:prstGeom prst="rect">
            <a:avLst/>
          </a:prstGeom>
          <a:noFill/>
        </p:spPr>
        <p:txBody>
          <a:bodyPr wrap="none" rtlCol="0">
            <a:spAutoFit/>
          </a:bodyPr>
          <a:lstStyle/>
          <a:p>
            <a:r>
              <a:rPr lang="fr-FR" sz="2800" dirty="0">
                <a:latin typeface="Calisto MT" panose="02040603050505030304" pitchFamily="18" charset="77"/>
              </a:rPr>
              <a:t>L’église</a:t>
            </a:r>
          </a:p>
        </p:txBody>
      </p:sp>
    </p:spTree>
    <p:extLst>
      <p:ext uri="{BB962C8B-B14F-4D97-AF65-F5344CB8AC3E}">
        <p14:creationId xmlns:p14="http://schemas.microsoft.com/office/powerpoint/2010/main" val="41491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502538-CAB4-544D-B9D9-03CED99DD985}"/>
              </a:ext>
            </a:extLst>
          </p:cNvPr>
          <p:cNvSpPr>
            <a:spLocks noGrp="1"/>
          </p:cNvSpPr>
          <p:nvPr>
            <p:ph type="title"/>
          </p:nvPr>
        </p:nvSpPr>
        <p:spPr>
          <a:xfrm>
            <a:off x="1443209" y="0"/>
            <a:ext cx="9062292" cy="593342"/>
          </a:xfrm>
        </p:spPr>
        <p:txBody>
          <a:bodyPr>
            <a:normAutofit/>
          </a:bodyPr>
          <a:lstStyle/>
          <a:p>
            <a:pPr algn="ctr"/>
            <a:r>
              <a:rPr lang="fr-FR" sz="2000" b="1" dirty="0">
                <a:latin typeface="Calisto MT" panose="02040603050505030304" pitchFamily="18" charset="77"/>
              </a:rPr>
              <a:t>ETAT DES SECTIONS DU CADASTRE NAPOLEONIEN</a:t>
            </a:r>
          </a:p>
        </p:txBody>
      </p:sp>
      <p:pic>
        <p:nvPicPr>
          <p:cNvPr id="5" name="Image 4">
            <a:extLst>
              <a:ext uri="{FF2B5EF4-FFF2-40B4-BE49-F238E27FC236}">
                <a16:creationId xmlns:a16="http://schemas.microsoft.com/office/drawing/2014/main" id="{8AE54E5B-601A-7944-913B-EC2F7867478E}"/>
              </a:ext>
            </a:extLst>
          </p:cNvPr>
          <p:cNvPicPr>
            <a:picLocks noChangeAspect="1"/>
          </p:cNvPicPr>
          <p:nvPr/>
        </p:nvPicPr>
        <p:blipFill>
          <a:blip r:embed="rId2"/>
          <a:stretch>
            <a:fillRect/>
          </a:stretch>
        </p:blipFill>
        <p:spPr>
          <a:xfrm>
            <a:off x="171127" y="478317"/>
            <a:ext cx="7375427" cy="6060193"/>
          </a:xfrm>
          <a:prstGeom prst="rect">
            <a:avLst/>
          </a:prstGeom>
        </p:spPr>
      </p:pic>
      <p:sp>
        <p:nvSpPr>
          <p:cNvPr id="6" name="ZoneTexte 5">
            <a:extLst>
              <a:ext uri="{FF2B5EF4-FFF2-40B4-BE49-F238E27FC236}">
                <a16:creationId xmlns:a16="http://schemas.microsoft.com/office/drawing/2014/main" id="{A21C0329-41D9-3946-890C-6FE775E2F8E4}"/>
              </a:ext>
            </a:extLst>
          </p:cNvPr>
          <p:cNvSpPr txBox="1"/>
          <p:nvPr/>
        </p:nvSpPr>
        <p:spPr>
          <a:xfrm>
            <a:off x="9229666" y="6225794"/>
            <a:ext cx="1582484" cy="307777"/>
          </a:xfrm>
          <a:prstGeom prst="rect">
            <a:avLst/>
          </a:prstGeom>
          <a:noFill/>
        </p:spPr>
        <p:txBody>
          <a:bodyPr wrap="none" rtlCol="0">
            <a:spAutoFit/>
          </a:bodyPr>
          <a:lstStyle/>
          <a:p>
            <a:r>
              <a:rPr lang="fr-FR" sz="1400" dirty="0">
                <a:latin typeface="Calisto MT" panose="02040603050505030304" pitchFamily="18" charset="77"/>
              </a:rPr>
              <a:t>ADHV – 3P167/2</a:t>
            </a:r>
          </a:p>
        </p:txBody>
      </p:sp>
      <p:pic>
        <p:nvPicPr>
          <p:cNvPr id="11" name="Image 10">
            <a:extLst>
              <a:ext uri="{FF2B5EF4-FFF2-40B4-BE49-F238E27FC236}">
                <a16:creationId xmlns:a16="http://schemas.microsoft.com/office/drawing/2014/main" id="{230C941F-2A40-A147-B786-BFC07B440276}"/>
              </a:ext>
            </a:extLst>
          </p:cNvPr>
          <p:cNvPicPr>
            <a:picLocks noChangeAspect="1"/>
          </p:cNvPicPr>
          <p:nvPr/>
        </p:nvPicPr>
        <p:blipFill rotWithShape="1">
          <a:blip r:embed="rId3"/>
          <a:srcRect l="1789"/>
          <a:stretch/>
        </p:blipFill>
        <p:spPr>
          <a:xfrm>
            <a:off x="7627716" y="1327826"/>
            <a:ext cx="4454891" cy="3154101"/>
          </a:xfrm>
          <a:prstGeom prst="rect">
            <a:avLst/>
          </a:prstGeom>
        </p:spPr>
      </p:pic>
    </p:spTree>
    <p:extLst>
      <p:ext uri="{BB962C8B-B14F-4D97-AF65-F5344CB8AC3E}">
        <p14:creationId xmlns:p14="http://schemas.microsoft.com/office/powerpoint/2010/main" val="2567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C5585C-C865-044E-9040-9B09860CE23E}"/>
              </a:ext>
            </a:extLst>
          </p:cNvPr>
          <p:cNvSpPr>
            <a:spLocks noGrp="1"/>
          </p:cNvSpPr>
          <p:nvPr>
            <p:ph type="title"/>
          </p:nvPr>
        </p:nvSpPr>
        <p:spPr>
          <a:xfrm>
            <a:off x="1399141" y="0"/>
            <a:ext cx="8346195" cy="802663"/>
          </a:xfrm>
        </p:spPr>
        <p:txBody>
          <a:bodyPr>
            <a:normAutofit/>
          </a:bodyPr>
          <a:lstStyle/>
          <a:p>
            <a:pPr algn="ctr"/>
            <a:r>
              <a:rPr lang="fr-FR" sz="2000" b="1" dirty="0">
                <a:latin typeface="Calisto MT" panose="02040603050505030304" pitchFamily="18" charset="77"/>
              </a:rPr>
              <a:t>LE CADASTRE, 1933</a:t>
            </a:r>
          </a:p>
        </p:txBody>
      </p:sp>
      <p:pic>
        <p:nvPicPr>
          <p:cNvPr id="5" name="Image 4">
            <a:extLst>
              <a:ext uri="{FF2B5EF4-FFF2-40B4-BE49-F238E27FC236}">
                <a16:creationId xmlns:a16="http://schemas.microsoft.com/office/drawing/2014/main" id="{E8E0C462-C85F-DD41-8773-5000ACEF1BA6}"/>
              </a:ext>
            </a:extLst>
          </p:cNvPr>
          <p:cNvPicPr>
            <a:picLocks noChangeAspect="1"/>
          </p:cNvPicPr>
          <p:nvPr/>
        </p:nvPicPr>
        <p:blipFill rotWithShape="1">
          <a:blip r:embed="rId2"/>
          <a:srcRect l="6609" b="3241"/>
          <a:stretch/>
        </p:blipFill>
        <p:spPr>
          <a:xfrm>
            <a:off x="1762124" y="609963"/>
            <a:ext cx="7416473" cy="5862275"/>
          </a:xfrm>
          <a:prstGeom prst="rect">
            <a:avLst/>
          </a:prstGeom>
        </p:spPr>
      </p:pic>
      <p:sp>
        <p:nvSpPr>
          <p:cNvPr id="6" name="Rectangle 5">
            <a:extLst>
              <a:ext uri="{FF2B5EF4-FFF2-40B4-BE49-F238E27FC236}">
                <a16:creationId xmlns:a16="http://schemas.microsoft.com/office/drawing/2014/main" id="{019012B0-BE70-6647-9DAA-AEEC04FBA6AB}"/>
              </a:ext>
            </a:extLst>
          </p:cNvPr>
          <p:cNvSpPr/>
          <p:nvPr/>
        </p:nvSpPr>
        <p:spPr>
          <a:xfrm>
            <a:off x="2011034" y="6472238"/>
            <a:ext cx="7167563" cy="369332"/>
          </a:xfrm>
          <a:prstGeom prst="rect">
            <a:avLst/>
          </a:prstGeom>
        </p:spPr>
        <p:txBody>
          <a:bodyPr wrap="square">
            <a:spAutoFit/>
          </a:bodyPr>
          <a:lstStyle/>
          <a:p>
            <a:r>
              <a:rPr lang="fr-FR" dirty="0"/>
              <a:t>ADHV – 3P167, cadastre 1933 : section A3 Le Bourg (parcelles 374 à 523)</a:t>
            </a:r>
          </a:p>
        </p:txBody>
      </p:sp>
      <p:sp>
        <p:nvSpPr>
          <p:cNvPr id="3" name="Ellipse 2">
            <a:extLst>
              <a:ext uri="{FF2B5EF4-FFF2-40B4-BE49-F238E27FC236}">
                <a16:creationId xmlns:a16="http://schemas.microsoft.com/office/drawing/2014/main" id="{2F51D887-CFE0-4543-819C-9D0120201E54}"/>
              </a:ext>
            </a:extLst>
          </p:cNvPr>
          <p:cNvSpPr/>
          <p:nvPr/>
        </p:nvSpPr>
        <p:spPr>
          <a:xfrm>
            <a:off x="6272213" y="4686300"/>
            <a:ext cx="771525" cy="8001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795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B0ED8-05B4-2B40-BE27-CFC5039A85AB}"/>
              </a:ext>
            </a:extLst>
          </p:cNvPr>
          <p:cNvSpPr>
            <a:spLocks noGrp="1"/>
          </p:cNvSpPr>
          <p:nvPr>
            <p:ph type="title"/>
          </p:nvPr>
        </p:nvSpPr>
        <p:spPr>
          <a:xfrm>
            <a:off x="887897" y="100721"/>
            <a:ext cx="9423892" cy="538258"/>
          </a:xfrm>
        </p:spPr>
        <p:txBody>
          <a:bodyPr>
            <a:noAutofit/>
          </a:bodyPr>
          <a:lstStyle/>
          <a:p>
            <a:pPr algn="ctr"/>
            <a:r>
              <a:rPr lang="fr-FR" sz="2000" b="1" dirty="0">
                <a:latin typeface="Calisto MT" panose="02040603050505030304" pitchFamily="18" charset="77"/>
              </a:rPr>
              <a:t>TRAVAUX DE REPARATIONS : rapport de l’architecte </a:t>
            </a:r>
            <a:r>
              <a:rPr lang="fr-FR" sz="2000" b="1" dirty="0" err="1">
                <a:solidFill>
                  <a:srgbClr val="333333"/>
                </a:solidFill>
                <a:latin typeface="Calisto MT" panose="02040603050505030304" pitchFamily="18" charset="77"/>
              </a:rPr>
              <a:t>Wottling</a:t>
            </a:r>
            <a:r>
              <a:rPr lang="fr-FR" sz="2000" b="1" dirty="0">
                <a:latin typeface="Calisto MT" panose="02040603050505030304" pitchFamily="18" charset="77"/>
              </a:rPr>
              <a:t>, 1895</a:t>
            </a:r>
          </a:p>
        </p:txBody>
      </p:sp>
      <p:pic>
        <p:nvPicPr>
          <p:cNvPr id="5" name="Image 4">
            <a:extLst>
              <a:ext uri="{FF2B5EF4-FFF2-40B4-BE49-F238E27FC236}">
                <a16:creationId xmlns:a16="http://schemas.microsoft.com/office/drawing/2014/main" id="{76795F37-BCDE-1F4A-B968-9E37C8CD1CA8}"/>
              </a:ext>
            </a:extLst>
          </p:cNvPr>
          <p:cNvPicPr>
            <a:picLocks noChangeAspect="1"/>
          </p:cNvPicPr>
          <p:nvPr/>
        </p:nvPicPr>
        <p:blipFill>
          <a:blip r:embed="rId2"/>
          <a:stretch>
            <a:fillRect/>
          </a:stretch>
        </p:blipFill>
        <p:spPr>
          <a:xfrm>
            <a:off x="252241" y="760165"/>
            <a:ext cx="4238739" cy="5651652"/>
          </a:xfrm>
          <a:prstGeom prst="rect">
            <a:avLst/>
          </a:prstGeom>
        </p:spPr>
      </p:pic>
      <p:sp>
        <p:nvSpPr>
          <p:cNvPr id="6" name="Rectangle 5">
            <a:extLst>
              <a:ext uri="{FF2B5EF4-FFF2-40B4-BE49-F238E27FC236}">
                <a16:creationId xmlns:a16="http://schemas.microsoft.com/office/drawing/2014/main" id="{581B16AA-EFB7-5A4A-AE9A-F2FACCB8F4D4}"/>
              </a:ext>
            </a:extLst>
          </p:cNvPr>
          <p:cNvSpPr/>
          <p:nvPr/>
        </p:nvSpPr>
        <p:spPr>
          <a:xfrm>
            <a:off x="1340758" y="6387947"/>
            <a:ext cx="1702710" cy="369332"/>
          </a:xfrm>
          <a:prstGeom prst="rect">
            <a:avLst/>
          </a:prstGeom>
        </p:spPr>
        <p:txBody>
          <a:bodyPr wrap="none">
            <a:spAutoFit/>
          </a:bodyPr>
          <a:lstStyle/>
          <a:p>
            <a:r>
              <a:rPr lang="fr-FR" dirty="0"/>
              <a:t>ADHV - 2O 2672</a:t>
            </a:r>
          </a:p>
        </p:txBody>
      </p:sp>
      <p:sp>
        <p:nvSpPr>
          <p:cNvPr id="3" name="ZoneTexte 2">
            <a:extLst>
              <a:ext uri="{FF2B5EF4-FFF2-40B4-BE49-F238E27FC236}">
                <a16:creationId xmlns:a16="http://schemas.microsoft.com/office/drawing/2014/main" id="{4A93FA40-D6CF-A04C-B01D-8A1B102F50F0}"/>
              </a:ext>
            </a:extLst>
          </p:cNvPr>
          <p:cNvSpPr txBox="1"/>
          <p:nvPr/>
        </p:nvSpPr>
        <p:spPr>
          <a:xfrm>
            <a:off x="4637467" y="808849"/>
            <a:ext cx="7227748" cy="369332"/>
          </a:xfrm>
          <a:prstGeom prst="rect">
            <a:avLst/>
          </a:prstGeom>
          <a:noFill/>
        </p:spPr>
        <p:txBody>
          <a:bodyPr wrap="none" rtlCol="0">
            <a:spAutoFit/>
          </a:bodyPr>
          <a:lstStyle/>
          <a:p>
            <a:r>
              <a:rPr lang="fr-FR" dirty="0">
                <a:latin typeface="Calisto MT" panose="02040603050505030304" pitchFamily="18" charset="77"/>
              </a:rPr>
              <a:t>Réparations et modifications nécessaires face au mauvais état de l’église.</a:t>
            </a:r>
          </a:p>
        </p:txBody>
      </p:sp>
      <p:graphicFrame>
        <p:nvGraphicFramePr>
          <p:cNvPr id="7" name="Tableau 7">
            <a:extLst>
              <a:ext uri="{FF2B5EF4-FFF2-40B4-BE49-F238E27FC236}">
                <a16:creationId xmlns:a16="http://schemas.microsoft.com/office/drawing/2014/main" id="{722A55B8-C804-2548-AACC-AE699CCCE858}"/>
              </a:ext>
            </a:extLst>
          </p:cNvPr>
          <p:cNvGraphicFramePr>
            <a:graphicFrameLocks noGrp="1"/>
          </p:cNvGraphicFramePr>
          <p:nvPr>
            <p:extLst>
              <p:ext uri="{D42A27DB-BD31-4B8C-83A1-F6EECF244321}">
                <p14:modId xmlns:p14="http://schemas.microsoft.com/office/powerpoint/2010/main" val="2598803489"/>
              </p:ext>
            </p:extLst>
          </p:nvPr>
        </p:nvGraphicFramePr>
        <p:xfrm>
          <a:off x="4614631" y="2019518"/>
          <a:ext cx="7314750" cy="2834640"/>
        </p:xfrm>
        <a:graphic>
          <a:graphicData uri="http://schemas.openxmlformats.org/drawingml/2006/table">
            <a:tbl>
              <a:tblPr firstRow="1" bandRow="1">
                <a:tableStyleId>{5C22544A-7EE6-4342-B048-85BDC9FD1C3A}</a:tableStyleId>
              </a:tblPr>
              <a:tblGrid>
                <a:gridCol w="3657375">
                  <a:extLst>
                    <a:ext uri="{9D8B030D-6E8A-4147-A177-3AD203B41FA5}">
                      <a16:colId xmlns:a16="http://schemas.microsoft.com/office/drawing/2014/main" val="3468902114"/>
                    </a:ext>
                  </a:extLst>
                </a:gridCol>
                <a:gridCol w="3657375">
                  <a:extLst>
                    <a:ext uri="{9D8B030D-6E8A-4147-A177-3AD203B41FA5}">
                      <a16:colId xmlns:a16="http://schemas.microsoft.com/office/drawing/2014/main" val="3650674882"/>
                    </a:ext>
                  </a:extLst>
                </a:gridCol>
              </a:tblGrid>
              <a:tr h="325501">
                <a:tc>
                  <a:txBody>
                    <a:bodyPr/>
                    <a:lstStyle/>
                    <a:p>
                      <a:pPr algn="ctr"/>
                      <a:r>
                        <a:rPr lang="fr-FR" dirty="0"/>
                        <a:t>Constats</a:t>
                      </a:r>
                    </a:p>
                  </a:txBody>
                  <a:tcPr/>
                </a:tc>
                <a:tc>
                  <a:txBody>
                    <a:bodyPr/>
                    <a:lstStyle/>
                    <a:p>
                      <a:pPr algn="ctr"/>
                      <a:r>
                        <a:rPr lang="fr-FR" dirty="0"/>
                        <a:t>Solutions proposées</a:t>
                      </a:r>
                    </a:p>
                  </a:txBody>
                  <a:tcPr/>
                </a:tc>
                <a:extLst>
                  <a:ext uri="{0D108BD9-81ED-4DB2-BD59-A6C34878D82A}">
                    <a16:rowId xmlns:a16="http://schemas.microsoft.com/office/drawing/2014/main" val="4281068599"/>
                  </a:ext>
                </a:extLst>
              </a:tr>
              <a:tr h="325501">
                <a:tc>
                  <a:txBody>
                    <a:bodyPr/>
                    <a:lstStyle/>
                    <a:p>
                      <a:endParaRPr lang="fr-FR"/>
                    </a:p>
                  </a:txBody>
                  <a:tcPr/>
                </a:tc>
                <a:tc>
                  <a:txBody>
                    <a:bodyPr/>
                    <a:lstStyle/>
                    <a:p>
                      <a:endParaRPr lang="fr-FR"/>
                    </a:p>
                  </a:txBody>
                  <a:tcPr/>
                </a:tc>
                <a:extLst>
                  <a:ext uri="{0D108BD9-81ED-4DB2-BD59-A6C34878D82A}">
                    <a16:rowId xmlns:a16="http://schemas.microsoft.com/office/drawing/2014/main" val="3547716224"/>
                  </a:ext>
                </a:extLst>
              </a:tr>
              <a:tr h="325501">
                <a:tc>
                  <a:txBody>
                    <a:bodyPr/>
                    <a:lstStyle/>
                    <a:p>
                      <a:endParaRPr lang="fr-FR"/>
                    </a:p>
                  </a:txBody>
                  <a:tcPr/>
                </a:tc>
                <a:tc>
                  <a:txBody>
                    <a:bodyPr/>
                    <a:lstStyle/>
                    <a:p>
                      <a:endParaRPr lang="fr-FR" dirty="0"/>
                    </a:p>
                  </a:txBody>
                  <a:tcPr/>
                </a:tc>
                <a:extLst>
                  <a:ext uri="{0D108BD9-81ED-4DB2-BD59-A6C34878D82A}">
                    <a16:rowId xmlns:a16="http://schemas.microsoft.com/office/drawing/2014/main" val="2513016917"/>
                  </a:ext>
                </a:extLst>
              </a:tr>
              <a:tr h="325501">
                <a:tc>
                  <a:txBody>
                    <a:bodyPr/>
                    <a:lstStyle/>
                    <a:p>
                      <a:endParaRPr lang="fr-FR"/>
                    </a:p>
                  </a:txBody>
                  <a:tcPr/>
                </a:tc>
                <a:tc>
                  <a:txBody>
                    <a:bodyPr/>
                    <a:lstStyle/>
                    <a:p>
                      <a:endParaRPr lang="fr-FR"/>
                    </a:p>
                  </a:txBody>
                  <a:tcPr/>
                </a:tc>
                <a:extLst>
                  <a:ext uri="{0D108BD9-81ED-4DB2-BD59-A6C34878D82A}">
                    <a16:rowId xmlns:a16="http://schemas.microsoft.com/office/drawing/2014/main" val="3970000464"/>
                  </a:ext>
                </a:extLst>
              </a:tr>
              <a:tr h="325501">
                <a:tc>
                  <a:txBody>
                    <a:bodyPr/>
                    <a:lstStyle/>
                    <a:p>
                      <a:endParaRPr lang="fr-FR"/>
                    </a:p>
                  </a:txBody>
                  <a:tcPr/>
                </a:tc>
                <a:tc>
                  <a:txBody>
                    <a:bodyPr/>
                    <a:lstStyle/>
                    <a:p>
                      <a:endParaRPr lang="fr-FR"/>
                    </a:p>
                  </a:txBody>
                  <a:tcPr/>
                </a:tc>
                <a:extLst>
                  <a:ext uri="{0D108BD9-81ED-4DB2-BD59-A6C34878D82A}">
                    <a16:rowId xmlns:a16="http://schemas.microsoft.com/office/drawing/2014/main" val="3845304695"/>
                  </a:ext>
                </a:extLst>
              </a:tr>
              <a:tr h="325501">
                <a:tc>
                  <a:txBody>
                    <a:bodyPr/>
                    <a:lstStyle/>
                    <a:p>
                      <a:endParaRPr lang="fr-FR"/>
                    </a:p>
                  </a:txBody>
                  <a:tcPr/>
                </a:tc>
                <a:tc>
                  <a:txBody>
                    <a:bodyPr/>
                    <a:lstStyle/>
                    <a:p>
                      <a:endParaRPr lang="fr-FR"/>
                    </a:p>
                  </a:txBody>
                  <a:tcPr/>
                </a:tc>
                <a:extLst>
                  <a:ext uri="{0D108BD9-81ED-4DB2-BD59-A6C34878D82A}">
                    <a16:rowId xmlns:a16="http://schemas.microsoft.com/office/drawing/2014/main" val="184323231"/>
                  </a:ext>
                </a:extLst>
              </a:tr>
              <a:tr h="325501">
                <a:tc>
                  <a:txBody>
                    <a:bodyPr/>
                    <a:lstStyle/>
                    <a:p>
                      <a:endParaRPr lang="fr-FR" dirty="0"/>
                    </a:p>
                    <a:p>
                      <a:endParaRPr lang="fr-FR" dirty="0"/>
                    </a:p>
                  </a:txBody>
                  <a:tcPr/>
                </a:tc>
                <a:tc>
                  <a:txBody>
                    <a:bodyPr/>
                    <a:lstStyle/>
                    <a:p>
                      <a:endParaRPr lang="fr-FR" dirty="0"/>
                    </a:p>
                  </a:txBody>
                  <a:tcPr/>
                </a:tc>
                <a:extLst>
                  <a:ext uri="{0D108BD9-81ED-4DB2-BD59-A6C34878D82A}">
                    <a16:rowId xmlns:a16="http://schemas.microsoft.com/office/drawing/2014/main" val="657162436"/>
                  </a:ext>
                </a:extLst>
              </a:tr>
            </a:tbl>
          </a:graphicData>
        </a:graphic>
      </p:graphicFrame>
      <p:sp>
        <p:nvSpPr>
          <p:cNvPr id="8" name="Rectangle 7">
            <a:extLst>
              <a:ext uri="{FF2B5EF4-FFF2-40B4-BE49-F238E27FC236}">
                <a16:creationId xmlns:a16="http://schemas.microsoft.com/office/drawing/2014/main" id="{3F86F96E-D499-2949-8D58-34E36851A784}"/>
              </a:ext>
            </a:extLst>
          </p:cNvPr>
          <p:cNvSpPr/>
          <p:nvPr/>
        </p:nvSpPr>
        <p:spPr>
          <a:xfrm>
            <a:off x="5358754" y="2374054"/>
            <a:ext cx="1962012" cy="369332"/>
          </a:xfrm>
          <a:prstGeom prst="rect">
            <a:avLst/>
          </a:prstGeom>
        </p:spPr>
        <p:txBody>
          <a:bodyPr wrap="none">
            <a:spAutoFit/>
          </a:bodyPr>
          <a:lstStyle/>
          <a:p>
            <a:r>
              <a:rPr lang="fr-FR" dirty="0"/>
              <a:t>Elle est trop petite </a:t>
            </a:r>
          </a:p>
        </p:txBody>
      </p:sp>
      <p:sp>
        <p:nvSpPr>
          <p:cNvPr id="9" name="Rectangle 8">
            <a:extLst>
              <a:ext uri="{FF2B5EF4-FFF2-40B4-BE49-F238E27FC236}">
                <a16:creationId xmlns:a16="http://schemas.microsoft.com/office/drawing/2014/main" id="{ED9A19D8-0DBC-E343-8419-9067E3F8E9B0}"/>
              </a:ext>
            </a:extLst>
          </p:cNvPr>
          <p:cNvSpPr/>
          <p:nvPr/>
        </p:nvSpPr>
        <p:spPr>
          <a:xfrm>
            <a:off x="8957009" y="2401151"/>
            <a:ext cx="2410916" cy="369332"/>
          </a:xfrm>
          <a:prstGeom prst="rect">
            <a:avLst/>
          </a:prstGeom>
        </p:spPr>
        <p:txBody>
          <a:bodyPr wrap="none">
            <a:spAutoFit/>
          </a:bodyPr>
          <a:lstStyle/>
          <a:p>
            <a:r>
              <a:rPr lang="fr-FR" dirty="0"/>
              <a:t>creusement de 2 niches</a:t>
            </a:r>
          </a:p>
        </p:txBody>
      </p:sp>
      <p:sp>
        <p:nvSpPr>
          <p:cNvPr id="10" name="Rectangle 9">
            <a:extLst>
              <a:ext uri="{FF2B5EF4-FFF2-40B4-BE49-F238E27FC236}">
                <a16:creationId xmlns:a16="http://schemas.microsoft.com/office/drawing/2014/main" id="{7C9288CB-B717-8C44-9049-763FE2EE3918}"/>
              </a:ext>
            </a:extLst>
          </p:cNvPr>
          <p:cNvSpPr/>
          <p:nvPr/>
        </p:nvSpPr>
        <p:spPr>
          <a:xfrm>
            <a:off x="5352598" y="2743386"/>
            <a:ext cx="1968168" cy="369332"/>
          </a:xfrm>
          <a:prstGeom prst="rect">
            <a:avLst/>
          </a:prstGeom>
        </p:spPr>
        <p:txBody>
          <a:bodyPr wrap="none">
            <a:spAutoFit/>
          </a:bodyPr>
          <a:lstStyle/>
          <a:p>
            <a:r>
              <a:rPr lang="fr-FR" dirty="0"/>
              <a:t>Le toit en tuile fuit </a:t>
            </a:r>
          </a:p>
        </p:txBody>
      </p:sp>
      <p:sp>
        <p:nvSpPr>
          <p:cNvPr id="11" name="Rectangle 10">
            <a:extLst>
              <a:ext uri="{FF2B5EF4-FFF2-40B4-BE49-F238E27FC236}">
                <a16:creationId xmlns:a16="http://schemas.microsoft.com/office/drawing/2014/main" id="{A3A2199B-95B9-C844-AFF5-8F81FCB60F7E}"/>
              </a:ext>
            </a:extLst>
          </p:cNvPr>
          <p:cNvSpPr/>
          <p:nvPr/>
        </p:nvSpPr>
        <p:spPr>
          <a:xfrm>
            <a:off x="8458485" y="2730912"/>
            <a:ext cx="3340017" cy="369332"/>
          </a:xfrm>
          <a:prstGeom prst="rect">
            <a:avLst/>
          </a:prstGeom>
        </p:spPr>
        <p:txBody>
          <a:bodyPr wrap="none">
            <a:spAutoFit/>
          </a:bodyPr>
          <a:lstStyle/>
          <a:p>
            <a:r>
              <a:rPr lang="fr-FR" dirty="0"/>
              <a:t>mettre des ardoises plus durables</a:t>
            </a:r>
          </a:p>
        </p:txBody>
      </p:sp>
      <p:sp>
        <p:nvSpPr>
          <p:cNvPr id="12" name="Rectangle 11">
            <a:extLst>
              <a:ext uri="{FF2B5EF4-FFF2-40B4-BE49-F238E27FC236}">
                <a16:creationId xmlns:a16="http://schemas.microsoft.com/office/drawing/2014/main" id="{434C8CC5-B922-E745-AA35-6B894A57E4DB}"/>
              </a:ext>
            </a:extLst>
          </p:cNvPr>
          <p:cNvSpPr/>
          <p:nvPr/>
        </p:nvSpPr>
        <p:spPr>
          <a:xfrm>
            <a:off x="4925389" y="3116212"/>
            <a:ext cx="2912207" cy="369332"/>
          </a:xfrm>
          <a:prstGeom prst="rect">
            <a:avLst/>
          </a:prstGeom>
        </p:spPr>
        <p:txBody>
          <a:bodyPr wrap="none">
            <a:spAutoFit/>
          </a:bodyPr>
          <a:lstStyle/>
          <a:p>
            <a:r>
              <a:rPr lang="fr-FR" dirty="0"/>
              <a:t>Le plafond en bois est pourri </a:t>
            </a:r>
          </a:p>
        </p:txBody>
      </p:sp>
      <p:sp>
        <p:nvSpPr>
          <p:cNvPr id="13" name="Rectangle 12">
            <a:extLst>
              <a:ext uri="{FF2B5EF4-FFF2-40B4-BE49-F238E27FC236}">
                <a16:creationId xmlns:a16="http://schemas.microsoft.com/office/drawing/2014/main" id="{620591A5-9F6F-9742-96D3-F32DCA5B64B8}"/>
              </a:ext>
            </a:extLst>
          </p:cNvPr>
          <p:cNvSpPr/>
          <p:nvPr/>
        </p:nvSpPr>
        <p:spPr>
          <a:xfrm>
            <a:off x="8150538" y="3089618"/>
            <a:ext cx="3879908" cy="369332"/>
          </a:xfrm>
          <a:prstGeom prst="rect">
            <a:avLst/>
          </a:prstGeom>
        </p:spPr>
        <p:txBody>
          <a:bodyPr wrap="none">
            <a:spAutoFit/>
          </a:bodyPr>
          <a:lstStyle/>
          <a:p>
            <a:r>
              <a:rPr lang="fr-FR" dirty="0"/>
              <a:t>le remplacer par une vraie voûte légère</a:t>
            </a:r>
          </a:p>
        </p:txBody>
      </p:sp>
      <p:sp>
        <p:nvSpPr>
          <p:cNvPr id="14" name="Rectangle 13">
            <a:extLst>
              <a:ext uri="{FF2B5EF4-FFF2-40B4-BE49-F238E27FC236}">
                <a16:creationId xmlns:a16="http://schemas.microsoft.com/office/drawing/2014/main" id="{F2E5EF2B-7EA5-994B-9515-320556E2EFA8}"/>
              </a:ext>
            </a:extLst>
          </p:cNvPr>
          <p:cNvSpPr/>
          <p:nvPr/>
        </p:nvSpPr>
        <p:spPr>
          <a:xfrm>
            <a:off x="4967648" y="3467254"/>
            <a:ext cx="2792303" cy="369332"/>
          </a:xfrm>
          <a:prstGeom prst="rect">
            <a:avLst/>
          </a:prstGeom>
        </p:spPr>
        <p:txBody>
          <a:bodyPr wrap="none">
            <a:spAutoFit/>
          </a:bodyPr>
          <a:lstStyle/>
          <a:p>
            <a:r>
              <a:rPr lang="fr-FR" dirty="0"/>
              <a:t>Les façades sont dégradées </a:t>
            </a:r>
          </a:p>
        </p:txBody>
      </p:sp>
      <p:sp>
        <p:nvSpPr>
          <p:cNvPr id="15" name="Rectangle 14">
            <a:extLst>
              <a:ext uri="{FF2B5EF4-FFF2-40B4-BE49-F238E27FC236}">
                <a16:creationId xmlns:a16="http://schemas.microsoft.com/office/drawing/2014/main" id="{315130D7-826C-6E4A-837D-4B750B8AB189}"/>
              </a:ext>
            </a:extLst>
          </p:cNvPr>
          <p:cNvSpPr/>
          <p:nvPr/>
        </p:nvSpPr>
        <p:spPr>
          <a:xfrm>
            <a:off x="9268734" y="3481877"/>
            <a:ext cx="1307153" cy="369332"/>
          </a:xfrm>
          <a:prstGeom prst="rect">
            <a:avLst/>
          </a:prstGeom>
        </p:spPr>
        <p:txBody>
          <a:bodyPr wrap="none">
            <a:spAutoFit/>
          </a:bodyPr>
          <a:lstStyle/>
          <a:p>
            <a:r>
              <a:rPr lang="fr-FR" dirty="0"/>
              <a:t>les </a:t>
            </a:r>
            <a:r>
              <a:rPr lang="fr-FR" dirty="0" err="1"/>
              <a:t>rejointer</a:t>
            </a:r>
            <a:endParaRPr lang="fr-FR" dirty="0"/>
          </a:p>
        </p:txBody>
      </p:sp>
      <p:sp>
        <p:nvSpPr>
          <p:cNvPr id="16" name="Rectangle 15">
            <a:extLst>
              <a:ext uri="{FF2B5EF4-FFF2-40B4-BE49-F238E27FC236}">
                <a16:creationId xmlns:a16="http://schemas.microsoft.com/office/drawing/2014/main" id="{A80A5948-E0EF-8740-849C-471DF8E6D5C0}"/>
              </a:ext>
            </a:extLst>
          </p:cNvPr>
          <p:cNvSpPr/>
          <p:nvPr/>
        </p:nvSpPr>
        <p:spPr>
          <a:xfrm>
            <a:off x="4967648" y="3799995"/>
            <a:ext cx="3048014" cy="369332"/>
          </a:xfrm>
          <a:prstGeom prst="rect">
            <a:avLst/>
          </a:prstGeom>
        </p:spPr>
        <p:txBody>
          <a:bodyPr wrap="none">
            <a:spAutoFit/>
          </a:bodyPr>
          <a:lstStyle/>
          <a:p>
            <a:r>
              <a:rPr lang="fr-FR" dirty="0"/>
              <a:t>Le dallage est en mauvais état </a:t>
            </a:r>
          </a:p>
        </p:txBody>
      </p:sp>
      <p:sp>
        <p:nvSpPr>
          <p:cNvPr id="17" name="Rectangle 16">
            <a:extLst>
              <a:ext uri="{FF2B5EF4-FFF2-40B4-BE49-F238E27FC236}">
                <a16:creationId xmlns:a16="http://schemas.microsoft.com/office/drawing/2014/main" id="{32323C40-9776-4C4F-8FC8-602C8315DB71}"/>
              </a:ext>
            </a:extLst>
          </p:cNvPr>
          <p:cNvSpPr/>
          <p:nvPr/>
        </p:nvSpPr>
        <p:spPr>
          <a:xfrm>
            <a:off x="8288772" y="3811638"/>
            <a:ext cx="3550972" cy="369332"/>
          </a:xfrm>
          <a:prstGeom prst="rect">
            <a:avLst/>
          </a:prstGeom>
        </p:spPr>
        <p:txBody>
          <a:bodyPr wrap="none">
            <a:spAutoFit/>
          </a:bodyPr>
          <a:lstStyle/>
          <a:p>
            <a:r>
              <a:rPr lang="fr-FR" dirty="0"/>
              <a:t>le remplacer quand il est trop usagé</a:t>
            </a:r>
          </a:p>
        </p:txBody>
      </p:sp>
      <p:sp>
        <p:nvSpPr>
          <p:cNvPr id="18" name="Rectangle 17">
            <a:extLst>
              <a:ext uri="{FF2B5EF4-FFF2-40B4-BE49-F238E27FC236}">
                <a16:creationId xmlns:a16="http://schemas.microsoft.com/office/drawing/2014/main" id="{56A45FBF-2BF3-164A-BA88-C024E0C680D7}"/>
              </a:ext>
            </a:extLst>
          </p:cNvPr>
          <p:cNvSpPr/>
          <p:nvPr/>
        </p:nvSpPr>
        <p:spPr>
          <a:xfrm>
            <a:off x="5204161" y="4193832"/>
            <a:ext cx="2116605" cy="369332"/>
          </a:xfrm>
          <a:prstGeom prst="rect">
            <a:avLst/>
          </a:prstGeom>
        </p:spPr>
        <p:txBody>
          <a:bodyPr wrap="none">
            <a:spAutoFit/>
          </a:bodyPr>
          <a:lstStyle/>
          <a:p>
            <a:r>
              <a:rPr lang="fr-FR" dirty="0"/>
              <a:t>Elle est trop sombre </a:t>
            </a:r>
          </a:p>
        </p:txBody>
      </p:sp>
      <p:sp>
        <p:nvSpPr>
          <p:cNvPr id="19" name="Rectangle 18">
            <a:extLst>
              <a:ext uri="{FF2B5EF4-FFF2-40B4-BE49-F238E27FC236}">
                <a16:creationId xmlns:a16="http://schemas.microsoft.com/office/drawing/2014/main" id="{298B8CC2-1E89-CB4A-BD57-0DA7F4B69CF1}"/>
              </a:ext>
            </a:extLst>
          </p:cNvPr>
          <p:cNvSpPr/>
          <p:nvPr/>
        </p:nvSpPr>
        <p:spPr>
          <a:xfrm>
            <a:off x="8272006" y="4163524"/>
            <a:ext cx="3665947" cy="646331"/>
          </a:xfrm>
          <a:prstGeom prst="rect">
            <a:avLst/>
          </a:prstGeom>
        </p:spPr>
        <p:txBody>
          <a:bodyPr wrap="square">
            <a:spAutoFit/>
          </a:bodyPr>
          <a:lstStyle/>
          <a:p>
            <a:r>
              <a:rPr lang="fr-FR" dirty="0"/>
              <a:t>faire de nouvelles ouvertures avec des vitraux actuels</a:t>
            </a:r>
          </a:p>
        </p:txBody>
      </p:sp>
    </p:spTree>
    <p:extLst>
      <p:ext uri="{BB962C8B-B14F-4D97-AF65-F5344CB8AC3E}">
        <p14:creationId xmlns:p14="http://schemas.microsoft.com/office/powerpoint/2010/main" val="161278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902EF4-6A86-8B44-812B-C333561B3251}"/>
              </a:ext>
            </a:extLst>
          </p:cNvPr>
          <p:cNvPicPr>
            <a:picLocks noChangeAspect="1"/>
          </p:cNvPicPr>
          <p:nvPr/>
        </p:nvPicPr>
        <p:blipFill rotWithShape="1">
          <a:blip r:embed="rId2"/>
          <a:srcRect l="4826" t="2189" r="2189" b="2686"/>
          <a:stretch/>
        </p:blipFill>
        <p:spPr>
          <a:xfrm>
            <a:off x="149730" y="167185"/>
            <a:ext cx="8502555" cy="6523630"/>
          </a:xfrm>
          <a:prstGeom prst="rect">
            <a:avLst/>
          </a:prstGeom>
        </p:spPr>
      </p:pic>
      <p:pic>
        <p:nvPicPr>
          <p:cNvPr id="6" name="Image 5">
            <a:extLst>
              <a:ext uri="{FF2B5EF4-FFF2-40B4-BE49-F238E27FC236}">
                <a16:creationId xmlns:a16="http://schemas.microsoft.com/office/drawing/2014/main" id="{D918BE54-9753-FC43-BE5C-CE70B241730E}"/>
              </a:ext>
            </a:extLst>
          </p:cNvPr>
          <p:cNvPicPr>
            <a:picLocks noChangeAspect="1"/>
          </p:cNvPicPr>
          <p:nvPr/>
        </p:nvPicPr>
        <p:blipFill rotWithShape="1">
          <a:blip r:embed="rId3"/>
          <a:srcRect l="13156" t="5024" b="43769"/>
          <a:stretch/>
        </p:blipFill>
        <p:spPr>
          <a:xfrm>
            <a:off x="8742480" y="2131845"/>
            <a:ext cx="3299790" cy="2594309"/>
          </a:xfrm>
          <a:prstGeom prst="rect">
            <a:avLst/>
          </a:prstGeom>
        </p:spPr>
      </p:pic>
      <p:sp>
        <p:nvSpPr>
          <p:cNvPr id="7" name="Rectangle 6">
            <a:extLst>
              <a:ext uri="{FF2B5EF4-FFF2-40B4-BE49-F238E27FC236}">
                <a16:creationId xmlns:a16="http://schemas.microsoft.com/office/drawing/2014/main" id="{C58752D6-669B-7445-A86E-22811B143A4E}"/>
              </a:ext>
            </a:extLst>
          </p:cNvPr>
          <p:cNvSpPr/>
          <p:nvPr/>
        </p:nvSpPr>
        <p:spPr>
          <a:xfrm>
            <a:off x="9541020" y="5930384"/>
            <a:ext cx="1702710" cy="369332"/>
          </a:xfrm>
          <a:prstGeom prst="rect">
            <a:avLst/>
          </a:prstGeom>
        </p:spPr>
        <p:txBody>
          <a:bodyPr wrap="none">
            <a:spAutoFit/>
          </a:bodyPr>
          <a:lstStyle/>
          <a:p>
            <a:r>
              <a:rPr lang="fr-FR" dirty="0"/>
              <a:t>ADHV - 2O 2672</a:t>
            </a:r>
          </a:p>
        </p:txBody>
      </p:sp>
    </p:spTree>
    <p:extLst>
      <p:ext uri="{BB962C8B-B14F-4D97-AF65-F5344CB8AC3E}">
        <p14:creationId xmlns:p14="http://schemas.microsoft.com/office/powerpoint/2010/main" val="2877181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922D7-4FD6-B24D-B1BE-00C6B48A2787}"/>
              </a:ext>
            </a:extLst>
          </p:cNvPr>
          <p:cNvSpPr>
            <a:spLocks noGrp="1"/>
          </p:cNvSpPr>
          <p:nvPr>
            <p:ph type="title"/>
          </p:nvPr>
        </p:nvSpPr>
        <p:spPr>
          <a:xfrm>
            <a:off x="4847421" y="89703"/>
            <a:ext cx="6572480" cy="736562"/>
          </a:xfrm>
        </p:spPr>
        <p:txBody>
          <a:bodyPr>
            <a:normAutofit/>
          </a:bodyPr>
          <a:lstStyle/>
          <a:p>
            <a:pPr algn="ctr"/>
            <a:r>
              <a:rPr lang="fr-FR" sz="2000" b="1" dirty="0">
                <a:latin typeface="Calisto MT" panose="02040603050505030304" pitchFamily="18" charset="77"/>
              </a:rPr>
              <a:t>DECISIONS COMMUNALES - 1895</a:t>
            </a:r>
          </a:p>
        </p:txBody>
      </p:sp>
      <p:pic>
        <p:nvPicPr>
          <p:cNvPr id="5" name="Image 4">
            <a:extLst>
              <a:ext uri="{FF2B5EF4-FFF2-40B4-BE49-F238E27FC236}">
                <a16:creationId xmlns:a16="http://schemas.microsoft.com/office/drawing/2014/main" id="{F9F8AC54-F464-2E41-9D54-F3BE64FC6BDC}"/>
              </a:ext>
            </a:extLst>
          </p:cNvPr>
          <p:cNvPicPr>
            <a:picLocks noChangeAspect="1"/>
          </p:cNvPicPr>
          <p:nvPr/>
        </p:nvPicPr>
        <p:blipFill rotWithShape="1">
          <a:blip r:embed="rId2"/>
          <a:srcRect t="4663" r="1308" b="11160"/>
          <a:stretch/>
        </p:blipFill>
        <p:spPr>
          <a:xfrm rot="5400000">
            <a:off x="-1004506" y="1309037"/>
            <a:ext cx="6768297" cy="4329629"/>
          </a:xfrm>
          <a:prstGeom prst="rect">
            <a:avLst/>
          </a:prstGeom>
        </p:spPr>
      </p:pic>
      <p:sp>
        <p:nvSpPr>
          <p:cNvPr id="6" name="Rectangle 5">
            <a:extLst>
              <a:ext uri="{FF2B5EF4-FFF2-40B4-BE49-F238E27FC236}">
                <a16:creationId xmlns:a16="http://schemas.microsoft.com/office/drawing/2014/main" id="{A0B9D7C6-2B1D-5E48-8068-8F4EF91EBAC3}"/>
              </a:ext>
            </a:extLst>
          </p:cNvPr>
          <p:cNvSpPr/>
          <p:nvPr/>
        </p:nvSpPr>
        <p:spPr>
          <a:xfrm>
            <a:off x="4544457" y="6398965"/>
            <a:ext cx="1909497" cy="369332"/>
          </a:xfrm>
          <a:prstGeom prst="rect">
            <a:avLst/>
          </a:prstGeom>
        </p:spPr>
        <p:txBody>
          <a:bodyPr wrap="none">
            <a:spAutoFit/>
          </a:bodyPr>
          <a:lstStyle/>
          <a:p>
            <a:r>
              <a:rPr lang="fr-FR" dirty="0">
                <a:latin typeface="Calisto MT" panose="02040603050505030304" pitchFamily="18" charset="77"/>
              </a:rPr>
              <a:t>ADHV - 2O 2672</a:t>
            </a:r>
          </a:p>
        </p:txBody>
      </p:sp>
      <p:sp>
        <p:nvSpPr>
          <p:cNvPr id="3" name="ZoneTexte 2">
            <a:extLst>
              <a:ext uri="{FF2B5EF4-FFF2-40B4-BE49-F238E27FC236}">
                <a16:creationId xmlns:a16="http://schemas.microsoft.com/office/drawing/2014/main" id="{8B815713-6222-FE48-A4DB-EEA88369C4F8}"/>
              </a:ext>
            </a:extLst>
          </p:cNvPr>
          <p:cNvSpPr txBox="1"/>
          <p:nvPr/>
        </p:nvSpPr>
        <p:spPr>
          <a:xfrm>
            <a:off x="5268686" y="2216751"/>
            <a:ext cx="4951402" cy="400110"/>
          </a:xfrm>
          <a:prstGeom prst="rect">
            <a:avLst/>
          </a:prstGeom>
          <a:noFill/>
        </p:spPr>
        <p:txBody>
          <a:bodyPr wrap="square" rtlCol="0">
            <a:spAutoFit/>
          </a:bodyPr>
          <a:lstStyle/>
          <a:p>
            <a:r>
              <a:rPr lang="fr-FR" sz="2000" dirty="0">
                <a:latin typeface="Calisto MT" panose="02040603050505030304" pitchFamily="18" charset="77"/>
              </a:rPr>
              <a:t>Le conseil municipal accepte les travaux.</a:t>
            </a:r>
          </a:p>
        </p:txBody>
      </p:sp>
    </p:spTree>
    <p:extLst>
      <p:ext uri="{BB962C8B-B14F-4D97-AF65-F5344CB8AC3E}">
        <p14:creationId xmlns:p14="http://schemas.microsoft.com/office/powerpoint/2010/main" val="2426420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FFDBD86-5F58-F143-857C-E3B92CA15087}"/>
              </a:ext>
            </a:extLst>
          </p:cNvPr>
          <p:cNvPicPr>
            <a:picLocks noChangeAspect="1"/>
          </p:cNvPicPr>
          <p:nvPr/>
        </p:nvPicPr>
        <p:blipFill rotWithShape="1">
          <a:blip r:embed="rId2"/>
          <a:srcRect l="7255" t="1966" r="18136" b="1859"/>
          <a:stretch/>
        </p:blipFill>
        <p:spPr>
          <a:xfrm>
            <a:off x="1690956" y="131163"/>
            <a:ext cx="3837482" cy="6595674"/>
          </a:xfrm>
          <a:prstGeom prst="rect">
            <a:avLst/>
          </a:prstGeom>
        </p:spPr>
      </p:pic>
      <p:sp>
        <p:nvSpPr>
          <p:cNvPr id="10" name="ZoneTexte 9">
            <a:extLst>
              <a:ext uri="{FF2B5EF4-FFF2-40B4-BE49-F238E27FC236}">
                <a16:creationId xmlns:a16="http://schemas.microsoft.com/office/drawing/2014/main" id="{E8B00C3C-C23A-F449-94CA-A44FFD0062D2}"/>
              </a:ext>
            </a:extLst>
          </p:cNvPr>
          <p:cNvSpPr txBox="1"/>
          <p:nvPr/>
        </p:nvSpPr>
        <p:spPr>
          <a:xfrm>
            <a:off x="6096000" y="133738"/>
            <a:ext cx="5435334" cy="461665"/>
          </a:xfrm>
          <a:prstGeom prst="rect">
            <a:avLst/>
          </a:prstGeom>
          <a:noFill/>
        </p:spPr>
        <p:txBody>
          <a:bodyPr wrap="none" rtlCol="0">
            <a:spAutoFit/>
          </a:bodyPr>
          <a:lstStyle/>
          <a:p>
            <a:r>
              <a:rPr lang="fr-FR" sz="2400" b="1" dirty="0">
                <a:latin typeface="Calisto MT" panose="02040603050505030304" pitchFamily="18" charset="77"/>
              </a:rPr>
              <a:t>LE FINANCEMENT DES TRAVAUX</a:t>
            </a:r>
          </a:p>
        </p:txBody>
      </p:sp>
      <p:sp>
        <p:nvSpPr>
          <p:cNvPr id="11" name="ZoneTexte 10">
            <a:extLst>
              <a:ext uri="{FF2B5EF4-FFF2-40B4-BE49-F238E27FC236}">
                <a16:creationId xmlns:a16="http://schemas.microsoft.com/office/drawing/2014/main" id="{AFA6CAA7-D5CC-6C49-9528-56504147DC24}"/>
              </a:ext>
            </a:extLst>
          </p:cNvPr>
          <p:cNvSpPr txBox="1"/>
          <p:nvPr/>
        </p:nvSpPr>
        <p:spPr>
          <a:xfrm>
            <a:off x="5826929" y="1382286"/>
            <a:ext cx="6183325" cy="4093428"/>
          </a:xfrm>
          <a:prstGeom prst="rect">
            <a:avLst/>
          </a:prstGeom>
          <a:noFill/>
        </p:spPr>
        <p:txBody>
          <a:bodyPr wrap="square" rtlCol="0">
            <a:spAutoFit/>
          </a:bodyPr>
          <a:lstStyle/>
          <a:p>
            <a:pPr algn="just"/>
            <a:r>
              <a:rPr lang="fr-FR" sz="2000" dirty="0">
                <a:latin typeface="Calisto MT" panose="02040603050505030304" pitchFamily="18" charset="77"/>
              </a:rPr>
              <a:t>Pour financer les travaux de réparation de l’église, la commune alloue un budget de 1000 francs car la commune s’est déjà endettée sur plusieurs aménagements communaux (construction de son école du hameau, l’ouverture de plusieurs chemins).</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Elle accepte donc la souscription des particuliers de la commune désireux de participer aux financements des travaux de leur église de 5141 francs et du Conseil de la Fabrique (membres qui gère l’église) de 400 francs.</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La commune décide de faire un emprunt si besoin mais espère une contribution de secours de l’Etat.</a:t>
            </a:r>
          </a:p>
        </p:txBody>
      </p:sp>
      <p:sp>
        <p:nvSpPr>
          <p:cNvPr id="12" name="Rectangle 11">
            <a:extLst>
              <a:ext uri="{FF2B5EF4-FFF2-40B4-BE49-F238E27FC236}">
                <a16:creationId xmlns:a16="http://schemas.microsoft.com/office/drawing/2014/main" id="{F087E8B2-43DA-8645-A409-07EE204C9573}"/>
              </a:ext>
            </a:extLst>
          </p:cNvPr>
          <p:cNvSpPr/>
          <p:nvPr/>
        </p:nvSpPr>
        <p:spPr>
          <a:xfrm>
            <a:off x="0" y="3059668"/>
            <a:ext cx="1718740" cy="338554"/>
          </a:xfrm>
          <a:prstGeom prst="rect">
            <a:avLst/>
          </a:prstGeom>
        </p:spPr>
        <p:txBody>
          <a:bodyPr wrap="none">
            <a:spAutoFit/>
          </a:bodyPr>
          <a:lstStyle/>
          <a:p>
            <a:r>
              <a:rPr lang="fr-FR" sz="1600" dirty="0">
                <a:latin typeface="Calisto MT" panose="02040603050505030304" pitchFamily="18" charset="77"/>
              </a:rPr>
              <a:t>ADHV - 2O 2672</a:t>
            </a:r>
          </a:p>
        </p:txBody>
      </p:sp>
    </p:spTree>
    <p:extLst>
      <p:ext uri="{BB962C8B-B14F-4D97-AF65-F5344CB8AC3E}">
        <p14:creationId xmlns:p14="http://schemas.microsoft.com/office/powerpoint/2010/main" val="343928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F2D092-DE70-1E4B-A23A-C577F98BF722}"/>
              </a:ext>
            </a:extLst>
          </p:cNvPr>
          <p:cNvSpPr>
            <a:spLocks noGrp="1"/>
          </p:cNvSpPr>
          <p:nvPr>
            <p:ph type="title"/>
          </p:nvPr>
        </p:nvSpPr>
        <p:spPr>
          <a:xfrm>
            <a:off x="2302524" y="0"/>
            <a:ext cx="7348252" cy="758595"/>
          </a:xfrm>
        </p:spPr>
        <p:txBody>
          <a:bodyPr>
            <a:normAutofit/>
          </a:bodyPr>
          <a:lstStyle/>
          <a:p>
            <a:pPr algn="ctr"/>
            <a:r>
              <a:rPr lang="fr-FR" sz="2000" b="1" dirty="0">
                <a:latin typeface="Calisto MT" panose="02040603050505030304" pitchFamily="18" charset="77"/>
              </a:rPr>
              <a:t>TRAVAUX DE REPARATIONS : rapport de l’architecte - 1897</a:t>
            </a:r>
            <a:endParaRPr lang="fr-FR" sz="2000" dirty="0"/>
          </a:p>
        </p:txBody>
      </p:sp>
      <p:pic>
        <p:nvPicPr>
          <p:cNvPr id="5" name="Image 4">
            <a:extLst>
              <a:ext uri="{FF2B5EF4-FFF2-40B4-BE49-F238E27FC236}">
                <a16:creationId xmlns:a16="http://schemas.microsoft.com/office/drawing/2014/main" id="{78BC4A18-4EF9-A04F-81B5-AA8B7A3C7AB1}"/>
              </a:ext>
            </a:extLst>
          </p:cNvPr>
          <p:cNvPicPr>
            <a:picLocks noChangeAspect="1"/>
          </p:cNvPicPr>
          <p:nvPr/>
        </p:nvPicPr>
        <p:blipFill rotWithShape="1">
          <a:blip r:embed="rId2"/>
          <a:srcRect t="3378" b="3664"/>
          <a:stretch/>
        </p:blipFill>
        <p:spPr>
          <a:xfrm rot="5400000">
            <a:off x="-686417" y="1479629"/>
            <a:ext cx="5988898" cy="4175394"/>
          </a:xfrm>
          <a:prstGeom prst="rect">
            <a:avLst/>
          </a:prstGeom>
        </p:spPr>
      </p:pic>
      <p:sp>
        <p:nvSpPr>
          <p:cNvPr id="7" name="Rectangle 6">
            <a:extLst>
              <a:ext uri="{FF2B5EF4-FFF2-40B4-BE49-F238E27FC236}">
                <a16:creationId xmlns:a16="http://schemas.microsoft.com/office/drawing/2014/main" id="{31469E08-2D58-AC4E-A5C1-C86C98B579BF}"/>
              </a:ext>
            </a:extLst>
          </p:cNvPr>
          <p:cNvSpPr/>
          <p:nvPr/>
        </p:nvSpPr>
        <p:spPr>
          <a:xfrm>
            <a:off x="1179421" y="6488668"/>
            <a:ext cx="1702710" cy="369332"/>
          </a:xfrm>
          <a:prstGeom prst="rect">
            <a:avLst/>
          </a:prstGeom>
        </p:spPr>
        <p:txBody>
          <a:bodyPr wrap="none">
            <a:spAutoFit/>
          </a:bodyPr>
          <a:lstStyle/>
          <a:p>
            <a:r>
              <a:rPr lang="fr-FR" dirty="0"/>
              <a:t>ADHV - 2O 2672</a:t>
            </a:r>
          </a:p>
        </p:txBody>
      </p:sp>
      <p:sp>
        <p:nvSpPr>
          <p:cNvPr id="3" name="ZoneTexte 2">
            <a:extLst>
              <a:ext uri="{FF2B5EF4-FFF2-40B4-BE49-F238E27FC236}">
                <a16:creationId xmlns:a16="http://schemas.microsoft.com/office/drawing/2014/main" id="{0C07A1B5-59D8-F740-B2DA-E0EE6C385ED7}"/>
              </a:ext>
            </a:extLst>
          </p:cNvPr>
          <p:cNvSpPr txBox="1"/>
          <p:nvPr/>
        </p:nvSpPr>
        <p:spPr>
          <a:xfrm>
            <a:off x="4660490" y="2013155"/>
            <a:ext cx="6953865" cy="2554545"/>
          </a:xfrm>
          <a:prstGeom prst="rect">
            <a:avLst/>
          </a:prstGeom>
          <a:noFill/>
        </p:spPr>
        <p:txBody>
          <a:bodyPr wrap="square" rtlCol="0">
            <a:spAutoFit/>
          </a:bodyPr>
          <a:lstStyle/>
          <a:p>
            <a:pPr algn="just"/>
            <a:r>
              <a:rPr lang="fr-FR" sz="2000" dirty="0">
                <a:latin typeface="Calisto MT" panose="02040603050505030304" pitchFamily="18" charset="77"/>
              </a:rPr>
              <a:t>Dans ce courrier de l’architecte, on apprend que la commune n’a pas pu effectuer tous les travaux listés par l’architecte en 1895 pour des raisons budgétaires, notamment le dallage et l’agrandissement de la baie en ogive en face du portail latéral.</a:t>
            </a: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Il met en avant des arguments pour que les travaux se fassent :</a:t>
            </a:r>
          </a:p>
          <a:p>
            <a:pPr marL="285750" indent="-285750" algn="just">
              <a:buFontTx/>
              <a:buChar char="-"/>
            </a:pPr>
            <a:r>
              <a:rPr lang="fr-FR" sz="2000" dirty="0">
                <a:latin typeface="Calisto MT" panose="02040603050505030304" pitchFamily="18" charset="77"/>
              </a:rPr>
              <a:t>Le risque de chute</a:t>
            </a:r>
          </a:p>
          <a:p>
            <a:pPr marL="285750" indent="-285750" algn="just">
              <a:buFontTx/>
              <a:buChar char="-"/>
            </a:pPr>
            <a:r>
              <a:rPr lang="fr-FR" sz="2000" dirty="0">
                <a:latin typeface="Calisto MT" panose="02040603050505030304" pitchFamily="18" charset="77"/>
              </a:rPr>
              <a:t>L’obscurité qui empêche les fidèles de lire leurs prières</a:t>
            </a:r>
          </a:p>
        </p:txBody>
      </p:sp>
    </p:spTree>
    <p:extLst>
      <p:ext uri="{BB962C8B-B14F-4D97-AF65-F5344CB8AC3E}">
        <p14:creationId xmlns:p14="http://schemas.microsoft.com/office/powerpoint/2010/main" val="3135749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0F5EF4A-99E9-B04C-84D8-A986937EB7A0}"/>
              </a:ext>
            </a:extLst>
          </p:cNvPr>
          <p:cNvPicPr>
            <a:picLocks noChangeAspect="1"/>
          </p:cNvPicPr>
          <p:nvPr/>
        </p:nvPicPr>
        <p:blipFill rotWithShape="1">
          <a:blip r:embed="rId2"/>
          <a:srcRect l="10100" t="5086" r="3522"/>
          <a:stretch/>
        </p:blipFill>
        <p:spPr>
          <a:xfrm>
            <a:off x="319548" y="314430"/>
            <a:ext cx="7558548" cy="6229139"/>
          </a:xfrm>
          <a:prstGeom prst="rect">
            <a:avLst/>
          </a:prstGeom>
        </p:spPr>
      </p:pic>
      <p:sp>
        <p:nvSpPr>
          <p:cNvPr id="6" name="ZoneTexte 5">
            <a:extLst>
              <a:ext uri="{FF2B5EF4-FFF2-40B4-BE49-F238E27FC236}">
                <a16:creationId xmlns:a16="http://schemas.microsoft.com/office/drawing/2014/main" id="{EA2B0FEE-53B3-0A4B-B59B-A5875FFB0BC6}"/>
              </a:ext>
            </a:extLst>
          </p:cNvPr>
          <p:cNvSpPr txBox="1"/>
          <p:nvPr/>
        </p:nvSpPr>
        <p:spPr>
          <a:xfrm>
            <a:off x="7985672" y="968188"/>
            <a:ext cx="3994356" cy="2862322"/>
          </a:xfrm>
          <a:prstGeom prst="rect">
            <a:avLst/>
          </a:prstGeom>
          <a:noFill/>
        </p:spPr>
        <p:txBody>
          <a:bodyPr wrap="square" rtlCol="0">
            <a:spAutoFit/>
          </a:bodyPr>
          <a:lstStyle/>
          <a:p>
            <a:pPr algn="just"/>
            <a:r>
              <a:rPr lang="fr-FR" sz="2000" dirty="0">
                <a:latin typeface="Calisto MT" panose="02040603050505030304" pitchFamily="18" charset="77"/>
              </a:rPr>
              <a:t>L’architecte mentionne aussi d’autres travaux qu’il juge urgents :</a:t>
            </a:r>
          </a:p>
          <a:p>
            <a:pPr algn="just"/>
            <a:r>
              <a:rPr lang="fr-FR" sz="2000" dirty="0">
                <a:latin typeface="Calisto MT" panose="02040603050505030304" pitchFamily="18" charset="77"/>
              </a:rPr>
              <a:t>- L’enduit intérieur qui menace de tomber</a:t>
            </a:r>
          </a:p>
          <a:p>
            <a:pPr algn="just"/>
            <a:r>
              <a:rPr lang="fr-FR" sz="2000" dirty="0">
                <a:latin typeface="Calisto MT" panose="02040603050505030304" pitchFamily="18" charset="77"/>
              </a:rPr>
              <a:t>- Remplacer le plancher du chœur</a:t>
            </a:r>
          </a:p>
          <a:p>
            <a:pPr algn="just"/>
            <a:r>
              <a:rPr lang="fr-FR" sz="2000" dirty="0">
                <a:latin typeface="Calisto MT" panose="02040603050505030304" pitchFamily="18" charset="77"/>
              </a:rPr>
              <a:t>- Remplacer le tympan en bois au-dessus de la porte latérale</a:t>
            </a:r>
          </a:p>
          <a:p>
            <a:pPr algn="just"/>
            <a:r>
              <a:rPr lang="fr-FR" sz="2000" dirty="0">
                <a:latin typeface="Calisto MT" panose="02040603050505030304" pitchFamily="18" charset="77"/>
              </a:rPr>
              <a:t>- Remplacer le maître-autel et son estrade.</a:t>
            </a:r>
          </a:p>
        </p:txBody>
      </p:sp>
      <p:sp>
        <p:nvSpPr>
          <p:cNvPr id="7" name="ZoneTexte 6">
            <a:extLst>
              <a:ext uri="{FF2B5EF4-FFF2-40B4-BE49-F238E27FC236}">
                <a16:creationId xmlns:a16="http://schemas.microsoft.com/office/drawing/2014/main" id="{7B13F51E-037C-5F44-9D29-B7B44FD370E8}"/>
              </a:ext>
            </a:extLst>
          </p:cNvPr>
          <p:cNvSpPr txBox="1"/>
          <p:nvPr/>
        </p:nvSpPr>
        <p:spPr>
          <a:xfrm>
            <a:off x="8093248" y="4719919"/>
            <a:ext cx="3886780" cy="1631216"/>
          </a:xfrm>
          <a:prstGeom prst="rect">
            <a:avLst/>
          </a:prstGeom>
          <a:noFill/>
        </p:spPr>
        <p:txBody>
          <a:bodyPr wrap="square" rtlCol="0">
            <a:spAutoFit/>
          </a:bodyPr>
          <a:lstStyle/>
          <a:p>
            <a:pPr algn="just"/>
            <a:r>
              <a:rPr lang="fr-FR" sz="2000" dirty="0">
                <a:latin typeface="Calisto MT" panose="02040603050505030304" pitchFamily="18" charset="77"/>
              </a:rPr>
              <a:t>Ce genre de document permet de connaître non seulement l’état du monument mais aussi sa composition, son aménagement, ses matériaux.</a:t>
            </a:r>
          </a:p>
        </p:txBody>
      </p:sp>
    </p:spTree>
    <p:extLst>
      <p:ext uri="{BB962C8B-B14F-4D97-AF65-F5344CB8AC3E}">
        <p14:creationId xmlns:p14="http://schemas.microsoft.com/office/powerpoint/2010/main" val="161455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1A3AAC-8E5F-E645-BBB1-EEE5C1806CC9}"/>
              </a:ext>
            </a:extLst>
          </p:cNvPr>
          <p:cNvPicPr>
            <a:picLocks noChangeAspect="1"/>
          </p:cNvPicPr>
          <p:nvPr/>
        </p:nvPicPr>
        <p:blipFill rotWithShape="1">
          <a:blip r:embed="rId2"/>
          <a:srcRect l="2009" r="4110"/>
          <a:stretch/>
        </p:blipFill>
        <p:spPr>
          <a:xfrm rot="5400000">
            <a:off x="572022" y="857250"/>
            <a:ext cx="6438378" cy="5143500"/>
          </a:xfrm>
          <a:prstGeom prst="rect">
            <a:avLst/>
          </a:prstGeom>
        </p:spPr>
      </p:pic>
      <p:sp>
        <p:nvSpPr>
          <p:cNvPr id="6" name="ZoneTexte 5">
            <a:extLst>
              <a:ext uri="{FF2B5EF4-FFF2-40B4-BE49-F238E27FC236}">
                <a16:creationId xmlns:a16="http://schemas.microsoft.com/office/drawing/2014/main" id="{3CDD11D9-9F39-584C-AE33-D5D915C8F5B5}"/>
              </a:ext>
            </a:extLst>
          </p:cNvPr>
          <p:cNvSpPr txBox="1"/>
          <p:nvPr/>
        </p:nvSpPr>
        <p:spPr>
          <a:xfrm>
            <a:off x="6663847" y="3194137"/>
            <a:ext cx="4571251" cy="707886"/>
          </a:xfrm>
          <a:prstGeom prst="rect">
            <a:avLst/>
          </a:prstGeom>
          <a:noFill/>
        </p:spPr>
        <p:txBody>
          <a:bodyPr wrap="none" rtlCol="0">
            <a:spAutoFit/>
          </a:bodyPr>
          <a:lstStyle/>
          <a:p>
            <a:r>
              <a:rPr lang="fr-FR" sz="2000" dirty="0">
                <a:latin typeface="Calisto MT" panose="02040603050505030304" pitchFamily="18" charset="77"/>
              </a:rPr>
              <a:t>ADHV – 1Fi 269</a:t>
            </a:r>
          </a:p>
          <a:p>
            <a:r>
              <a:rPr lang="fr-FR" sz="2000" dirty="0">
                <a:latin typeface="Calisto MT" panose="02040603050505030304" pitchFamily="18" charset="77"/>
              </a:rPr>
              <a:t>Plan de la commune de St Just-le-Martel</a:t>
            </a:r>
          </a:p>
        </p:txBody>
      </p:sp>
    </p:spTree>
    <p:extLst>
      <p:ext uri="{BB962C8B-B14F-4D97-AF65-F5344CB8AC3E}">
        <p14:creationId xmlns:p14="http://schemas.microsoft.com/office/powerpoint/2010/main" val="1126604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33416-3C7B-3347-A9CE-E15BF22826F4}"/>
              </a:ext>
            </a:extLst>
          </p:cNvPr>
          <p:cNvSpPr>
            <a:spLocks noGrp="1"/>
          </p:cNvSpPr>
          <p:nvPr>
            <p:ph type="title"/>
          </p:nvPr>
        </p:nvSpPr>
        <p:spPr>
          <a:xfrm>
            <a:off x="2434728" y="78687"/>
            <a:ext cx="6958070" cy="450123"/>
          </a:xfrm>
        </p:spPr>
        <p:txBody>
          <a:bodyPr>
            <a:normAutofit/>
          </a:bodyPr>
          <a:lstStyle/>
          <a:p>
            <a:pPr algn="ctr"/>
            <a:r>
              <a:rPr lang="fr-FR" sz="2000" b="1" dirty="0">
                <a:latin typeface="Calisto MT" panose="02040603050505030304" pitchFamily="18" charset="77"/>
              </a:rPr>
              <a:t>LETTRE DU MAIRE AU PREFET - 1897</a:t>
            </a:r>
          </a:p>
        </p:txBody>
      </p:sp>
      <p:pic>
        <p:nvPicPr>
          <p:cNvPr id="5" name="Image 4">
            <a:extLst>
              <a:ext uri="{FF2B5EF4-FFF2-40B4-BE49-F238E27FC236}">
                <a16:creationId xmlns:a16="http://schemas.microsoft.com/office/drawing/2014/main" id="{A53B1326-0504-7F4A-BBFD-835A8AF5BAD4}"/>
              </a:ext>
            </a:extLst>
          </p:cNvPr>
          <p:cNvPicPr>
            <a:picLocks noChangeAspect="1"/>
          </p:cNvPicPr>
          <p:nvPr/>
        </p:nvPicPr>
        <p:blipFill rotWithShape="1">
          <a:blip r:embed="rId2"/>
          <a:srcRect l="5783" t="5520" r="9237"/>
          <a:stretch/>
        </p:blipFill>
        <p:spPr>
          <a:xfrm rot="5400000">
            <a:off x="-309048" y="999206"/>
            <a:ext cx="5827925" cy="4859586"/>
          </a:xfrm>
          <a:prstGeom prst="rect">
            <a:avLst/>
          </a:prstGeom>
        </p:spPr>
      </p:pic>
      <p:sp>
        <p:nvSpPr>
          <p:cNvPr id="6" name="Rectangle 5">
            <a:extLst>
              <a:ext uri="{FF2B5EF4-FFF2-40B4-BE49-F238E27FC236}">
                <a16:creationId xmlns:a16="http://schemas.microsoft.com/office/drawing/2014/main" id="{656CBC87-0ED4-174D-9B87-34518111F573}"/>
              </a:ext>
            </a:extLst>
          </p:cNvPr>
          <p:cNvSpPr/>
          <p:nvPr/>
        </p:nvSpPr>
        <p:spPr>
          <a:xfrm>
            <a:off x="1328666" y="6409979"/>
            <a:ext cx="1909497" cy="369332"/>
          </a:xfrm>
          <a:prstGeom prst="rect">
            <a:avLst/>
          </a:prstGeom>
        </p:spPr>
        <p:txBody>
          <a:bodyPr wrap="none">
            <a:spAutoFit/>
          </a:bodyPr>
          <a:lstStyle/>
          <a:p>
            <a:r>
              <a:rPr lang="fr-FR" dirty="0">
                <a:latin typeface="Calisto MT" panose="02040603050505030304" pitchFamily="18" charset="77"/>
              </a:rPr>
              <a:t>ADHV - 2O 2672</a:t>
            </a:r>
          </a:p>
        </p:txBody>
      </p:sp>
      <p:sp>
        <p:nvSpPr>
          <p:cNvPr id="3" name="ZoneTexte 2">
            <a:extLst>
              <a:ext uri="{FF2B5EF4-FFF2-40B4-BE49-F238E27FC236}">
                <a16:creationId xmlns:a16="http://schemas.microsoft.com/office/drawing/2014/main" id="{FB404C6D-4873-E443-850D-979FB59B6DCA}"/>
              </a:ext>
            </a:extLst>
          </p:cNvPr>
          <p:cNvSpPr txBox="1"/>
          <p:nvPr/>
        </p:nvSpPr>
        <p:spPr>
          <a:xfrm>
            <a:off x="5661008" y="1358394"/>
            <a:ext cx="5787781" cy="4154984"/>
          </a:xfrm>
          <a:prstGeom prst="rect">
            <a:avLst/>
          </a:prstGeom>
          <a:noFill/>
        </p:spPr>
        <p:txBody>
          <a:bodyPr wrap="square" rtlCol="0">
            <a:spAutoFit/>
          </a:bodyPr>
          <a:lstStyle/>
          <a:p>
            <a:pPr algn="just"/>
            <a:r>
              <a:rPr lang="fr-FR" sz="2400" dirty="0">
                <a:latin typeface="Calisto MT" panose="02040603050505030304" pitchFamily="18" charset="77"/>
              </a:rPr>
              <a:t>« La toiture qui menaçait de ruine a été refaite et les tuiles remplacées par des ardoises; le plafond en bois qui était pourri dans presque toutes son étendue a disparu pour faire place à une voûte en briques, d’un élégant aspect, soutenue par des arcs en granit; le clocher a été dégagé des accessoires qui l’obstruaient et consolidé; la pinacle a été remis en état; plusieurs autres parties de l’édifice ont été l’objet de réparations. »</a:t>
            </a:r>
          </a:p>
        </p:txBody>
      </p:sp>
    </p:spTree>
    <p:extLst>
      <p:ext uri="{BB962C8B-B14F-4D97-AF65-F5344CB8AC3E}">
        <p14:creationId xmlns:p14="http://schemas.microsoft.com/office/powerpoint/2010/main" val="2029613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A8C51-37E9-9142-998E-B13A100CFC2E}"/>
              </a:ext>
            </a:extLst>
          </p:cNvPr>
          <p:cNvSpPr>
            <a:spLocks noGrp="1"/>
          </p:cNvSpPr>
          <p:nvPr>
            <p:ph type="title"/>
          </p:nvPr>
        </p:nvSpPr>
        <p:spPr>
          <a:xfrm>
            <a:off x="1553378" y="78688"/>
            <a:ext cx="8908055" cy="439106"/>
          </a:xfrm>
        </p:spPr>
        <p:txBody>
          <a:bodyPr>
            <a:normAutofit/>
          </a:bodyPr>
          <a:lstStyle/>
          <a:p>
            <a:pPr algn="ctr"/>
            <a:r>
              <a:rPr lang="fr-FR" sz="2000" b="1" dirty="0">
                <a:latin typeface="Calisto MT" panose="02040603050505030304" pitchFamily="18" charset="77"/>
              </a:rPr>
              <a:t>LOI DE SEPARATION DES EGLISES ET DE L’ETAT - 1905</a:t>
            </a:r>
          </a:p>
        </p:txBody>
      </p:sp>
      <p:sp>
        <p:nvSpPr>
          <p:cNvPr id="4" name="ZoneTexte 3">
            <a:extLst>
              <a:ext uri="{FF2B5EF4-FFF2-40B4-BE49-F238E27FC236}">
                <a16:creationId xmlns:a16="http://schemas.microsoft.com/office/drawing/2014/main" id="{3B228B9C-C09C-1C46-B4EF-785A2EFA56F1}"/>
              </a:ext>
            </a:extLst>
          </p:cNvPr>
          <p:cNvSpPr txBox="1"/>
          <p:nvPr/>
        </p:nvSpPr>
        <p:spPr>
          <a:xfrm>
            <a:off x="5732442" y="2644049"/>
            <a:ext cx="5897237" cy="1015663"/>
          </a:xfrm>
          <a:prstGeom prst="rect">
            <a:avLst/>
          </a:prstGeom>
          <a:noFill/>
        </p:spPr>
        <p:txBody>
          <a:bodyPr wrap="square" rtlCol="0">
            <a:spAutoFit/>
          </a:bodyPr>
          <a:lstStyle/>
          <a:p>
            <a:pPr algn="just"/>
            <a:r>
              <a:rPr lang="fr-FR" sz="2000" dirty="0">
                <a:latin typeface="Calisto MT" panose="02040603050505030304" pitchFamily="18" charset="77"/>
              </a:rPr>
              <a:t>Loi de séparation des Eglises et de l’Etat en 1905 entraîne l’obligation pour toutes les communes de faire un inventaire des biens de leur paroisse.</a:t>
            </a:r>
          </a:p>
        </p:txBody>
      </p:sp>
      <p:pic>
        <p:nvPicPr>
          <p:cNvPr id="6" name="Image 5">
            <a:extLst>
              <a:ext uri="{FF2B5EF4-FFF2-40B4-BE49-F238E27FC236}">
                <a16:creationId xmlns:a16="http://schemas.microsoft.com/office/drawing/2014/main" id="{8E9E5147-1938-2F44-9410-5E5BA49ABE94}"/>
              </a:ext>
            </a:extLst>
          </p:cNvPr>
          <p:cNvPicPr>
            <a:picLocks noChangeAspect="1"/>
          </p:cNvPicPr>
          <p:nvPr/>
        </p:nvPicPr>
        <p:blipFill>
          <a:blip r:embed="rId2"/>
          <a:stretch>
            <a:fillRect/>
          </a:stretch>
        </p:blipFill>
        <p:spPr>
          <a:xfrm>
            <a:off x="198763" y="810006"/>
            <a:ext cx="5111367" cy="5896880"/>
          </a:xfrm>
          <a:prstGeom prst="rect">
            <a:avLst/>
          </a:prstGeom>
        </p:spPr>
      </p:pic>
      <p:sp>
        <p:nvSpPr>
          <p:cNvPr id="7" name="ZoneTexte 6">
            <a:extLst>
              <a:ext uri="{FF2B5EF4-FFF2-40B4-BE49-F238E27FC236}">
                <a16:creationId xmlns:a16="http://schemas.microsoft.com/office/drawing/2014/main" id="{82C19C2F-C2BA-D546-9D54-FB31C69AA746}"/>
              </a:ext>
            </a:extLst>
          </p:cNvPr>
          <p:cNvSpPr txBox="1"/>
          <p:nvPr/>
        </p:nvSpPr>
        <p:spPr>
          <a:xfrm>
            <a:off x="583894" y="6337554"/>
            <a:ext cx="1439818" cy="369332"/>
          </a:xfrm>
          <a:prstGeom prst="rect">
            <a:avLst/>
          </a:prstGeom>
          <a:noFill/>
        </p:spPr>
        <p:txBody>
          <a:bodyPr wrap="none" rtlCol="0">
            <a:spAutoFit/>
          </a:bodyPr>
          <a:lstStyle/>
          <a:p>
            <a:r>
              <a:rPr lang="fr-FR" dirty="0"/>
              <a:t>ADHV – 8V25</a:t>
            </a:r>
          </a:p>
        </p:txBody>
      </p:sp>
    </p:spTree>
    <p:extLst>
      <p:ext uri="{BB962C8B-B14F-4D97-AF65-F5344CB8AC3E}">
        <p14:creationId xmlns:p14="http://schemas.microsoft.com/office/powerpoint/2010/main" val="2386596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055B9-D452-9045-8375-E1A3C10B1239}"/>
              </a:ext>
            </a:extLst>
          </p:cNvPr>
          <p:cNvSpPr>
            <a:spLocks noGrp="1"/>
          </p:cNvSpPr>
          <p:nvPr>
            <p:ph type="title"/>
          </p:nvPr>
        </p:nvSpPr>
        <p:spPr>
          <a:xfrm>
            <a:off x="228600" y="111738"/>
            <a:ext cx="7402186" cy="516224"/>
          </a:xfrm>
        </p:spPr>
        <p:txBody>
          <a:bodyPr>
            <a:normAutofit/>
          </a:bodyPr>
          <a:lstStyle/>
          <a:p>
            <a:pPr algn="ctr"/>
            <a:r>
              <a:rPr lang="fr-FR" sz="2000" b="1" dirty="0">
                <a:latin typeface="Calisto MT" panose="02040603050505030304" pitchFamily="18" charset="77"/>
              </a:rPr>
              <a:t>INVENTAIRE PAROISSE DE ST JUST LE MARTEL - 1906</a:t>
            </a:r>
            <a:endParaRPr lang="fr-FR" sz="2000" dirty="0"/>
          </a:p>
        </p:txBody>
      </p:sp>
      <p:pic>
        <p:nvPicPr>
          <p:cNvPr id="5" name="Image 4">
            <a:extLst>
              <a:ext uri="{FF2B5EF4-FFF2-40B4-BE49-F238E27FC236}">
                <a16:creationId xmlns:a16="http://schemas.microsoft.com/office/drawing/2014/main" id="{DEB19D73-480C-0448-AF3F-3BCF8A33C494}"/>
              </a:ext>
            </a:extLst>
          </p:cNvPr>
          <p:cNvPicPr>
            <a:picLocks noChangeAspect="1"/>
          </p:cNvPicPr>
          <p:nvPr/>
        </p:nvPicPr>
        <p:blipFill>
          <a:blip r:embed="rId2"/>
          <a:stretch>
            <a:fillRect/>
          </a:stretch>
        </p:blipFill>
        <p:spPr>
          <a:xfrm>
            <a:off x="333278" y="640222"/>
            <a:ext cx="3905735" cy="5778347"/>
          </a:xfrm>
          <a:prstGeom prst="rect">
            <a:avLst/>
          </a:prstGeom>
        </p:spPr>
      </p:pic>
      <p:pic>
        <p:nvPicPr>
          <p:cNvPr id="7" name="Image 6">
            <a:extLst>
              <a:ext uri="{FF2B5EF4-FFF2-40B4-BE49-F238E27FC236}">
                <a16:creationId xmlns:a16="http://schemas.microsoft.com/office/drawing/2014/main" id="{DA82D5C4-FFC9-CC42-9A1E-E662241CB527}"/>
              </a:ext>
            </a:extLst>
          </p:cNvPr>
          <p:cNvPicPr>
            <a:picLocks noChangeAspect="1"/>
          </p:cNvPicPr>
          <p:nvPr/>
        </p:nvPicPr>
        <p:blipFill>
          <a:blip r:embed="rId3"/>
          <a:stretch>
            <a:fillRect/>
          </a:stretch>
        </p:blipFill>
        <p:spPr>
          <a:xfrm>
            <a:off x="4801377" y="603442"/>
            <a:ext cx="3384267" cy="5802867"/>
          </a:xfrm>
          <a:prstGeom prst="rect">
            <a:avLst/>
          </a:prstGeom>
        </p:spPr>
      </p:pic>
      <p:pic>
        <p:nvPicPr>
          <p:cNvPr id="11" name="Image 10">
            <a:extLst>
              <a:ext uri="{FF2B5EF4-FFF2-40B4-BE49-F238E27FC236}">
                <a16:creationId xmlns:a16="http://schemas.microsoft.com/office/drawing/2014/main" id="{8DF7EFB2-9DC2-0F49-B2F2-54231EFD11E0}"/>
              </a:ext>
            </a:extLst>
          </p:cNvPr>
          <p:cNvPicPr>
            <a:picLocks noChangeAspect="1"/>
          </p:cNvPicPr>
          <p:nvPr/>
        </p:nvPicPr>
        <p:blipFill rotWithShape="1">
          <a:blip r:embed="rId4"/>
          <a:srcRect l="17565" t="4376"/>
          <a:stretch/>
        </p:blipFill>
        <p:spPr>
          <a:xfrm>
            <a:off x="8646202" y="0"/>
            <a:ext cx="3545798" cy="5802867"/>
          </a:xfrm>
          <a:prstGeom prst="rect">
            <a:avLst/>
          </a:prstGeom>
        </p:spPr>
      </p:pic>
      <p:sp>
        <p:nvSpPr>
          <p:cNvPr id="12" name="ZoneTexte 11">
            <a:extLst>
              <a:ext uri="{FF2B5EF4-FFF2-40B4-BE49-F238E27FC236}">
                <a16:creationId xmlns:a16="http://schemas.microsoft.com/office/drawing/2014/main" id="{DDE75124-2B13-A140-9F69-AC67D6D4550D}"/>
              </a:ext>
            </a:extLst>
          </p:cNvPr>
          <p:cNvSpPr txBox="1"/>
          <p:nvPr/>
        </p:nvSpPr>
        <p:spPr>
          <a:xfrm>
            <a:off x="4572000" y="6488668"/>
            <a:ext cx="2297424" cy="369332"/>
          </a:xfrm>
          <a:prstGeom prst="rect">
            <a:avLst/>
          </a:prstGeom>
          <a:noFill/>
        </p:spPr>
        <p:txBody>
          <a:bodyPr wrap="none" rtlCol="0">
            <a:spAutoFit/>
          </a:bodyPr>
          <a:lstStyle/>
          <a:p>
            <a:r>
              <a:rPr lang="fr-FR" dirty="0">
                <a:latin typeface="Calisto MT" panose="02040603050505030304" pitchFamily="18" charset="77"/>
              </a:rPr>
              <a:t>ADHV – 8V25 - 1906</a:t>
            </a:r>
          </a:p>
        </p:txBody>
      </p:sp>
      <p:pic>
        <p:nvPicPr>
          <p:cNvPr id="4" name="Image 3">
            <a:extLst>
              <a:ext uri="{FF2B5EF4-FFF2-40B4-BE49-F238E27FC236}">
                <a16:creationId xmlns:a16="http://schemas.microsoft.com/office/drawing/2014/main" id="{0550235B-4313-3048-B787-78D17453881B}"/>
              </a:ext>
            </a:extLst>
          </p:cNvPr>
          <p:cNvPicPr>
            <a:picLocks noChangeAspect="1"/>
          </p:cNvPicPr>
          <p:nvPr/>
        </p:nvPicPr>
        <p:blipFill rotWithShape="1">
          <a:blip r:embed="rId5"/>
          <a:srcRect l="4330" t="23555" b="7182"/>
          <a:stretch/>
        </p:blipFill>
        <p:spPr>
          <a:xfrm>
            <a:off x="9201060" y="5542256"/>
            <a:ext cx="2297424" cy="1169984"/>
          </a:xfrm>
          <a:prstGeom prst="rect">
            <a:avLst/>
          </a:prstGeom>
        </p:spPr>
      </p:pic>
    </p:spTree>
    <p:extLst>
      <p:ext uri="{BB962C8B-B14F-4D97-AF65-F5344CB8AC3E}">
        <p14:creationId xmlns:p14="http://schemas.microsoft.com/office/powerpoint/2010/main" val="3207224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04E544-0BAB-D34D-9461-377A962FC8E7}"/>
              </a:ext>
            </a:extLst>
          </p:cNvPr>
          <p:cNvSpPr>
            <a:spLocks noGrp="1"/>
          </p:cNvSpPr>
          <p:nvPr>
            <p:ph type="title"/>
          </p:nvPr>
        </p:nvSpPr>
        <p:spPr>
          <a:xfrm>
            <a:off x="2441388" y="0"/>
            <a:ext cx="6559393" cy="361988"/>
          </a:xfrm>
        </p:spPr>
        <p:txBody>
          <a:bodyPr>
            <a:normAutofit fontScale="90000"/>
          </a:bodyPr>
          <a:lstStyle/>
          <a:p>
            <a:r>
              <a:rPr lang="fr-FR" sz="2000" b="1" dirty="0">
                <a:latin typeface="Calisto MT" panose="02040603050505030304" pitchFamily="18" charset="77"/>
              </a:rPr>
              <a:t>REGISTRES PAROISSIAUX DE SAINT JUST LE MARTEL</a:t>
            </a:r>
          </a:p>
        </p:txBody>
      </p:sp>
      <p:pic>
        <p:nvPicPr>
          <p:cNvPr id="5" name="Image 4">
            <a:extLst>
              <a:ext uri="{FF2B5EF4-FFF2-40B4-BE49-F238E27FC236}">
                <a16:creationId xmlns:a16="http://schemas.microsoft.com/office/drawing/2014/main" id="{23B0AD77-64DF-B243-9FBA-0EF25AF8A8F1}"/>
              </a:ext>
            </a:extLst>
          </p:cNvPr>
          <p:cNvPicPr>
            <a:picLocks noChangeAspect="1"/>
          </p:cNvPicPr>
          <p:nvPr/>
        </p:nvPicPr>
        <p:blipFill>
          <a:blip r:embed="rId2"/>
          <a:stretch>
            <a:fillRect/>
          </a:stretch>
        </p:blipFill>
        <p:spPr>
          <a:xfrm>
            <a:off x="409927" y="469330"/>
            <a:ext cx="4062922" cy="6256468"/>
          </a:xfrm>
          <a:prstGeom prst="rect">
            <a:avLst/>
          </a:prstGeom>
        </p:spPr>
      </p:pic>
      <p:sp>
        <p:nvSpPr>
          <p:cNvPr id="6" name="ZoneTexte 5">
            <a:extLst>
              <a:ext uri="{FF2B5EF4-FFF2-40B4-BE49-F238E27FC236}">
                <a16:creationId xmlns:a16="http://schemas.microsoft.com/office/drawing/2014/main" id="{4C20A872-D1B3-2244-8183-4079C6B86B45}"/>
              </a:ext>
            </a:extLst>
          </p:cNvPr>
          <p:cNvSpPr txBox="1"/>
          <p:nvPr/>
        </p:nvSpPr>
        <p:spPr>
          <a:xfrm>
            <a:off x="4751406" y="4996338"/>
            <a:ext cx="7332564" cy="1323439"/>
          </a:xfrm>
          <a:prstGeom prst="rect">
            <a:avLst/>
          </a:prstGeom>
          <a:noFill/>
        </p:spPr>
        <p:txBody>
          <a:bodyPr wrap="square" rtlCol="0">
            <a:spAutoFit/>
          </a:bodyPr>
          <a:lstStyle/>
          <a:p>
            <a:pPr algn="just"/>
            <a:r>
              <a:rPr lang="fr-FR" sz="2000" dirty="0">
                <a:latin typeface="Calisto MT" panose="02040603050505030304" pitchFamily="18" charset="77"/>
              </a:rPr>
              <a:t>Les registres de la paroisse de Saint Juste le Martel conservés aux Archives départementales de la Haute-Vienne s’étendent de 1682 à 1932. Ils comportent quelques lacunes. Y sont recensés les baptêmes (puis naissances), mariages (puis divorces) et décès.</a:t>
            </a:r>
          </a:p>
        </p:txBody>
      </p:sp>
      <p:sp>
        <p:nvSpPr>
          <p:cNvPr id="7" name="ZoneTexte 6">
            <a:extLst>
              <a:ext uri="{FF2B5EF4-FFF2-40B4-BE49-F238E27FC236}">
                <a16:creationId xmlns:a16="http://schemas.microsoft.com/office/drawing/2014/main" id="{27A76D28-62DA-DC40-8A73-70D52048336B}"/>
              </a:ext>
            </a:extLst>
          </p:cNvPr>
          <p:cNvSpPr txBox="1"/>
          <p:nvPr/>
        </p:nvSpPr>
        <p:spPr>
          <a:xfrm>
            <a:off x="5637818" y="6429139"/>
            <a:ext cx="5087996" cy="369332"/>
          </a:xfrm>
          <a:prstGeom prst="rect">
            <a:avLst/>
          </a:prstGeom>
          <a:noFill/>
        </p:spPr>
        <p:txBody>
          <a:bodyPr wrap="none" rtlCol="0">
            <a:spAutoFit/>
          </a:bodyPr>
          <a:lstStyle/>
          <a:p>
            <a:r>
              <a:rPr lang="fr-FR" dirty="0">
                <a:latin typeface="Calisto MT" panose="02040603050505030304" pitchFamily="18" charset="77"/>
              </a:rPr>
              <a:t>ADHV – 3</a:t>
            </a:r>
            <a:r>
              <a:rPr lang="fr-FR" baseline="30000" dirty="0">
                <a:latin typeface="Calisto MT" panose="02040603050505030304" pitchFamily="18" charset="77"/>
              </a:rPr>
              <a:t>E</a:t>
            </a:r>
            <a:r>
              <a:rPr lang="fr-FR" dirty="0">
                <a:latin typeface="Calisto MT" panose="02040603050505030304" pitchFamily="18" charset="77"/>
              </a:rPr>
              <a:t>157/1, 3</a:t>
            </a:r>
            <a:r>
              <a:rPr lang="fr-FR" baseline="30000" dirty="0">
                <a:latin typeface="Calisto MT" panose="02040603050505030304" pitchFamily="18" charset="77"/>
              </a:rPr>
              <a:t>E</a:t>
            </a:r>
            <a:r>
              <a:rPr lang="fr-FR" dirty="0">
                <a:latin typeface="Calisto MT" panose="02040603050505030304" pitchFamily="18" charset="77"/>
              </a:rPr>
              <a:t>157/7, 3</a:t>
            </a:r>
            <a:r>
              <a:rPr lang="fr-FR" baseline="30000" dirty="0">
                <a:latin typeface="Calisto MT" panose="02040603050505030304" pitchFamily="18" charset="77"/>
              </a:rPr>
              <a:t>E</a:t>
            </a:r>
            <a:r>
              <a:rPr lang="fr-FR" dirty="0">
                <a:latin typeface="Calisto MT" panose="02040603050505030304" pitchFamily="18" charset="77"/>
              </a:rPr>
              <a:t>157/12 – Etat civil </a:t>
            </a:r>
          </a:p>
        </p:txBody>
      </p:sp>
      <p:pic>
        <p:nvPicPr>
          <p:cNvPr id="9" name="Image 8">
            <a:extLst>
              <a:ext uri="{FF2B5EF4-FFF2-40B4-BE49-F238E27FC236}">
                <a16:creationId xmlns:a16="http://schemas.microsoft.com/office/drawing/2014/main" id="{C3240CB4-A8EE-3840-B859-FFD482B26087}"/>
              </a:ext>
            </a:extLst>
          </p:cNvPr>
          <p:cNvPicPr>
            <a:picLocks noChangeAspect="1"/>
          </p:cNvPicPr>
          <p:nvPr/>
        </p:nvPicPr>
        <p:blipFill rotWithShape="1">
          <a:blip r:embed="rId3"/>
          <a:srcRect t="5278"/>
          <a:stretch/>
        </p:blipFill>
        <p:spPr>
          <a:xfrm>
            <a:off x="4751406" y="469330"/>
            <a:ext cx="3151854" cy="4372391"/>
          </a:xfrm>
          <a:prstGeom prst="rect">
            <a:avLst/>
          </a:prstGeom>
        </p:spPr>
      </p:pic>
      <p:pic>
        <p:nvPicPr>
          <p:cNvPr id="13" name="Image 12">
            <a:extLst>
              <a:ext uri="{FF2B5EF4-FFF2-40B4-BE49-F238E27FC236}">
                <a16:creationId xmlns:a16="http://schemas.microsoft.com/office/drawing/2014/main" id="{8C0CBE4E-2D3A-8F4D-B16E-9BA71498CAEB}"/>
              </a:ext>
            </a:extLst>
          </p:cNvPr>
          <p:cNvPicPr>
            <a:picLocks noChangeAspect="1"/>
          </p:cNvPicPr>
          <p:nvPr/>
        </p:nvPicPr>
        <p:blipFill rotWithShape="1">
          <a:blip r:embed="rId4"/>
          <a:srcRect l="3236" t="1928" r="2624" b="12574"/>
          <a:stretch/>
        </p:blipFill>
        <p:spPr>
          <a:xfrm>
            <a:off x="8181816" y="516605"/>
            <a:ext cx="3508613" cy="4335092"/>
          </a:xfrm>
          <a:prstGeom prst="rect">
            <a:avLst/>
          </a:prstGeom>
        </p:spPr>
      </p:pic>
    </p:spTree>
    <p:extLst>
      <p:ext uri="{BB962C8B-B14F-4D97-AF65-F5344CB8AC3E}">
        <p14:creationId xmlns:p14="http://schemas.microsoft.com/office/powerpoint/2010/main" val="3281943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7E33B-256B-A643-83CA-46BFE8783FF4}"/>
              </a:ext>
            </a:extLst>
          </p:cNvPr>
          <p:cNvSpPr>
            <a:spLocks noGrp="1"/>
          </p:cNvSpPr>
          <p:nvPr>
            <p:ph type="title"/>
          </p:nvPr>
        </p:nvSpPr>
        <p:spPr>
          <a:xfrm>
            <a:off x="997744" y="33337"/>
            <a:ext cx="10196512" cy="663575"/>
          </a:xfrm>
        </p:spPr>
        <p:txBody>
          <a:bodyPr>
            <a:normAutofit/>
          </a:bodyPr>
          <a:lstStyle/>
          <a:p>
            <a:pPr algn="ctr"/>
            <a:r>
              <a:rPr lang="fr-FR" sz="2000" b="1" dirty="0">
                <a:latin typeface="Calisto MT" panose="02040603050505030304" pitchFamily="18" charset="77"/>
              </a:rPr>
              <a:t>LA CONSTRUCTION DU MONUMENT AUX MORTS DEVANT L’EGLISE</a:t>
            </a:r>
          </a:p>
        </p:txBody>
      </p:sp>
      <p:pic>
        <p:nvPicPr>
          <p:cNvPr id="4" name="Image 3">
            <a:extLst>
              <a:ext uri="{FF2B5EF4-FFF2-40B4-BE49-F238E27FC236}">
                <a16:creationId xmlns:a16="http://schemas.microsoft.com/office/drawing/2014/main" id="{640042D5-9D9D-E545-8CD0-B17A60D27510}"/>
              </a:ext>
            </a:extLst>
          </p:cNvPr>
          <p:cNvPicPr>
            <a:picLocks noChangeAspect="1"/>
          </p:cNvPicPr>
          <p:nvPr/>
        </p:nvPicPr>
        <p:blipFill>
          <a:blip r:embed="rId2"/>
          <a:stretch>
            <a:fillRect/>
          </a:stretch>
        </p:blipFill>
        <p:spPr>
          <a:xfrm>
            <a:off x="465816" y="915623"/>
            <a:ext cx="3347428" cy="5321148"/>
          </a:xfrm>
          <a:prstGeom prst="rect">
            <a:avLst/>
          </a:prstGeom>
        </p:spPr>
      </p:pic>
      <p:sp>
        <p:nvSpPr>
          <p:cNvPr id="5" name="Rectangle 4">
            <a:extLst>
              <a:ext uri="{FF2B5EF4-FFF2-40B4-BE49-F238E27FC236}">
                <a16:creationId xmlns:a16="http://schemas.microsoft.com/office/drawing/2014/main" id="{3E6B5304-C589-DC44-B7FE-0C6634D8F416}"/>
              </a:ext>
            </a:extLst>
          </p:cNvPr>
          <p:cNvSpPr/>
          <p:nvPr/>
        </p:nvSpPr>
        <p:spPr>
          <a:xfrm>
            <a:off x="4817847" y="6308209"/>
            <a:ext cx="5756705" cy="369332"/>
          </a:xfrm>
          <a:prstGeom prst="rect">
            <a:avLst/>
          </a:prstGeom>
        </p:spPr>
        <p:txBody>
          <a:bodyPr wrap="none">
            <a:spAutoFit/>
          </a:bodyPr>
          <a:lstStyle/>
          <a:p>
            <a:pPr algn="ctr"/>
            <a:r>
              <a:rPr lang="fr-FR" dirty="0">
                <a:latin typeface="Calisto MT" panose="02040603050505030304" pitchFamily="18" charset="77"/>
              </a:rPr>
              <a:t>ADHV – 46 Fi 14681 : l’église et le monument aux morts</a:t>
            </a:r>
          </a:p>
        </p:txBody>
      </p:sp>
      <p:sp>
        <p:nvSpPr>
          <p:cNvPr id="6" name="ZoneTexte 5">
            <a:extLst>
              <a:ext uri="{FF2B5EF4-FFF2-40B4-BE49-F238E27FC236}">
                <a16:creationId xmlns:a16="http://schemas.microsoft.com/office/drawing/2014/main" id="{EB72E9B3-03A0-8345-AE4D-5A6E894EFFEE}"/>
              </a:ext>
            </a:extLst>
          </p:cNvPr>
          <p:cNvSpPr txBox="1"/>
          <p:nvPr/>
        </p:nvSpPr>
        <p:spPr>
          <a:xfrm>
            <a:off x="8470324" y="2209899"/>
            <a:ext cx="3347428" cy="2585323"/>
          </a:xfrm>
          <a:prstGeom prst="rect">
            <a:avLst/>
          </a:prstGeom>
          <a:noFill/>
        </p:spPr>
        <p:txBody>
          <a:bodyPr wrap="square" rtlCol="0">
            <a:spAutoFit/>
          </a:bodyPr>
          <a:lstStyle/>
          <a:p>
            <a:pPr algn="just"/>
            <a:r>
              <a:rPr lang="fr-FR" dirty="0">
                <a:latin typeface="Calisto MT" panose="02040603050505030304" pitchFamily="18" charset="77"/>
              </a:rPr>
              <a:t>Souvent placé devant l’église de la commune, le monument aux morts (1914-1918) de St Just est une colonne brisée symbolisant la vie trop tôt écourtée.</a:t>
            </a:r>
          </a:p>
          <a:p>
            <a:pPr algn="just"/>
            <a:endParaRPr lang="fr-FR" dirty="0">
              <a:latin typeface="Calisto MT" panose="02040603050505030304" pitchFamily="18" charset="77"/>
            </a:endParaRPr>
          </a:p>
          <a:p>
            <a:pPr algn="just"/>
            <a:r>
              <a:rPr lang="fr-FR" dirty="0">
                <a:latin typeface="Calisto MT" panose="02040603050505030304" pitchFamily="18" charset="77"/>
              </a:rPr>
              <a:t>On remarque qu’il a été déplacé sur le devant de l’église aujourd’hui.</a:t>
            </a:r>
          </a:p>
        </p:txBody>
      </p:sp>
      <p:pic>
        <p:nvPicPr>
          <p:cNvPr id="7" name="Image 6">
            <a:extLst>
              <a:ext uri="{FF2B5EF4-FFF2-40B4-BE49-F238E27FC236}">
                <a16:creationId xmlns:a16="http://schemas.microsoft.com/office/drawing/2014/main" id="{26A2A5E2-E6B5-A34C-AEE1-724AC86DE5F8}"/>
              </a:ext>
            </a:extLst>
          </p:cNvPr>
          <p:cNvPicPr>
            <a:picLocks noChangeAspect="1"/>
          </p:cNvPicPr>
          <p:nvPr/>
        </p:nvPicPr>
        <p:blipFill>
          <a:blip r:embed="rId3"/>
          <a:stretch>
            <a:fillRect/>
          </a:stretch>
        </p:blipFill>
        <p:spPr>
          <a:xfrm>
            <a:off x="4142877" y="2079664"/>
            <a:ext cx="4097740" cy="2895314"/>
          </a:xfrm>
          <a:prstGeom prst="rect">
            <a:avLst/>
          </a:prstGeom>
        </p:spPr>
      </p:pic>
    </p:spTree>
    <p:extLst>
      <p:ext uri="{BB962C8B-B14F-4D97-AF65-F5344CB8AC3E}">
        <p14:creationId xmlns:p14="http://schemas.microsoft.com/office/powerpoint/2010/main" val="663409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24B172-FDDF-7D4F-96B5-39D7A385C4B7}"/>
              </a:ext>
            </a:extLst>
          </p:cNvPr>
          <p:cNvSpPr txBox="1"/>
          <p:nvPr/>
        </p:nvSpPr>
        <p:spPr>
          <a:xfrm>
            <a:off x="308471" y="5287962"/>
            <a:ext cx="11380425" cy="1323439"/>
          </a:xfrm>
          <a:prstGeom prst="rect">
            <a:avLst/>
          </a:prstGeom>
          <a:noFill/>
        </p:spPr>
        <p:txBody>
          <a:bodyPr wrap="square" rtlCol="0">
            <a:spAutoFit/>
          </a:bodyPr>
          <a:lstStyle/>
          <a:p>
            <a:r>
              <a:rPr lang="fr-FR" sz="2000" dirty="0">
                <a:latin typeface="Calisto MT" panose="02040603050505030304" pitchFamily="18" charset="77"/>
              </a:rPr>
              <a:t>Le nom de « Martel » est ajouté en 1919 pour ne pas confondre la commune avec d’autres qui portent le même nom.</a:t>
            </a:r>
          </a:p>
          <a:p>
            <a:r>
              <a:rPr lang="fr-FR" sz="2000" dirty="0">
                <a:latin typeface="Calisto MT" panose="02040603050505030304" pitchFamily="18" charset="77"/>
              </a:rPr>
              <a:t>La prévôté de Saint Just dépend de l’abbaye de Saint Martial à partir du XV° siècle (1441).</a:t>
            </a:r>
          </a:p>
          <a:p>
            <a:r>
              <a:rPr lang="fr-FR" sz="2000" dirty="0">
                <a:latin typeface="Calisto MT" panose="02040603050505030304" pitchFamily="18" charset="77"/>
              </a:rPr>
              <a:t>L’église de Saint-Just est inscrite au titre des monuments historiques </a:t>
            </a:r>
            <a:r>
              <a:rPr lang="fr-FR" sz="2000">
                <a:latin typeface="Calisto MT" panose="02040603050505030304" pitchFamily="18" charset="77"/>
              </a:rPr>
              <a:t>en 1986.</a:t>
            </a:r>
            <a:endParaRPr lang="fr-FR" sz="2000" dirty="0">
              <a:latin typeface="Calisto MT" panose="02040603050505030304" pitchFamily="18" charset="77"/>
            </a:endParaRPr>
          </a:p>
        </p:txBody>
      </p:sp>
      <p:pic>
        <p:nvPicPr>
          <p:cNvPr id="6" name="Image 5">
            <a:extLst>
              <a:ext uri="{FF2B5EF4-FFF2-40B4-BE49-F238E27FC236}">
                <a16:creationId xmlns:a16="http://schemas.microsoft.com/office/drawing/2014/main" id="{9D987D91-68BB-424C-80AD-3340C22CFB1D}"/>
              </a:ext>
            </a:extLst>
          </p:cNvPr>
          <p:cNvPicPr>
            <a:picLocks noChangeAspect="1"/>
          </p:cNvPicPr>
          <p:nvPr/>
        </p:nvPicPr>
        <p:blipFill>
          <a:blip r:embed="rId2"/>
          <a:stretch>
            <a:fillRect/>
          </a:stretch>
        </p:blipFill>
        <p:spPr>
          <a:xfrm>
            <a:off x="1843318" y="246599"/>
            <a:ext cx="7522040" cy="4909295"/>
          </a:xfrm>
          <a:prstGeom prst="rect">
            <a:avLst/>
          </a:prstGeom>
        </p:spPr>
      </p:pic>
      <p:sp>
        <p:nvSpPr>
          <p:cNvPr id="7" name="Rectangle 6">
            <a:extLst>
              <a:ext uri="{FF2B5EF4-FFF2-40B4-BE49-F238E27FC236}">
                <a16:creationId xmlns:a16="http://schemas.microsoft.com/office/drawing/2014/main" id="{4E054942-1729-CD4E-B083-4D562CABC6ED}"/>
              </a:ext>
            </a:extLst>
          </p:cNvPr>
          <p:cNvSpPr/>
          <p:nvPr/>
        </p:nvSpPr>
        <p:spPr>
          <a:xfrm>
            <a:off x="4436550" y="4786562"/>
            <a:ext cx="2040943" cy="369332"/>
          </a:xfrm>
          <a:prstGeom prst="rect">
            <a:avLst/>
          </a:prstGeom>
        </p:spPr>
        <p:txBody>
          <a:bodyPr wrap="none">
            <a:spAutoFit/>
          </a:bodyPr>
          <a:lstStyle/>
          <a:p>
            <a:r>
              <a:rPr lang="fr-FR" dirty="0"/>
              <a:t>ADHV – 46 Fi 14664</a:t>
            </a:r>
          </a:p>
        </p:txBody>
      </p:sp>
    </p:spTree>
    <p:extLst>
      <p:ext uri="{BB962C8B-B14F-4D97-AF65-F5344CB8AC3E}">
        <p14:creationId xmlns:p14="http://schemas.microsoft.com/office/powerpoint/2010/main" val="3534900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F375F0-5930-9345-A555-BABA120FE56C}"/>
              </a:ext>
            </a:extLst>
          </p:cNvPr>
          <p:cNvSpPr>
            <a:spLocks noGrp="1"/>
          </p:cNvSpPr>
          <p:nvPr>
            <p:ph type="title"/>
          </p:nvPr>
        </p:nvSpPr>
        <p:spPr>
          <a:xfrm>
            <a:off x="4889164" y="1980166"/>
            <a:ext cx="2165733" cy="2775690"/>
          </a:xfrm>
        </p:spPr>
        <p:txBody>
          <a:bodyPr>
            <a:noAutofit/>
          </a:bodyPr>
          <a:lstStyle/>
          <a:p>
            <a:pPr algn="ctr"/>
            <a:r>
              <a:rPr lang="fr-FR" sz="2000" b="1" dirty="0">
                <a:latin typeface="Calisto MT" panose="02040603050505030304" pitchFamily="18" charset="77"/>
              </a:rPr>
              <a:t>L’EGLISE</a:t>
            </a:r>
            <a:br>
              <a:rPr lang="fr-FR" sz="2000" b="1" dirty="0">
                <a:latin typeface="Calisto MT" panose="02040603050505030304" pitchFamily="18" charset="77"/>
              </a:rPr>
            </a:br>
            <a:br>
              <a:rPr lang="fr-FR" sz="2000" b="1" dirty="0">
                <a:latin typeface="Calisto MT" panose="02040603050505030304" pitchFamily="18" charset="77"/>
              </a:rPr>
            </a:br>
            <a:br>
              <a:rPr lang="fr-FR" sz="2000" b="1" dirty="0">
                <a:latin typeface="Calisto MT" panose="02040603050505030304" pitchFamily="18" charset="77"/>
              </a:rPr>
            </a:br>
            <a:r>
              <a:rPr lang="fr-FR" sz="2000" b="1" dirty="0">
                <a:latin typeface="Calisto MT" panose="02040603050505030304" pitchFamily="18" charset="77"/>
              </a:rPr>
              <a:t>Cartes postales</a:t>
            </a:r>
            <a:br>
              <a:rPr lang="fr-FR" sz="2000" b="1" dirty="0">
                <a:latin typeface="Calisto MT" panose="02040603050505030304" pitchFamily="18" charset="77"/>
              </a:rPr>
            </a:br>
            <a:r>
              <a:rPr lang="fr-FR" sz="2000" b="1" dirty="0">
                <a:latin typeface="Calisto MT" panose="02040603050505030304" pitchFamily="18" charset="77"/>
              </a:rPr>
              <a:t>Fin XIX°- début XX° siècles</a:t>
            </a:r>
          </a:p>
        </p:txBody>
      </p:sp>
      <p:pic>
        <p:nvPicPr>
          <p:cNvPr id="8" name="Image 7">
            <a:extLst>
              <a:ext uri="{FF2B5EF4-FFF2-40B4-BE49-F238E27FC236}">
                <a16:creationId xmlns:a16="http://schemas.microsoft.com/office/drawing/2014/main" id="{F33677A8-0262-F842-8BCC-D0F07354284A}"/>
              </a:ext>
            </a:extLst>
          </p:cNvPr>
          <p:cNvPicPr>
            <a:picLocks noChangeAspect="1"/>
          </p:cNvPicPr>
          <p:nvPr/>
        </p:nvPicPr>
        <p:blipFill>
          <a:blip r:embed="rId2"/>
          <a:stretch>
            <a:fillRect/>
          </a:stretch>
        </p:blipFill>
        <p:spPr>
          <a:xfrm>
            <a:off x="7369291" y="177957"/>
            <a:ext cx="4322722" cy="2820722"/>
          </a:xfrm>
          <a:prstGeom prst="rect">
            <a:avLst/>
          </a:prstGeom>
        </p:spPr>
      </p:pic>
      <p:sp>
        <p:nvSpPr>
          <p:cNvPr id="9" name="Rectangle 8">
            <a:extLst>
              <a:ext uri="{FF2B5EF4-FFF2-40B4-BE49-F238E27FC236}">
                <a16:creationId xmlns:a16="http://schemas.microsoft.com/office/drawing/2014/main" id="{89BFDA97-E830-7A48-9E93-16B666DE0CB6}"/>
              </a:ext>
            </a:extLst>
          </p:cNvPr>
          <p:cNvSpPr/>
          <p:nvPr/>
        </p:nvSpPr>
        <p:spPr>
          <a:xfrm>
            <a:off x="8006858" y="2998679"/>
            <a:ext cx="2920158" cy="369332"/>
          </a:xfrm>
          <a:prstGeom prst="rect">
            <a:avLst/>
          </a:prstGeom>
        </p:spPr>
        <p:txBody>
          <a:bodyPr wrap="none">
            <a:spAutoFit/>
          </a:bodyPr>
          <a:lstStyle/>
          <a:p>
            <a:r>
              <a:rPr lang="fr-FR" dirty="0"/>
              <a:t>ADHV – 46 Fi 14659 : L’église</a:t>
            </a:r>
          </a:p>
        </p:txBody>
      </p:sp>
      <p:sp>
        <p:nvSpPr>
          <p:cNvPr id="10" name="Rectangle 9">
            <a:extLst>
              <a:ext uri="{FF2B5EF4-FFF2-40B4-BE49-F238E27FC236}">
                <a16:creationId xmlns:a16="http://schemas.microsoft.com/office/drawing/2014/main" id="{A51D6331-5D77-F347-9DA6-7E031C567316}"/>
              </a:ext>
            </a:extLst>
          </p:cNvPr>
          <p:cNvSpPr/>
          <p:nvPr/>
        </p:nvSpPr>
        <p:spPr>
          <a:xfrm>
            <a:off x="499987" y="6450346"/>
            <a:ext cx="3470565" cy="369332"/>
          </a:xfrm>
          <a:prstGeom prst="rect">
            <a:avLst/>
          </a:prstGeom>
        </p:spPr>
        <p:txBody>
          <a:bodyPr wrap="none">
            <a:spAutoFit/>
          </a:bodyPr>
          <a:lstStyle/>
          <a:p>
            <a:r>
              <a:rPr lang="fr-FR" dirty="0"/>
              <a:t>ADHV – 46 Fi 14658 : vue générale</a:t>
            </a:r>
          </a:p>
        </p:txBody>
      </p:sp>
      <p:pic>
        <p:nvPicPr>
          <p:cNvPr id="12" name="Image 11">
            <a:extLst>
              <a:ext uri="{FF2B5EF4-FFF2-40B4-BE49-F238E27FC236}">
                <a16:creationId xmlns:a16="http://schemas.microsoft.com/office/drawing/2014/main" id="{1D6D46BA-4CA6-834F-80B4-378B7DAE4C0B}"/>
              </a:ext>
            </a:extLst>
          </p:cNvPr>
          <p:cNvPicPr>
            <a:picLocks noChangeAspect="1"/>
          </p:cNvPicPr>
          <p:nvPr/>
        </p:nvPicPr>
        <p:blipFill>
          <a:blip r:embed="rId3"/>
          <a:stretch>
            <a:fillRect/>
          </a:stretch>
        </p:blipFill>
        <p:spPr>
          <a:xfrm>
            <a:off x="221259" y="3573693"/>
            <a:ext cx="4312331" cy="2894579"/>
          </a:xfrm>
          <a:prstGeom prst="rect">
            <a:avLst/>
          </a:prstGeom>
        </p:spPr>
      </p:pic>
      <p:pic>
        <p:nvPicPr>
          <p:cNvPr id="14" name="Image 13">
            <a:extLst>
              <a:ext uri="{FF2B5EF4-FFF2-40B4-BE49-F238E27FC236}">
                <a16:creationId xmlns:a16="http://schemas.microsoft.com/office/drawing/2014/main" id="{D983A1AA-0681-D84B-8A21-0677CD293548}"/>
              </a:ext>
            </a:extLst>
          </p:cNvPr>
          <p:cNvPicPr>
            <a:picLocks noChangeAspect="1"/>
          </p:cNvPicPr>
          <p:nvPr/>
        </p:nvPicPr>
        <p:blipFill>
          <a:blip r:embed="rId4"/>
          <a:stretch>
            <a:fillRect/>
          </a:stretch>
        </p:blipFill>
        <p:spPr>
          <a:xfrm>
            <a:off x="7241862" y="3573693"/>
            <a:ext cx="4450151" cy="2904412"/>
          </a:xfrm>
          <a:prstGeom prst="rect">
            <a:avLst/>
          </a:prstGeom>
        </p:spPr>
      </p:pic>
      <p:sp>
        <p:nvSpPr>
          <p:cNvPr id="15" name="Rectangle 14">
            <a:extLst>
              <a:ext uri="{FF2B5EF4-FFF2-40B4-BE49-F238E27FC236}">
                <a16:creationId xmlns:a16="http://schemas.microsoft.com/office/drawing/2014/main" id="{9B1BCC2D-8C11-AA42-A3B4-E213752E7F0A}"/>
              </a:ext>
            </a:extLst>
          </p:cNvPr>
          <p:cNvSpPr/>
          <p:nvPr/>
        </p:nvSpPr>
        <p:spPr>
          <a:xfrm>
            <a:off x="7847877" y="6468272"/>
            <a:ext cx="2977097" cy="369332"/>
          </a:xfrm>
          <a:prstGeom prst="rect">
            <a:avLst/>
          </a:prstGeom>
        </p:spPr>
        <p:txBody>
          <a:bodyPr wrap="none">
            <a:spAutoFit/>
          </a:bodyPr>
          <a:lstStyle/>
          <a:p>
            <a:r>
              <a:rPr lang="fr-FR" dirty="0"/>
              <a:t>ADHV – 46 Fi 14664 : la place</a:t>
            </a:r>
          </a:p>
        </p:txBody>
      </p:sp>
      <p:pic>
        <p:nvPicPr>
          <p:cNvPr id="18" name="Image 17">
            <a:extLst>
              <a:ext uri="{FF2B5EF4-FFF2-40B4-BE49-F238E27FC236}">
                <a16:creationId xmlns:a16="http://schemas.microsoft.com/office/drawing/2014/main" id="{311532C4-FF51-4543-8EB1-C5FC32F737E4}"/>
              </a:ext>
            </a:extLst>
          </p:cNvPr>
          <p:cNvPicPr>
            <a:picLocks noChangeAspect="1"/>
          </p:cNvPicPr>
          <p:nvPr/>
        </p:nvPicPr>
        <p:blipFill>
          <a:blip r:embed="rId5"/>
          <a:stretch>
            <a:fillRect/>
          </a:stretch>
        </p:blipFill>
        <p:spPr>
          <a:xfrm>
            <a:off x="202767" y="222988"/>
            <a:ext cx="4322722" cy="2775691"/>
          </a:xfrm>
          <a:prstGeom prst="rect">
            <a:avLst/>
          </a:prstGeom>
        </p:spPr>
      </p:pic>
      <p:sp>
        <p:nvSpPr>
          <p:cNvPr id="19" name="Rectangle 18">
            <a:extLst>
              <a:ext uri="{FF2B5EF4-FFF2-40B4-BE49-F238E27FC236}">
                <a16:creationId xmlns:a16="http://schemas.microsoft.com/office/drawing/2014/main" id="{FA9800EF-784C-2641-87A1-3BF0924518A1}"/>
              </a:ext>
            </a:extLst>
          </p:cNvPr>
          <p:cNvSpPr/>
          <p:nvPr/>
        </p:nvSpPr>
        <p:spPr>
          <a:xfrm>
            <a:off x="944668" y="3071659"/>
            <a:ext cx="2838919" cy="369332"/>
          </a:xfrm>
          <a:prstGeom prst="rect">
            <a:avLst/>
          </a:prstGeom>
        </p:spPr>
        <p:txBody>
          <a:bodyPr wrap="none">
            <a:spAutoFit/>
          </a:bodyPr>
          <a:lstStyle/>
          <a:p>
            <a:r>
              <a:rPr lang="fr-FR" dirty="0"/>
              <a:t>ADHV – 46 Fi 14692 : l’église</a:t>
            </a:r>
          </a:p>
        </p:txBody>
      </p:sp>
    </p:spTree>
    <p:extLst>
      <p:ext uri="{BB962C8B-B14F-4D97-AF65-F5344CB8AC3E}">
        <p14:creationId xmlns:p14="http://schemas.microsoft.com/office/powerpoint/2010/main" val="3523854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7969D4-A5DD-F443-B17B-4202B207E39C}"/>
              </a:ext>
            </a:extLst>
          </p:cNvPr>
          <p:cNvSpPr>
            <a:spLocks noGrp="1"/>
          </p:cNvSpPr>
          <p:nvPr>
            <p:ph type="title"/>
          </p:nvPr>
        </p:nvSpPr>
        <p:spPr>
          <a:xfrm>
            <a:off x="649357" y="100081"/>
            <a:ext cx="10465904" cy="492213"/>
          </a:xfrm>
        </p:spPr>
        <p:txBody>
          <a:bodyPr>
            <a:normAutofit/>
          </a:bodyPr>
          <a:lstStyle/>
          <a:p>
            <a:pPr algn="ctr"/>
            <a:r>
              <a:rPr lang="fr-FR" sz="2000" b="1" dirty="0">
                <a:latin typeface="Calisto MT" panose="02040603050505030304" pitchFamily="18" charset="77"/>
              </a:rPr>
              <a:t>LES CARACTERISTIQUES DE L’EGLISE</a:t>
            </a:r>
          </a:p>
        </p:txBody>
      </p:sp>
      <p:pic>
        <p:nvPicPr>
          <p:cNvPr id="5" name="Image 4">
            <a:extLst>
              <a:ext uri="{FF2B5EF4-FFF2-40B4-BE49-F238E27FC236}">
                <a16:creationId xmlns:a16="http://schemas.microsoft.com/office/drawing/2014/main" id="{29A2E5D8-1CEB-A64B-929D-5A4AECFA3666}"/>
              </a:ext>
            </a:extLst>
          </p:cNvPr>
          <p:cNvPicPr>
            <a:picLocks noChangeAspect="1"/>
          </p:cNvPicPr>
          <p:nvPr/>
        </p:nvPicPr>
        <p:blipFill>
          <a:blip r:embed="rId2"/>
          <a:stretch>
            <a:fillRect/>
          </a:stretch>
        </p:blipFill>
        <p:spPr>
          <a:xfrm>
            <a:off x="2569209" y="592294"/>
            <a:ext cx="6483351" cy="4113326"/>
          </a:xfrm>
          <a:prstGeom prst="rect">
            <a:avLst/>
          </a:prstGeom>
        </p:spPr>
      </p:pic>
      <p:sp>
        <p:nvSpPr>
          <p:cNvPr id="6" name="Rectangle 5">
            <a:extLst>
              <a:ext uri="{FF2B5EF4-FFF2-40B4-BE49-F238E27FC236}">
                <a16:creationId xmlns:a16="http://schemas.microsoft.com/office/drawing/2014/main" id="{F2F352F5-5047-974C-BBE2-EDEB4976BFE9}"/>
              </a:ext>
            </a:extLst>
          </p:cNvPr>
          <p:cNvSpPr/>
          <p:nvPr/>
        </p:nvSpPr>
        <p:spPr>
          <a:xfrm>
            <a:off x="449718" y="2464291"/>
            <a:ext cx="2319131" cy="369332"/>
          </a:xfrm>
          <a:prstGeom prst="rect">
            <a:avLst/>
          </a:prstGeom>
        </p:spPr>
        <p:txBody>
          <a:bodyPr wrap="square">
            <a:spAutoFit/>
          </a:bodyPr>
          <a:lstStyle/>
          <a:p>
            <a:pPr algn="just"/>
            <a:r>
              <a:rPr lang="fr-FR" dirty="0"/>
              <a:t>ADHV – 46 Fi 14670 </a:t>
            </a:r>
          </a:p>
        </p:txBody>
      </p:sp>
      <p:sp>
        <p:nvSpPr>
          <p:cNvPr id="7" name="ZoneTexte 6">
            <a:extLst>
              <a:ext uri="{FF2B5EF4-FFF2-40B4-BE49-F238E27FC236}">
                <a16:creationId xmlns:a16="http://schemas.microsoft.com/office/drawing/2014/main" id="{80DCE3B3-ABF5-2D4C-87E6-5BA72FC6FAD0}"/>
              </a:ext>
            </a:extLst>
          </p:cNvPr>
          <p:cNvSpPr txBox="1"/>
          <p:nvPr/>
        </p:nvSpPr>
        <p:spPr>
          <a:xfrm>
            <a:off x="258417" y="4818927"/>
            <a:ext cx="11675165" cy="1938992"/>
          </a:xfrm>
          <a:prstGeom prst="rect">
            <a:avLst/>
          </a:prstGeom>
          <a:noFill/>
        </p:spPr>
        <p:txBody>
          <a:bodyPr wrap="square" rtlCol="0">
            <a:spAutoFit/>
          </a:bodyPr>
          <a:lstStyle/>
          <a:p>
            <a:pPr algn="just"/>
            <a:r>
              <a:rPr lang="fr-FR" sz="2400" dirty="0">
                <a:latin typeface="Calisto MT" panose="02040603050505030304" pitchFamily="18" charset="77"/>
              </a:rPr>
              <a:t>L’église de St Just a une architecture typiquement limousine avec son portail à triple voussures et son clocher mur. Elle date du XII°-XIII° siècles, principalement romane avec ses contreforts massifs, le peu d’ouvertures en arc en berceau. Cependant, elle possède quelques éléments gothiques comme le portail </a:t>
            </a:r>
            <a:r>
              <a:rPr lang="fr-FR" sz="2400" dirty="0">
                <a:solidFill>
                  <a:srgbClr val="333333"/>
                </a:solidFill>
                <a:latin typeface="Calisto MT" panose="02040603050505030304" pitchFamily="18" charset="77"/>
              </a:rPr>
              <a:t>à triple voussure retombant sur colonne à chapiteaux. Il est flanqué d'arcades retombant sur des colonnettes.</a:t>
            </a:r>
            <a:endParaRPr lang="fr-FR" sz="2400" dirty="0">
              <a:latin typeface="Calisto MT" panose="02040603050505030304" pitchFamily="18" charset="77"/>
            </a:endParaRPr>
          </a:p>
        </p:txBody>
      </p:sp>
    </p:spTree>
    <p:extLst>
      <p:ext uri="{BB962C8B-B14F-4D97-AF65-F5344CB8AC3E}">
        <p14:creationId xmlns:p14="http://schemas.microsoft.com/office/powerpoint/2010/main" val="96357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42B0E1-C68C-5347-A9B1-59809DAB8D8C}"/>
              </a:ext>
            </a:extLst>
          </p:cNvPr>
          <p:cNvSpPr>
            <a:spLocks noGrp="1"/>
          </p:cNvSpPr>
          <p:nvPr>
            <p:ph type="title"/>
          </p:nvPr>
        </p:nvSpPr>
        <p:spPr>
          <a:xfrm>
            <a:off x="3409086" y="0"/>
            <a:ext cx="4307597" cy="726462"/>
          </a:xfrm>
        </p:spPr>
        <p:txBody>
          <a:bodyPr>
            <a:normAutofit/>
          </a:bodyPr>
          <a:lstStyle/>
          <a:p>
            <a:pPr algn="ctr"/>
            <a:r>
              <a:rPr lang="fr-FR" sz="2000" b="1" dirty="0">
                <a:latin typeface="Calisto MT" panose="02040603050505030304" pitchFamily="18" charset="77"/>
              </a:rPr>
              <a:t>LA CHASSE DE SAINT-JUST</a:t>
            </a:r>
          </a:p>
        </p:txBody>
      </p:sp>
      <p:pic>
        <p:nvPicPr>
          <p:cNvPr id="13" name="Image 12">
            <a:extLst>
              <a:ext uri="{FF2B5EF4-FFF2-40B4-BE49-F238E27FC236}">
                <a16:creationId xmlns:a16="http://schemas.microsoft.com/office/drawing/2014/main" id="{F361A73F-BFF5-B04A-8ABB-41C1C5B7EF66}"/>
              </a:ext>
            </a:extLst>
          </p:cNvPr>
          <p:cNvPicPr>
            <a:picLocks noChangeAspect="1"/>
          </p:cNvPicPr>
          <p:nvPr/>
        </p:nvPicPr>
        <p:blipFill>
          <a:blip r:embed="rId2"/>
          <a:stretch>
            <a:fillRect/>
          </a:stretch>
        </p:blipFill>
        <p:spPr>
          <a:xfrm>
            <a:off x="327863" y="618275"/>
            <a:ext cx="6562491" cy="4142622"/>
          </a:xfrm>
          <a:prstGeom prst="rect">
            <a:avLst/>
          </a:prstGeom>
        </p:spPr>
      </p:pic>
      <p:sp>
        <p:nvSpPr>
          <p:cNvPr id="14" name="Rectangle 13">
            <a:extLst>
              <a:ext uri="{FF2B5EF4-FFF2-40B4-BE49-F238E27FC236}">
                <a16:creationId xmlns:a16="http://schemas.microsoft.com/office/drawing/2014/main" id="{A3F29D63-E33A-F64E-8AF9-11B0186503F6}"/>
              </a:ext>
            </a:extLst>
          </p:cNvPr>
          <p:cNvSpPr/>
          <p:nvPr/>
        </p:nvSpPr>
        <p:spPr>
          <a:xfrm>
            <a:off x="4540814" y="6442501"/>
            <a:ext cx="3175869" cy="369332"/>
          </a:xfrm>
          <a:prstGeom prst="rect">
            <a:avLst/>
          </a:prstGeom>
        </p:spPr>
        <p:txBody>
          <a:bodyPr wrap="none">
            <a:spAutoFit/>
          </a:bodyPr>
          <a:lstStyle/>
          <a:p>
            <a:r>
              <a:rPr lang="fr-FR" dirty="0">
                <a:latin typeface="Calisto MT" panose="02040603050505030304" pitchFamily="18" charset="77"/>
              </a:rPr>
              <a:t>ADHV – 15 Fi 202 : La chasse</a:t>
            </a:r>
          </a:p>
        </p:txBody>
      </p:sp>
      <p:sp>
        <p:nvSpPr>
          <p:cNvPr id="3" name="ZoneTexte 2">
            <a:extLst>
              <a:ext uri="{FF2B5EF4-FFF2-40B4-BE49-F238E27FC236}">
                <a16:creationId xmlns:a16="http://schemas.microsoft.com/office/drawing/2014/main" id="{51C037A7-3BEB-FF44-BBB0-0CC0102F8ABD}"/>
              </a:ext>
            </a:extLst>
          </p:cNvPr>
          <p:cNvSpPr txBox="1"/>
          <p:nvPr/>
        </p:nvSpPr>
        <p:spPr>
          <a:xfrm>
            <a:off x="261362" y="4770701"/>
            <a:ext cx="6562492" cy="1569660"/>
          </a:xfrm>
          <a:prstGeom prst="rect">
            <a:avLst/>
          </a:prstGeom>
          <a:noFill/>
        </p:spPr>
        <p:txBody>
          <a:bodyPr wrap="square" rtlCol="0">
            <a:spAutoFit/>
          </a:bodyPr>
          <a:lstStyle/>
          <a:p>
            <a:pPr algn="just"/>
            <a:r>
              <a:rPr lang="fr-FR" sz="1600" dirty="0">
                <a:latin typeface="Calisto MT" panose="02040603050505030304" pitchFamily="18" charset="77"/>
              </a:rPr>
              <a:t>Chasse reliquaire de Saint-Just est constituée d’une ossature bois recouvert de cuivre repoussé et ciselé datant des XVI-XVII° siècles. Semée de fleurs de lys et de têtes d’angelots elle possède des plaques sur lesquelles se trouvent un homme en armure (réemploi) et de l’autre face, un cavalier atteint d’un coup de lance à la poitrine (non visible sur la carte postale).</a:t>
            </a:r>
          </a:p>
        </p:txBody>
      </p:sp>
      <p:sp>
        <p:nvSpPr>
          <p:cNvPr id="4" name="ZoneTexte 3">
            <a:extLst>
              <a:ext uri="{FF2B5EF4-FFF2-40B4-BE49-F238E27FC236}">
                <a16:creationId xmlns:a16="http://schemas.microsoft.com/office/drawing/2014/main" id="{93ECBC3E-1A3F-6C41-A7FE-DD45834B8EB6}"/>
              </a:ext>
            </a:extLst>
          </p:cNvPr>
          <p:cNvSpPr txBox="1"/>
          <p:nvPr/>
        </p:nvSpPr>
        <p:spPr>
          <a:xfrm>
            <a:off x="6967886" y="635854"/>
            <a:ext cx="4962753" cy="5632311"/>
          </a:xfrm>
          <a:prstGeom prst="rect">
            <a:avLst/>
          </a:prstGeom>
          <a:noFill/>
        </p:spPr>
        <p:txBody>
          <a:bodyPr wrap="square" rtlCol="0">
            <a:spAutoFit/>
          </a:bodyPr>
          <a:lstStyle/>
          <a:p>
            <a:pPr algn="just"/>
            <a:r>
              <a:rPr lang="fr-FR" sz="2400" dirty="0">
                <a:solidFill>
                  <a:srgbClr val="333333"/>
                </a:solidFill>
                <a:latin typeface="Calisto MT" panose="02040603050505030304" pitchFamily="18" charset="77"/>
              </a:rPr>
              <a:t>L'église a été bâtie sur le tombeau de saint Just, né vers 330 et mort en ces lieux vers 400. La légende veut qu’enfant, il lança un marteau, pendant qu’il gardait les brebis de son père, et qu’il prit l’engagement d’y construire une église.</a:t>
            </a:r>
          </a:p>
          <a:p>
            <a:pPr algn="just"/>
            <a:r>
              <a:rPr lang="fr-FR" sz="2400" dirty="0">
                <a:solidFill>
                  <a:srgbClr val="333333"/>
                </a:solidFill>
                <a:latin typeface="Calisto MT" panose="02040603050505030304" pitchFamily="18" charset="77"/>
              </a:rPr>
              <a:t>En effet, élevé dans la foi chrétienne, il devint le disciple de Saint-Hilaire, évêque de Poitiers. Après un pèlerinage à Rome, il succomba à des fièvres et fut enterré à l’emplacement souhaité. L’église actuelle date du XII</a:t>
            </a:r>
            <a:r>
              <a:rPr lang="fr-FR" sz="2400" baseline="30000" dirty="0">
                <a:solidFill>
                  <a:srgbClr val="333333"/>
                </a:solidFill>
                <a:latin typeface="Calisto MT" panose="02040603050505030304" pitchFamily="18" charset="77"/>
              </a:rPr>
              <a:t>ème</a:t>
            </a:r>
            <a:r>
              <a:rPr lang="fr-FR" sz="2400" dirty="0">
                <a:solidFill>
                  <a:srgbClr val="333333"/>
                </a:solidFill>
                <a:latin typeface="Calisto MT" panose="02040603050505030304" pitchFamily="18" charset="77"/>
              </a:rPr>
              <a:t> et XIII</a:t>
            </a:r>
            <a:r>
              <a:rPr lang="fr-FR" sz="2400" baseline="30000" dirty="0">
                <a:solidFill>
                  <a:srgbClr val="333333"/>
                </a:solidFill>
                <a:latin typeface="Calisto MT" panose="02040603050505030304" pitchFamily="18" charset="77"/>
              </a:rPr>
              <a:t>ème</a:t>
            </a:r>
            <a:r>
              <a:rPr lang="fr-FR" sz="2400" dirty="0">
                <a:solidFill>
                  <a:srgbClr val="333333"/>
                </a:solidFill>
                <a:latin typeface="Calisto MT" panose="02040603050505030304" pitchFamily="18" charset="77"/>
              </a:rPr>
              <a:t> siècle.</a:t>
            </a:r>
            <a:endParaRPr lang="fr-FR" sz="2400" dirty="0">
              <a:latin typeface="Calisto MT" panose="02040603050505030304" pitchFamily="18" charset="77"/>
            </a:endParaRPr>
          </a:p>
        </p:txBody>
      </p:sp>
    </p:spTree>
    <p:extLst>
      <p:ext uri="{BB962C8B-B14F-4D97-AF65-F5344CB8AC3E}">
        <p14:creationId xmlns:p14="http://schemas.microsoft.com/office/powerpoint/2010/main" val="2287722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8BADC-B8E5-BF4A-B4ED-A4FB4F190439}"/>
              </a:ext>
            </a:extLst>
          </p:cNvPr>
          <p:cNvSpPr>
            <a:spLocks noGrp="1"/>
          </p:cNvSpPr>
          <p:nvPr>
            <p:ph type="title"/>
          </p:nvPr>
        </p:nvSpPr>
        <p:spPr>
          <a:xfrm>
            <a:off x="837282" y="111737"/>
            <a:ext cx="10241096" cy="571309"/>
          </a:xfrm>
        </p:spPr>
        <p:txBody>
          <a:bodyPr>
            <a:normAutofit/>
          </a:bodyPr>
          <a:lstStyle/>
          <a:p>
            <a:pPr algn="ctr"/>
            <a:r>
              <a:rPr lang="fr-FR" sz="2000" b="1" dirty="0">
                <a:latin typeface="Calisto MT" panose="02040603050505030304" pitchFamily="18" charset="77"/>
              </a:rPr>
              <a:t>PLAN ARPENTEMENT DE LA TERRE DE SAINT JUST LE MARTEL</a:t>
            </a:r>
          </a:p>
        </p:txBody>
      </p:sp>
      <p:sp>
        <p:nvSpPr>
          <p:cNvPr id="4" name="ZoneTexte 3">
            <a:extLst>
              <a:ext uri="{FF2B5EF4-FFF2-40B4-BE49-F238E27FC236}">
                <a16:creationId xmlns:a16="http://schemas.microsoft.com/office/drawing/2014/main" id="{243DBCFC-AA77-E449-8F1D-37049D22BA8C}"/>
              </a:ext>
            </a:extLst>
          </p:cNvPr>
          <p:cNvSpPr txBox="1"/>
          <p:nvPr/>
        </p:nvSpPr>
        <p:spPr>
          <a:xfrm>
            <a:off x="3407163" y="6353062"/>
            <a:ext cx="5101333" cy="369332"/>
          </a:xfrm>
          <a:prstGeom prst="rect">
            <a:avLst/>
          </a:prstGeom>
          <a:noFill/>
        </p:spPr>
        <p:txBody>
          <a:bodyPr wrap="none" rtlCol="0">
            <a:spAutoFit/>
          </a:bodyPr>
          <a:lstStyle/>
          <a:p>
            <a:r>
              <a:rPr lang="fr-FR" dirty="0">
                <a:latin typeface="Calisto MT" panose="02040603050505030304" pitchFamily="18" charset="77"/>
              </a:rPr>
              <a:t>ADHV – Arpentement 1F65, 1F66 – XVIII° siècle</a:t>
            </a:r>
          </a:p>
        </p:txBody>
      </p:sp>
      <p:pic>
        <p:nvPicPr>
          <p:cNvPr id="6" name="Image 5">
            <a:extLst>
              <a:ext uri="{FF2B5EF4-FFF2-40B4-BE49-F238E27FC236}">
                <a16:creationId xmlns:a16="http://schemas.microsoft.com/office/drawing/2014/main" id="{DC587FE4-8514-E84B-9535-B2BF550FA846}"/>
              </a:ext>
            </a:extLst>
          </p:cNvPr>
          <p:cNvPicPr>
            <a:picLocks noChangeAspect="1"/>
          </p:cNvPicPr>
          <p:nvPr/>
        </p:nvPicPr>
        <p:blipFill>
          <a:blip r:embed="rId2"/>
          <a:stretch>
            <a:fillRect/>
          </a:stretch>
        </p:blipFill>
        <p:spPr>
          <a:xfrm>
            <a:off x="2160322" y="659979"/>
            <a:ext cx="7595016" cy="5716952"/>
          </a:xfrm>
          <a:prstGeom prst="rect">
            <a:avLst/>
          </a:prstGeom>
        </p:spPr>
      </p:pic>
      <p:sp>
        <p:nvSpPr>
          <p:cNvPr id="3" name="Rectangle 2">
            <a:extLst>
              <a:ext uri="{FF2B5EF4-FFF2-40B4-BE49-F238E27FC236}">
                <a16:creationId xmlns:a16="http://schemas.microsoft.com/office/drawing/2014/main" id="{AF20132E-E72D-8147-B547-4DA3FCBEA3D6}"/>
              </a:ext>
            </a:extLst>
          </p:cNvPr>
          <p:cNvSpPr/>
          <p:nvPr/>
        </p:nvSpPr>
        <p:spPr>
          <a:xfrm>
            <a:off x="8805902" y="775094"/>
            <a:ext cx="722300" cy="162357"/>
          </a:xfrm>
          <a:prstGeom prst="rect">
            <a:avLst/>
          </a:prstGeom>
          <a:solidFill>
            <a:srgbClr val="AAA48E"/>
          </a:solidFill>
          <a:ln>
            <a:solidFill>
              <a:srgbClr val="AAA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7E58D5E-E4C2-EA40-8CFF-570631FF65BB}"/>
              </a:ext>
            </a:extLst>
          </p:cNvPr>
          <p:cNvSpPr/>
          <p:nvPr/>
        </p:nvSpPr>
        <p:spPr>
          <a:xfrm>
            <a:off x="8805901" y="1068931"/>
            <a:ext cx="814509" cy="162357"/>
          </a:xfrm>
          <a:prstGeom prst="rect">
            <a:avLst/>
          </a:prstGeom>
          <a:solidFill>
            <a:srgbClr val="AAA48E"/>
          </a:solidFill>
          <a:ln>
            <a:solidFill>
              <a:srgbClr val="AAA4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7899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269AEC-0102-CE4A-8E0B-7F6AB182291C}"/>
              </a:ext>
            </a:extLst>
          </p:cNvPr>
          <p:cNvSpPr>
            <a:spLocks noGrp="1"/>
          </p:cNvSpPr>
          <p:nvPr>
            <p:ph type="title"/>
          </p:nvPr>
        </p:nvSpPr>
        <p:spPr>
          <a:xfrm>
            <a:off x="1300161" y="0"/>
            <a:ext cx="9896475" cy="649288"/>
          </a:xfrm>
        </p:spPr>
        <p:txBody>
          <a:bodyPr>
            <a:normAutofit/>
          </a:bodyPr>
          <a:lstStyle/>
          <a:p>
            <a:pPr algn="ctr"/>
            <a:r>
              <a:rPr lang="fr-FR" sz="2000" b="1" dirty="0">
                <a:latin typeface="Calisto MT" panose="02040603050505030304" pitchFamily="18" charset="77"/>
              </a:rPr>
              <a:t>CHAPELLE, CALVAIRE ET FONTAINE DE SAINT JUST LE MARTEL</a:t>
            </a:r>
          </a:p>
        </p:txBody>
      </p:sp>
      <p:pic>
        <p:nvPicPr>
          <p:cNvPr id="5" name="Image 4">
            <a:extLst>
              <a:ext uri="{FF2B5EF4-FFF2-40B4-BE49-F238E27FC236}">
                <a16:creationId xmlns:a16="http://schemas.microsoft.com/office/drawing/2014/main" id="{6CEFCD86-6AFC-7A45-B2E2-B8E92FF19AE1}"/>
              </a:ext>
            </a:extLst>
          </p:cNvPr>
          <p:cNvPicPr>
            <a:picLocks noChangeAspect="1"/>
          </p:cNvPicPr>
          <p:nvPr/>
        </p:nvPicPr>
        <p:blipFill rotWithShape="1">
          <a:blip r:embed="rId2"/>
          <a:srcRect t="11875"/>
          <a:stretch/>
        </p:blipFill>
        <p:spPr>
          <a:xfrm>
            <a:off x="226657" y="808247"/>
            <a:ext cx="6788506" cy="4475552"/>
          </a:xfrm>
          <a:prstGeom prst="rect">
            <a:avLst/>
          </a:prstGeom>
        </p:spPr>
      </p:pic>
      <p:pic>
        <p:nvPicPr>
          <p:cNvPr id="7" name="Image 6">
            <a:extLst>
              <a:ext uri="{FF2B5EF4-FFF2-40B4-BE49-F238E27FC236}">
                <a16:creationId xmlns:a16="http://schemas.microsoft.com/office/drawing/2014/main" id="{F4498FEF-80EE-5D47-A641-5CCB02ED5DE9}"/>
              </a:ext>
            </a:extLst>
          </p:cNvPr>
          <p:cNvPicPr>
            <a:picLocks noChangeAspect="1"/>
          </p:cNvPicPr>
          <p:nvPr/>
        </p:nvPicPr>
        <p:blipFill rotWithShape="1">
          <a:blip r:embed="rId3"/>
          <a:srcRect t="9468"/>
          <a:stretch/>
        </p:blipFill>
        <p:spPr>
          <a:xfrm>
            <a:off x="7514299" y="1457535"/>
            <a:ext cx="4319066" cy="2935078"/>
          </a:xfrm>
          <a:prstGeom prst="rect">
            <a:avLst/>
          </a:prstGeom>
        </p:spPr>
      </p:pic>
      <p:sp>
        <p:nvSpPr>
          <p:cNvPr id="8" name="Rectangle 7">
            <a:extLst>
              <a:ext uri="{FF2B5EF4-FFF2-40B4-BE49-F238E27FC236}">
                <a16:creationId xmlns:a16="http://schemas.microsoft.com/office/drawing/2014/main" id="{E839004D-495B-C143-B1D6-F8B9A8DED95A}"/>
              </a:ext>
            </a:extLst>
          </p:cNvPr>
          <p:cNvSpPr/>
          <p:nvPr/>
        </p:nvSpPr>
        <p:spPr>
          <a:xfrm>
            <a:off x="3620910" y="6344721"/>
            <a:ext cx="4651915" cy="369332"/>
          </a:xfrm>
          <a:prstGeom prst="rect">
            <a:avLst/>
          </a:prstGeom>
        </p:spPr>
        <p:txBody>
          <a:bodyPr wrap="none">
            <a:spAutoFit/>
          </a:bodyPr>
          <a:lstStyle/>
          <a:p>
            <a:r>
              <a:rPr lang="fr-FR" dirty="0"/>
              <a:t>ADHV : 1F66 – Plan d’arpentement, détail, 1761</a:t>
            </a:r>
          </a:p>
        </p:txBody>
      </p:sp>
      <p:sp>
        <p:nvSpPr>
          <p:cNvPr id="3" name="ZoneTexte 2">
            <a:extLst>
              <a:ext uri="{FF2B5EF4-FFF2-40B4-BE49-F238E27FC236}">
                <a16:creationId xmlns:a16="http://schemas.microsoft.com/office/drawing/2014/main" id="{A932A78C-D4E8-0D46-AE1D-3A84CB18EE98}"/>
              </a:ext>
            </a:extLst>
          </p:cNvPr>
          <p:cNvSpPr txBox="1"/>
          <p:nvPr/>
        </p:nvSpPr>
        <p:spPr>
          <a:xfrm>
            <a:off x="9171964" y="4534422"/>
            <a:ext cx="1049967" cy="369332"/>
          </a:xfrm>
          <a:prstGeom prst="rect">
            <a:avLst/>
          </a:prstGeom>
          <a:noFill/>
        </p:spPr>
        <p:txBody>
          <a:bodyPr wrap="none" rtlCol="0">
            <a:spAutoFit/>
          </a:bodyPr>
          <a:lstStyle/>
          <a:p>
            <a:r>
              <a:rPr lang="fr-FR" dirty="0">
                <a:latin typeface="Calisto MT" panose="02040603050505030304" pitchFamily="18" charset="77"/>
              </a:rPr>
              <a:t>Fontaine</a:t>
            </a:r>
          </a:p>
        </p:txBody>
      </p:sp>
      <p:sp>
        <p:nvSpPr>
          <p:cNvPr id="4" name="ZoneTexte 3">
            <a:extLst>
              <a:ext uri="{FF2B5EF4-FFF2-40B4-BE49-F238E27FC236}">
                <a16:creationId xmlns:a16="http://schemas.microsoft.com/office/drawing/2014/main" id="{ABC3DB0B-FA26-5846-87B5-3094ABDE0734}"/>
              </a:ext>
            </a:extLst>
          </p:cNvPr>
          <p:cNvSpPr txBox="1"/>
          <p:nvPr/>
        </p:nvSpPr>
        <p:spPr>
          <a:xfrm>
            <a:off x="2197863" y="5424168"/>
            <a:ext cx="2098395" cy="369332"/>
          </a:xfrm>
          <a:prstGeom prst="rect">
            <a:avLst/>
          </a:prstGeom>
          <a:noFill/>
        </p:spPr>
        <p:txBody>
          <a:bodyPr wrap="none" rtlCol="0">
            <a:spAutoFit/>
          </a:bodyPr>
          <a:lstStyle/>
          <a:p>
            <a:r>
              <a:rPr lang="fr-FR" dirty="0">
                <a:latin typeface="Calisto MT" panose="02040603050505030304" pitchFamily="18" charset="77"/>
              </a:rPr>
              <a:t>Chapelle et calvaire</a:t>
            </a:r>
          </a:p>
        </p:txBody>
      </p:sp>
    </p:spTree>
    <p:extLst>
      <p:ext uri="{BB962C8B-B14F-4D97-AF65-F5344CB8AC3E}">
        <p14:creationId xmlns:p14="http://schemas.microsoft.com/office/powerpoint/2010/main" val="2296299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B9D2A1-39CC-9C46-BCA1-9E5A704025FE}"/>
              </a:ext>
            </a:extLst>
          </p:cNvPr>
          <p:cNvSpPr>
            <a:spLocks noGrp="1"/>
          </p:cNvSpPr>
          <p:nvPr>
            <p:ph type="title"/>
          </p:nvPr>
        </p:nvSpPr>
        <p:spPr>
          <a:xfrm>
            <a:off x="914400" y="0"/>
            <a:ext cx="9657202" cy="692494"/>
          </a:xfrm>
        </p:spPr>
        <p:txBody>
          <a:bodyPr>
            <a:normAutofit/>
          </a:bodyPr>
          <a:lstStyle/>
          <a:p>
            <a:pPr algn="ctr"/>
            <a:r>
              <a:rPr lang="fr-FR" sz="2000" b="1" dirty="0">
                <a:latin typeface="Calisto MT" panose="02040603050505030304" pitchFamily="18" charset="77"/>
              </a:rPr>
              <a:t>L’EGLISE DE SAINT JUST LE MARTEL</a:t>
            </a:r>
          </a:p>
        </p:txBody>
      </p:sp>
      <p:pic>
        <p:nvPicPr>
          <p:cNvPr id="5" name="Image 4">
            <a:extLst>
              <a:ext uri="{FF2B5EF4-FFF2-40B4-BE49-F238E27FC236}">
                <a16:creationId xmlns:a16="http://schemas.microsoft.com/office/drawing/2014/main" id="{7D041C6C-5191-3149-AECF-CC0B1CE5D0CD}"/>
              </a:ext>
            </a:extLst>
          </p:cNvPr>
          <p:cNvPicPr>
            <a:picLocks noChangeAspect="1"/>
          </p:cNvPicPr>
          <p:nvPr/>
        </p:nvPicPr>
        <p:blipFill rotWithShape="1">
          <a:blip r:embed="rId2"/>
          <a:srcRect t="11245"/>
          <a:stretch/>
        </p:blipFill>
        <p:spPr>
          <a:xfrm>
            <a:off x="1620398" y="581889"/>
            <a:ext cx="8670207" cy="5694222"/>
          </a:xfrm>
          <a:prstGeom prst="rect">
            <a:avLst/>
          </a:prstGeom>
        </p:spPr>
      </p:pic>
      <p:sp>
        <p:nvSpPr>
          <p:cNvPr id="6" name="ZoneTexte 5">
            <a:extLst>
              <a:ext uri="{FF2B5EF4-FFF2-40B4-BE49-F238E27FC236}">
                <a16:creationId xmlns:a16="http://schemas.microsoft.com/office/drawing/2014/main" id="{16AC7978-D19B-A34C-A65E-84FA9B60B393}"/>
              </a:ext>
            </a:extLst>
          </p:cNvPr>
          <p:cNvSpPr txBox="1"/>
          <p:nvPr/>
        </p:nvSpPr>
        <p:spPr>
          <a:xfrm>
            <a:off x="3629543" y="6386513"/>
            <a:ext cx="4985917" cy="369332"/>
          </a:xfrm>
          <a:prstGeom prst="rect">
            <a:avLst/>
          </a:prstGeom>
          <a:noFill/>
        </p:spPr>
        <p:txBody>
          <a:bodyPr wrap="none" rtlCol="0">
            <a:spAutoFit/>
          </a:bodyPr>
          <a:lstStyle/>
          <a:p>
            <a:r>
              <a:rPr lang="fr-FR" dirty="0">
                <a:latin typeface="Calisto MT" panose="02040603050505030304" pitchFamily="18" charset="77"/>
              </a:rPr>
              <a:t>ADHV : 1F65 – Plan d’arpentement, détail, 1761</a:t>
            </a:r>
          </a:p>
        </p:txBody>
      </p:sp>
    </p:spTree>
    <p:extLst>
      <p:ext uri="{BB962C8B-B14F-4D97-AF65-F5344CB8AC3E}">
        <p14:creationId xmlns:p14="http://schemas.microsoft.com/office/powerpoint/2010/main" val="3820174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23DA56-0E52-F240-AFDF-D0CC99A6A6D2}"/>
              </a:ext>
            </a:extLst>
          </p:cNvPr>
          <p:cNvSpPr>
            <a:spLocks noGrp="1"/>
          </p:cNvSpPr>
          <p:nvPr>
            <p:ph type="title"/>
          </p:nvPr>
        </p:nvSpPr>
        <p:spPr>
          <a:xfrm>
            <a:off x="1585912" y="0"/>
            <a:ext cx="9667875" cy="692150"/>
          </a:xfrm>
        </p:spPr>
        <p:txBody>
          <a:bodyPr>
            <a:normAutofit/>
          </a:bodyPr>
          <a:lstStyle/>
          <a:p>
            <a:pPr algn="ctr"/>
            <a:r>
              <a:rPr lang="fr-FR" sz="2000" b="1" dirty="0">
                <a:latin typeface="Calisto MT" panose="02040603050505030304" pitchFamily="18" charset="77"/>
              </a:rPr>
              <a:t>REPRESENTATIONS DE L’EGLISE DE SAINT JUST</a:t>
            </a:r>
          </a:p>
        </p:txBody>
      </p:sp>
      <p:pic>
        <p:nvPicPr>
          <p:cNvPr id="4" name="Image 3">
            <a:extLst>
              <a:ext uri="{FF2B5EF4-FFF2-40B4-BE49-F238E27FC236}">
                <a16:creationId xmlns:a16="http://schemas.microsoft.com/office/drawing/2014/main" id="{4097AFAE-5770-3B44-9CEB-A375B92C68F0}"/>
              </a:ext>
            </a:extLst>
          </p:cNvPr>
          <p:cNvPicPr>
            <a:picLocks noChangeAspect="1"/>
          </p:cNvPicPr>
          <p:nvPr/>
        </p:nvPicPr>
        <p:blipFill rotWithShape="1">
          <a:blip r:embed="rId2"/>
          <a:srcRect l="48050" t="11246" b="14090"/>
          <a:stretch/>
        </p:blipFill>
        <p:spPr>
          <a:xfrm>
            <a:off x="71369" y="598271"/>
            <a:ext cx="3510026" cy="3732936"/>
          </a:xfrm>
          <a:prstGeom prst="rect">
            <a:avLst/>
          </a:prstGeom>
        </p:spPr>
      </p:pic>
      <p:pic>
        <p:nvPicPr>
          <p:cNvPr id="5" name="Image 4">
            <a:extLst>
              <a:ext uri="{FF2B5EF4-FFF2-40B4-BE49-F238E27FC236}">
                <a16:creationId xmlns:a16="http://schemas.microsoft.com/office/drawing/2014/main" id="{2289FEA8-859C-314A-B4B5-00A01E9CE3C2}"/>
              </a:ext>
            </a:extLst>
          </p:cNvPr>
          <p:cNvPicPr>
            <a:picLocks noChangeAspect="1"/>
          </p:cNvPicPr>
          <p:nvPr/>
        </p:nvPicPr>
        <p:blipFill rotWithShape="1">
          <a:blip r:embed="rId3"/>
          <a:srcRect l="27573" t="14728" r="24881"/>
          <a:stretch/>
        </p:blipFill>
        <p:spPr>
          <a:xfrm>
            <a:off x="6315693" y="606566"/>
            <a:ext cx="3189759" cy="3732936"/>
          </a:xfrm>
          <a:prstGeom prst="rect">
            <a:avLst/>
          </a:prstGeom>
        </p:spPr>
      </p:pic>
      <p:pic>
        <p:nvPicPr>
          <p:cNvPr id="6" name="Image 5">
            <a:extLst>
              <a:ext uri="{FF2B5EF4-FFF2-40B4-BE49-F238E27FC236}">
                <a16:creationId xmlns:a16="http://schemas.microsoft.com/office/drawing/2014/main" id="{DDDF4868-2B8B-6044-9ADD-A0A72B3E7686}"/>
              </a:ext>
            </a:extLst>
          </p:cNvPr>
          <p:cNvPicPr>
            <a:picLocks noChangeAspect="1"/>
          </p:cNvPicPr>
          <p:nvPr/>
        </p:nvPicPr>
        <p:blipFill rotWithShape="1">
          <a:blip r:embed="rId4"/>
          <a:srcRect l="69077" t="30819" r="11348" b="21191"/>
          <a:stretch/>
        </p:blipFill>
        <p:spPr>
          <a:xfrm>
            <a:off x="9658952" y="606566"/>
            <a:ext cx="2364250" cy="3721811"/>
          </a:xfrm>
          <a:prstGeom prst="rect">
            <a:avLst/>
          </a:prstGeom>
        </p:spPr>
      </p:pic>
      <p:sp>
        <p:nvSpPr>
          <p:cNvPr id="9" name="ZoneTexte 8">
            <a:extLst>
              <a:ext uri="{FF2B5EF4-FFF2-40B4-BE49-F238E27FC236}">
                <a16:creationId xmlns:a16="http://schemas.microsoft.com/office/drawing/2014/main" id="{B4C83576-388E-2642-9E14-C53E23FB5809}"/>
              </a:ext>
            </a:extLst>
          </p:cNvPr>
          <p:cNvSpPr txBox="1"/>
          <p:nvPr/>
        </p:nvSpPr>
        <p:spPr>
          <a:xfrm>
            <a:off x="2894402" y="4866439"/>
            <a:ext cx="6403195" cy="1384995"/>
          </a:xfrm>
          <a:prstGeom prst="rect">
            <a:avLst/>
          </a:prstGeom>
          <a:noFill/>
        </p:spPr>
        <p:txBody>
          <a:bodyPr wrap="square" rtlCol="0">
            <a:spAutoFit/>
          </a:bodyPr>
          <a:lstStyle/>
          <a:p>
            <a:pPr algn="just"/>
            <a:r>
              <a:rPr lang="fr-FR" sz="2800" dirty="0">
                <a:latin typeface="Garamond" panose="02020404030301010803" pitchFamily="18" charset="0"/>
              </a:rPr>
              <a:t>Si le dessin de l’église de St Just s’éloigne quelque peu de la réalité, on reconnaît très bien son clocher mur typiquement limousin.</a:t>
            </a:r>
          </a:p>
        </p:txBody>
      </p:sp>
      <p:pic>
        <p:nvPicPr>
          <p:cNvPr id="11" name="Image 10">
            <a:extLst>
              <a:ext uri="{FF2B5EF4-FFF2-40B4-BE49-F238E27FC236}">
                <a16:creationId xmlns:a16="http://schemas.microsoft.com/office/drawing/2014/main" id="{0BEA56DE-9764-354D-BF30-D964D8E67ED1}"/>
              </a:ext>
            </a:extLst>
          </p:cNvPr>
          <p:cNvPicPr>
            <a:picLocks noChangeAspect="1"/>
          </p:cNvPicPr>
          <p:nvPr/>
        </p:nvPicPr>
        <p:blipFill rotWithShape="1">
          <a:blip r:embed="rId5"/>
          <a:srcRect r="11734" b="5411"/>
          <a:stretch/>
        </p:blipFill>
        <p:spPr>
          <a:xfrm>
            <a:off x="3659917" y="595441"/>
            <a:ext cx="2577254" cy="3738420"/>
          </a:xfrm>
          <a:prstGeom prst="rect">
            <a:avLst/>
          </a:prstGeom>
        </p:spPr>
      </p:pic>
    </p:spTree>
    <p:extLst>
      <p:ext uri="{BB962C8B-B14F-4D97-AF65-F5344CB8AC3E}">
        <p14:creationId xmlns:p14="http://schemas.microsoft.com/office/powerpoint/2010/main" val="21085024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1189</Words>
  <Application>Microsoft Macintosh PowerPoint</Application>
  <PresentationFormat>Grand écran</PresentationFormat>
  <Paragraphs>97</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Calibri Light</vt:lpstr>
      <vt:lpstr>Calisto MT</vt:lpstr>
      <vt:lpstr>Garamond</vt:lpstr>
      <vt:lpstr>Thème Office</vt:lpstr>
      <vt:lpstr>EGLISE  DE  SAINT JUST LE MARTEL</vt:lpstr>
      <vt:lpstr>Présentation PowerPoint</vt:lpstr>
      <vt:lpstr>L’EGLISE   Cartes postales Fin XIX°- début XX° siècles</vt:lpstr>
      <vt:lpstr>LES CARACTERISTIQUES DE L’EGLISE</vt:lpstr>
      <vt:lpstr>LA CHASSE DE SAINT-JUST</vt:lpstr>
      <vt:lpstr>PLAN ARPENTEMENT DE LA TERRE DE SAINT JUST LE MARTEL</vt:lpstr>
      <vt:lpstr>CHAPELLE, CALVAIRE ET FONTAINE DE SAINT JUST LE MARTEL</vt:lpstr>
      <vt:lpstr>L’EGLISE DE SAINT JUST LE MARTEL</vt:lpstr>
      <vt:lpstr>REPRESENTATIONS DE L’EGLISE DE SAINT JUST</vt:lpstr>
      <vt:lpstr>ETAT GENERAL DES FONDS PAROISSE DE ST JUST LE MARTEL - 1743</vt:lpstr>
      <vt:lpstr>LE CADASTRE NAPOLEONIEN</vt:lpstr>
      <vt:lpstr>ETAT DES SECTIONS DU CADASTRE NAPOLEONIEN</vt:lpstr>
      <vt:lpstr>LE CADASTRE, 1933</vt:lpstr>
      <vt:lpstr>TRAVAUX DE REPARATIONS : rapport de l’architecte Wottling, 1895</vt:lpstr>
      <vt:lpstr>Présentation PowerPoint</vt:lpstr>
      <vt:lpstr>DECISIONS COMMUNALES - 1895</vt:lpstr>
      <vt:lpstr>Présentation PowerPoint</vt:lpstr>
      <vt:lpstr>TRAVAUX DE REPARATIONS : rapport de l’architecte - 1897</vt:lpstr>
      <vt:lpstr>Présentation PowerPoint</vt:lpstr>
      <vt:lpstr>LETTRE DU MAIRE AU PREFET - 1897</vt:lpstr>
      <vt:lpstr>LOI DE SEPARATION DES EGLISES ET DE L’ETAT - 1905</vt:lpstr>
      <vt:lpstr>INVENTAIRE PAROISSE DE ST JUST LE MARTEL - 1906</vt:lpstr>
      <vt:lpstr>REGISTRES PAROISSIAUX DE SAINT JUST LE MARTEL</vt:lpstr>
      <vt:lpstr>LA CONSTRUCTION DU MONUMENT AUX MORTS DEVANT L’EGLISE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EGLISE  DE  SAINT JUST LE MARTEL</dc:title>
  <dc:creator>Sophie SICOT</dc:creator>
  <cp:lastModifiedBy>Sophie SICOT</cp:lastModifiedBy>
  <cp:revision>187</cp:revision>
  <dcterms:created xsi:type="dcterms:W3CDTF">2021-10-07T12:43:32Z</dcterms:created>
  <dcterms:modified xsi:type="dcterms:W3CDTF">2022-03-01T18:31:40Z</dcterms:modified>
</cp:coreProperties>
</file>