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8" r:id="rId5"/>
    <p:sldId id="279" r:id="rId6"/>
    <p:sldId id="280" r:id="rId7"/>
    <p:sldId id="281" r:id="rId8"/>
    <p:sldId id="259" r:id="rId9"/>
    <p:sldId id="260" r:id="rId10"/>
    <p:sldId id="274" r:id="rId11"/>
    <p:sldId id="275" r:id="rId12"/>
    <p:sldId id="276" r:id="rId13"/>
    <p:sldId id="261" r:id="rId14"/>
    <p:sldId id="282" r:id="rId15"/>
    <p:sldId id="269" r:id="rId16"/>
    <p:sldId id="267" r:id="rId17"/>
    <p:sldId id="268" r:id="rId18"/>
    <p:sldId id="270" r:id="rId19"/>
    <p:sldId id="263" r:id="rId20"/>
    <p:sldId id="273" r:id="rId21"/>
    <p:sldId id="271" r:id="rId22"/>
    <p:sldId id="264" r:id="rId23"/>
    <p:sldId id="277" r:id="rId24"/>
    <p:sldId id="272" r:id="rId25"/>
    <p:sldId id="288" r:id="rId26"/>
    <p:sldId id="285" r:id="rId27"/>
    <p:sldId id="284" r:id="rId28"/>
    <p:sldId id="283" r:id="rId29"/>
    <p:sldId id="265" r:id="rId30"/>
    <p:sldId id="289" r:id="rId31"/>
    <p:sldId id="287" r:id="rId32"/>
    <p:sldId id="266" r:id="rId3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0"/>
  </p:normalViewPr>
  <p:slideViewPr>
    <p:cSldViewPr snapToGrid="0" snapToObjects="1">
      <p:cViewPr varScale="1">
        <p:scale>
          <a:sx n="109" d="100"/>
          <a:sy n="109" d="100"/>
        </p:scale>
        <p:origin x="17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02FA5F5-461F-704D-A66F-4F8F1CB2FF98}" type="datetimeFigureOut">
              <a:rPr lang="fr-FR" smtClean="0"/>
              <a:pPr/>
              <a:t>27/05/2021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01C5A3-2E85-4146-9062-E8BF7944173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FA5F5-461F-704D-A66F-4F8F1CB2FF98}" type="datetimeFigureOut">
              <a:rPr lang="fr-FR" smtClean="0"/>
              <a:pPr/>
              <a:t>27/05/2021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1C5A3-2E85-4146-9062-E8BF7944173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60406" y="4084966"/>
            <a:ext cx="4783594" cy="1005972"/>
          </a:xfrm>
        </p:spPr>
        <p:txBody>
          <a:bodyPr/>
          <a:lstStyle/>
          <a:p>
            <a:r>
              <a:rPr lang="fr-FR" dirty="0">
                <a:solidFill>
                  <a:srgbClr val="7F7F7F"/>
                </a:solidFill>
              </a:rPr>
              <a:t>AU MOYEN-AGE</a:t>
            </a:r>
          </a:p>
        </p:txBody>
      </p:sp>
      <p:sp>
        <p:nvSpPr>
          <p:cNvPr id="3" name="Rectangle 2"/>
          <p:cNvSpPr/>
          <p:nvPr/>
        </p:nvSpPr>
        <p:spPr>
          <a:xfrm>
            <a:off x="489619" y="6488668"/>
            <a:ext cx="8458200" cy="369332"/>
          </a:xfrm>
          <a:prstGeom prst="rect">
            <a:avLst/>
          </a:prstGeom>
        </p:spPr>
        <p:txBody>
          <a:bodyPr wrap="square">
            <a:spAutoFit/>
          </a:bodyPr>
          <a:lstStyle/>
          <a:p>
            <a:r>
              <a:rPr lang="fr-FR" dirty="0"/>
              <a:t>© Service éducatif des Archives départementales de la Haute-Vienne – 2020-21</a:t>
            </a:r>
          </a:p>
        </p:txBody>
      </p:sp>
      <p:pic>
        <p:nvPicPr>
          <p:cNvPr id="4" name="Image 3" descr="Fontaine des Barres.jpg"/>
          <p:cNvPicPr>
            <a:picLocks noChangeAspect="1"/>
          </p:cNvPicPr>
          <p:nvPr/>
        </p:nvPicPr>
        <p:blipFill>
          <a:blip r:embed="rId2" cstate="email">
            <a:alphaModFix amt="50000"/>
            <a:extLst>
              <a:ext uri="{28A0092B-C50C-407E-A947-70E740481C1C}">
                <a14:useLocalDpi xmlns:a14="http://schemas.microsoft.com/office/drawing/2010/main"/>
              </a:ext>
            </a:extLst>
          </a:blip>
          <a:srcRect/>
          <a:stretch>
            <a:fillRect/>
          </a:stretch>
        </p:blipFill>
        <p:spPr>
          <a:xfrm>
            <a:off x="4390271" y="52038"/>
            <a:ext cx="4753729" cy="3084360"/>
          </a:xfrm>
          <a:prstGeom prst="rect">
            <a:avLst/>
          </a:prstGeom>
        </p:spPr>
      </p:pic>
      <p:pic>
        <p:nvPicPr>
          <p:cNvPr id="5" name="Image 4" descr="Fontaine des Barres.jpg"/>
          <p:cNvPicPr>
            <a:picLocks noChangeAspect="1"/>
          </p:cNvPicPr>
          <p:nvPr/>
        </p:nvPicPr>
        <p:blipFill>
          <a:blip r:embed="rId3" cstate="email">
            <a:alphaModFix amt="50000"/>
            <a:extLst>
              <a:ext uri="{28A0092B-C50C-407E-A947-70E740481C1C}">
                <a14:useLocalDpi xmlns:a14="http://schemas.microsoft.com/office/drawing/2010/main"/>
              </a:ext>
            </a:extLst>
          </a:blip>
          <a:srcRect/>
          <a:stretch>
            <a:fillRect/>
          </a:stretch>
        </p:blipFill>
        <p:spPr>
          <a:xfrm>
            <a:off x="0" y="2876306"/>
            <a:ext cx="4487314" cy="3612363"/>
          </a:xfrm>
          <a:prstGeom prst="rect">
            <a:avLst/>
          </a:prstGeom>
        </p:spPr>
      </p:pic>
      <p:sp>
        <p:nvSpPr>
          <p:cNvPr id="6" name="Rectangle 5"/>
          <p:cNvSpPr/>
          <p:nvPr/>
        </p:nvSpPr>
        <p:spPr>
          <a:xfrm>
            <a:off x="790148" y="1208660"/>
            <a:ext cx="2755782" cy="769441"/>
          </a:xfrm>
          <a:prstGeom prst="rect">
            <a:avLst/>
          </a:prstGeom>
        </p:spPr>
        <p:txBody>
          <a:bodyPr wrap="none">
            <a:spAutoFit/>
          </a:bodyPr>
          <a:lstStyle/>
          <a:p>
            <a:r>
              <a:rPr lang="fr-FR" sz="4400" dirty="0">
                <a:solidFill>
                  <a:srgbClr val="7F7F7F"/>
                </a:solidFill>
              </a:rPr>
              <a:t>LIMOGES</a:t>
            </a:r>
            <a:endParaRPr lang="fr-FR"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1530" y="0"/>
            <a:ext cx="7845269" cy="673931"/>
          </a:xfrm>
        </p:spPr>
        <p:txBody>
          <a:bodyPr>
            <a:normAutofit/>
          </a:bodyPr>
          <a:lstStyle/>
          <a:p>
            <a:r>
              <a:rPr lang="fr-FR" sz="2400" b="1" dirty="0"/>
              <a:t>NOUVEL AMENAGEMENT PLACE DE LA MOTTE</a:t>
            </a:r>
          </a:p>
        </p:txBody>
      </p:sp>
      <p:pic>
        <p:nvPicPr>
          <p:cNvPr id="4" name="Image 3" descr="Zoom C7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2327128" y="-1375559"/>
            <a:ext cx="4482002" cy="8580979"/>
          </a:xfrm>
          <a:prstGeom prst="rect">
            <a:avLst/>
          </a:prstGeom>
        </p:spPr>
      </p:pic>
      <p:sp>
        <p:nvSpPr>
          <p:cNvPr id="5" name="ZoneTexte 4"/>
          <p:cNvSpPr txBox="1"/>
          <p:nvPr/>
        </p:nvSpPr>
        <p:spPr>
          <a:xfrm>
            <a:off x="3549732" y="6058601"/>
            <a:ext cx="1711426" cy="369332"/>
          </a:xfrm>
          <a:prstGeom prst="rect">
            <a:avLst/>
          </a:prstGeom>
          <a:noFill/>
        </p:spPr>
        <p:txBody>
          <a:bodyPr wrap="none" rtlCol="0">
            <a:spAutoFit/>
          </a:bodyPr>
          <a:lstStyle/>
          <a:p>
            <a:r>
              <a:rPr lang="fr-FR" dirty="0"/>
              <a:t>ADHV – C 701 </a:t>
            </a:r>
          </a:p>
        </p:txBody>
      </p:sp>
      <p:sp>
        <p:nvSpPr>
          <p:cNvPr id="6" name="Rectangle 5"/>
          <p:cNvSpPr/>
          <p:nvPr/>
        </p:nvSpPr>
        <p:spPr>
          <a:xfrm>
            <a:off x="520219" y="673931"/>
            <a:ext cx="1499456" cy="534729"/>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5659" y="11723"/>
            <a:ext cx="4800457" cy="673931"/>
          </a:xfrm>
        </p:spPr>
        <p:txBody>
          <a:bodyPr>
            <a:normAutofit/>
          </a:bodyPr>
          <a:lstStyle/>
          <a:p>
            <a:r>
              <a:rPr lang="fr-FR" sz="2400" b="1" dirty="0"/>
              <a:t>LE MARCHE</a:t>
            </a:r>
          </a:p>
        </p:txBody>
      </p:sp>
      <p:sp>
        <p:nvSpPr>
          <p:cNvPr id="4" name="ZoneTexte 3"/>
          <p:cNvSpPr txBox="1"/>
          <p:nvPr/>
        </p:nvSpPr>
        <p:spPr>
          <a:xfrm>
            <a:off x="707860" y="165751"/>
            <a:ext cx="2679644" cy="369332"/>
          </a:xfrm>
          <a:prstGeom prst="rect">
            <a:avLst/>
          </a:prstGeom>
          <a:noFill/>
        </p:spPr>
        <p:txBody>
          <a:bodyPr wrap="none" rtlCol="0">
            <a:spAutoFit/>
          </a:bodyPr>
          <a:lstStyle/>
          <a:p>
            <a:r>
              <a:rPr lang="fr-FR" sz="1400" dirty="0"/>
              <a:t>ADHV – C443 </a:t>
            </a:r>
            <a:r>
              <a:rPr lang="fr-FR" dirty="0"/>
              <a:t>: Plan </a:t>
            </a:r>
            <a:r>
              <a:rPr lang="fr-FR" dirty="0" err="1"/>
              <a:t>Tresaguet</a:t>
            </a:r>
            <a:endParaRPr lang="fr-FR" dirty="0"/>
          </a:p>
        </p:txBody>
      </p:sp>
      <p:sp>
        <p:nvSpPr>
          <p:cNvPr id="5" name="ZoneTexte 4"/>
          <p:cNvSpPr txBox="1"/>
          <p:nvPr/>
        </p:nvSpPr>
        <p:spPr>
          <a:xfrm>
            <a:off x="4401166" y="3485618"/>
            <a:ext cx="4564070" cy="369332"/>
          </a:xfrm>
          <a:prstGeom prst="rect">
            <a:avLst/>
          </a:prstGeom>
          <a:noFill/>
        </p:spPr>
        <p:txBody>
          <a:bodyPr wrap="none" rtlCol="0">
            <a:spAutoFit/>
          </a:bodyPr>
          <a:lstStyle/>
          <a:p>
            <a:r>
              <a:rPr lang="fr-FR" sz="1400" dirty="0"/>
              <a:t>ADHV - 46Fi 10881 </a:t>
            </a:r>
            <a:r>
              <a:rPr lang="fr-FR" dirty="0"/>
              <a:t>: la halle à la criée au XIX° siècle</a:t>
            </a:r>
          </a:p>
        </p:txBody>
      </p:sp>
      <p:pic>
        <p:nvPicPr>
          <p:cNvPr id="6" name="Image 5" descr="La motte Tresague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135" y="525210"/>
            <a:ext cx="3855742" cy="2891807"/>
          </a:xfrm>
          <a:prstGeom prst="rect">
            <a:avLst/>
          </a:prstGeom>
        </p:spPr>
      </p:pic>
      <p:pic>
        <p:nvPicPr>
          <p:cNvPr id="7" name="Image 6" descr="1901 1950 - Halle Pl de la Motte - Archives departementales de la Haute Vienne.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2000" y="535083"/>
            <a:ext cx="4372397" cy="2916234"/>
          </a:xfrm>
          <a:prstGeom prst="rect">
            <a:avLst/>
          </a:prstGeom>
        </p:spPr>
      </p:pic>
      <p:sp>
        <p:nvSpPr>
          <p:cNvPr id="8" name="Rectangle 7"/>
          <p:cNvSpPr/>
          <p:nvPr/>
        </p:nvSpPr>
        <p:spPr>
          <a:xfrm>
            <a:off x="4324903" y="6476449"/>
            <a:ext cx="4866589" cy="369332"/>
          </a:xfrm>
          <a:prstGeom prst="rect">
            <a:avLst/>
          </a:prstGeom>
        </p:spPr>
        <p:txBody>
          <a:bodyPr wrap="none">
            <a:spAutoFit/>
          </a:bodyPr>
          <a:lstStyle/>
          <a:p>
            <a:r>
              <a:rPr lang="fr-FR" sz="1400" dirty="0"/>
              <a:t>ADHV-46Fi 1561 </a:t>
            </a:r>
            <a:r>
              <a:rPr lang="fr-FR" dirty="0"/>
              <a:t>:nouvelles halles construites en 1889</a:t>
            </a:r>
          </a:p>
        </p:txBody>
      </p:sp>
      <p:sp>
        <p:nvSpPr>
          <p:cNvPr id="3" name="Rectangle 2">
            <a:extLst>
              <a:ext uri="{FF2B5EF4-FFF2-40B4-BE49-F238E27FC236}">
                <a16:creationId xmlns:a16="http://schemas.microsoft.com/office/drawing/2014/main" id="{D6495391-55B1-3E46-A03E-D3D6912F00EF}"/>
              </a:ext>
            </a:extLst>
          </p:cNvPr>
          <p:cNvSpPr/>
          <p:nvPr/>
        </p:nvSpPr>
        <p:spPr>
          <a:xfrm>
            <a:off x="189667" y="6184417"/>
            <a:ext cx="4056031" cy="646331"/>
          </a:xfrm>
          <a:prstGeom prst="rect">
            <a:avLst/>
          </a:prstGeom>
        </p:spPr>
        <p:txBody>
          <a:bodyPr wrap="square">
            <a:spAutoFit/>
          </a:bodyPr>
          <a:lstStyle/>
          <a:p>
            <a:r>
              <a:rPr lang="fr-FR" sz="1400" dirty="0"/>
              <a:t>ADHV-15 Fi 96 </a:t>
            </a:r>
            <a:r>
              <a:rPr lang="fr-FR" dirty="0"/>
              <a:t>: Place de la Motte et marché </a:t>
            </a:r>
            <a:r>
              <a:rPr lang="fr-FR" dirty="0" err="1"/>
              <a:t>Dupuytren</a:t>
            </a:r>
            <a:r>
              <a:rPr lang="fr-FR" dirty="0"/>
              <a:t>, photographie </a:t>
            </a:r>
            <a:r>
              <a:rPr lang="fr-FR" dirty="0" err="1"/>
              <a:t>Dartout</a:t>
            </a:r>
            <a:r>
              <a:rPr lang="fr-FR" dirty="0"/>
              <a:t> 1870</a:t>
            </a:r>
          </a:p>
        </p:txBody>
      </p:sp>
      <p:pic>
        <p:nvPicPr>
          <p:cNvPr id="10" name="Image 9">
            <a:extLst>
              <a:ext uri="{FF2B5EF4-FFF2-40B4-BE49-F238E27FC236}">
                <a16:creationId xmlns:a16="http://schemas.microsoft.com/office/drawing/2014/main" id="{FDFDF02C-30EA-5049-BF52-2D9E2B4F88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475" y="3708788"/>
            <a:ext cx="3540369" cy="2475311"/>
          </a:xfrm>
          <a:prstGeom prst="rect">
            <a:avLst/>
          </a:prstGeom>
        </p:spPr>
      </p:pic>
      <p:pic>
        <p:nvPicPr>
          <p:cNvPr id="12" name="Image 11">
            <a:extLst>
              <a:ext uri="{FF2B5EF4-FFF2-40B4-BE49-F238E27FC236}">
                <a16:creationId xmlns:a16="http://schemas.microsoft.com/office/drawing/2014/main" id="{E0F4D25A-BC8F-F640-99A0-03465800E3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5894" y="4042783"/>
            <a:ext cx="3864605" cy="243366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3062" y="0"/>
            <a:ext cx="5381878" cy="612733"/>
          </a:xfrm>
        </p:spPr>
        <p:txBody>
          <a:bodyPr>
            <a:normAutofit/>
          </a:bodyPr>
          <a:lstStyle/>
          <a:p>
            <a:r>
              <a:rPr lang="fr-FR" sz="2400" b="1" dirty="0"/>
              <a:t>LES FONTAINES</a:t>
            </a:r>
          </a:p>
        </p:txBody>
      </p:sp>
      <p:pic>
        <p:nvPicPr>
          <p:cNvPr id="4" name="Image 3" descr="Plan fontaines 66Fi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23833"/>
            <a:ext cx="4085385" cy="6166843"/>
          </a:xfrm>
          <a:prstGeom prst="rect">
            <a:avLst/>
          </a:prstGeom>
        </p:spPr>
      </p:pic>
      <p:sp>
        <p:nvSpPr>
          <p:cNvPr id="5" name="Rectangle 4"/>
          <p:cNvSpPr/>
          <p:nvPr/>
        </p:nvSpPr>
        <p:spPr>
          <a:xfrm>
            <a:off x="590550" y="6581001"/>
            <a:ext cx="2661130" cy="276999"/>
          </a:xfrm>
          <a:prstGeom prst="rect">
            <a:avLst/>
          </a:prstGeom>
        </p:spPr>
        <p:txBody>
          <a:bodyPr wrap="none">
            <a:spAutoFit/>
          </a:bodyPr>
          <a:lstStyle/>
          <a:p>
            <a:r>
              <a:rPr lang="fr-FR" sz="1200" dirty="0"/>
              <a:t>ADHV – 66Fi 1 – Plan des fontaines</a:t>
            </a:r>
          </a:p>
        </p:txBody>
      </p:sp>
      <p:sp>
        <p:nvSpPr>
          <p:cNvPr id="6" name="ZoneTexte 5"/>
          <p:cNvSpPr txBox="1"/>
          <p:nvPr/>
        </p:nvSpPr>
        <p:spPr>
          <a:xfrm>
            <a:off x="4272778" y="612733"/>
            <a:ext cx="4662752" cy="2031325"/>
          </a:xfrm>
          <a:prstGeom prst="rect">
            <a:avLst/>
          </a:prstGeom>
          <a:noFill/>
        </p:spPr>
        <p:txBody>
          <a:bodyPr wrap="square" rtlCol="0">
            <a:spAutoFit/>
          </a:bodyPr>
          <a:lstStyle/>
          <a:p>
            <a:pPr algn="just"/>
            <a:r>
              <a:rPr lang="fr-FR" dirty="0"/>
              <a:t>Il s’agit d’un document exceptionnel du début du XVI° siècle sur papier qui a servi lors d’un procès entre l’abbaye de St Martial et la ville de Limoges à propos du partage des eaux provenant de la source de </a:t>
            </a:r>
            <a:r>
              <a:rPr lang="fr-FR" dirty="0" err="1"/>
              <a:t>Combes-Ferrières</a:t>
            </a:r>
            <a:r>
              <a:rPr lang="fr-FR" dirty="0"/>
              <a:t>, située au sud de la </a:t>
            </a:r>
            <a:r>
              <a:rPr lang="fr-FR" dirty="0" err="1"/>
              <a:t>Mauvendière</a:t>
            </a:r>
            <a:r>
              <a:rPr lang="fr-FR" dirty="0"/>
              <a:t>.</a:t>
            </a:r>
          </a:p>
        </p:txBody>
      </p:sp>
      <p:sp>
        <p:nvSpPr>
          <p:cNvPr id="7" name="ZoneTexte 6"/>
          <p:cNvSpPr txBox="1"/>
          <p:nvPr/>
        </p:nvSpPr>
        <p:spPr>
          <a:xfrm>
            <a:off x="4272779" y="2809748"/>
            <a:ext cx="4662752" cy="923330"/>
          </a:xfrm>
          <a:prstGeom prst="rect">
            <a:avLst/>
          </a:prstGeom>
          <a:noFill/>
        </p:spPr>
        <p:txBody>
          <a:bodyPr wrap="square" rtlCol="0">
            <a:spAutoFit/>
          </a:bodyPr>
          <a:lstStyle/>
          <a:p>
            <a:pPr algn="just"/>
            <a:r>
              <a:rPr lang="fr-FR" dirty="0"/>
              <a:t>Ce procès fut porté devant le Parlement de Bordeaux et se termina en 1508 par une transaction à l’amiable.</a:t>
            </a:r>
          </a:p>
        </p:txBody>
      </p:sp>
      <p:sp>
        <p:nvSpPr>
          <p:cNvPr id="8" name="ZoneTexte 7"/>
          <p:cNvSpPr txBox="1"/>
          <p:nvPr/>
        </p:nvSpPr>
        <p:spPr>
          <a:xfrm>
            <a:off x="4272778" y="4141071"/>
            <a:ext cx="4662752" cy="2308324"/>
          </a:xfrm>
          <a:prstGeom prst="rect">
            <a:avLst/>
          </a:prstGeom>
          <a:noFill/>
        </p:spPr>
        <p:txBody>
          <a:bodyPr wrap="square" rtlCol="0">
            <a:spAutoFit/>
          </a:bodyPr>
          <a:lstStyle/>
          <a:p>
            <a:pPr algn="just"/>
            <a:r>
              <a:rPr lang="fr-FR" dirty="0"/>
              <a:t>Ainsi, certaines fontaines appartiennent à la ville de Limoges (fontaine des Barres, fontaine du Chevalet) tandis que d’autres, 5 ici, sont la propriété de l’abbaye de St Martial. Elles étaient alimentées par des sources provenant du Nord de Limoges par des conduites en plomb, traversant les murailles de la ville par des petites portes.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1482282" y="0"/>
            <a:ext cx="4473404" cy="369332"/>
          </a:xfrm>
          <a:prstGeom prst="rect">
            <a:avLst/>
          </a:prstGeom>
          <a:noFill/>
        </p:spPr>
        <p:txBody>
          <a:bodyPr wrap="none" rtlCol="0">
            <a:spAutoFit/>
          </a:bodyPr>
          <a:lstStyle/>
          <a:p>
            <a:r>
              <a:rPr lang="fr-FR" dirty="0"/>
              <a:t>Trois canalisations : eau provenant de sources</a:t>
            </a:r>
          </a:p>
        </p:txBody>
      </p:sp>
      <p:pic>
        <p:nvPicPr>
          <p:cNvPr id="17" name="Image 16" descr="Plan fontaines 66Fi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14971" y="342594"/>
            <a:ext cx="4085385" cy="6166843"/>
          </a:xfrm>
          <a:prstGeom prst="rect">
            <a:avLst/>
          </a:prstGeom>
        </p:spPr>
      </p:pic>
      <p:sp>
        <p:nvSpPr>
          <p:cNvPr id="2" name="Titre 1"/>
          <p:cNvSpPr>
            <a:spLocks noGrp="1"/>
          </p:cNvSpPr>
          <p:nvPr>
            <p:ph type="title"/>
          </p:nvPr>
        </p:nvSpPr>
        <p:spPr>
          <a:xfrm>
            <a:off x="6100356" y="0"/>
            <a:ext cx="3043644" cy="963868"/>
          </a:xfrm>
        </p:spPr>
        <p:txBody>
          <a:bodyPr>
            <a:normAutofit/>
          </a:bodyPr>
          <a:lstStyle/>
          <a:p>
            <a:r>
              <a:rPr lang="fr-FR" sz="2400" b="1" dirty="0"/>
              <a:t>RESEAU DES FONTAINES</a:t>
            </a:r>
          </a:p>
        </p:txBody>
      </p:sp>
      <p:sp>
        <p:nvSpPr>
          <p:cNvPr id="4" name="Rectangle 3"/>
          <p:cNvSpPr/>
          <p:nvPr/>
        </p:nvSpPr>
        <p:spPr>
          <a:xfrm>
            <a:off x="6482870" y="6581001"/>
            <a:ext cx="2661130" cy="276999"/>
          </a:xfrm>
          <a:prstGeom prst="rect">
            <a:avLst/>
          </a:prstGeom>
        </p:spPr>
        <p:txBody>
          <a:bodyPr wrap="none">
            <a:spAutoFit/>
          </a:bodyPr>
          <a:lstStyle/>
          <a:p>
            <a:r>
              <a:rPr lang="fr-FR" sz="1200" dirty="0"/>
              <a:t>ADHV – 66Fi 1 – Plan des fontaines</a:t>
            </a:r>
          </a:p>
        </p:txBody>
      </p:sp>
      <p:sp>
        <p:nvSpPr>
          <p:cNvPr id="6" name="ZoneTexte 5"/>
          <p:cNvSpPr txBox="1"/>
          <p:nvPr/>
        </p:nvSpPr>
        <p:spPr>
          <a:xfrm>
            <a:off x="6482870" y="1913509"/>
            <a:ext cx="1993454" cy="369332"/>
          </a:xfrm>
          <a:prstGeom prst="rect">
            <a:avLst/>
          </a:prstGeom>
          <a:noFill/>
        </p:spPr>
        <p:txBody>
          <a:bodyPr wrap="none" rtlCol="0">
            <a:spAutoFit/>
          </a:bodyPr>
          <a:lstStyle/>
          <a:p>
            <a:r>
              <a:rPr lang="fr-FR" dirty="0"/>
              <a:t>Porte </a:t>
            </a:r>
            <a:r>
              <a:rPr lang="fr-FR" dirty="0" err="1"/>
              <a:t>Montmailler</a:t>
            </a:r>
            <a:endParaRPr lang="fr-FR" dirty="0"/>
          </a:p>
        </p:txBody>
      </p:sp>
      <p:sp>
        <p:nvSpPr>
          <p:cNvPr id="7" name="ZoneTexte 6"/>
          <p:cNvSpPr txBox="1"/>
          <p:nvPr/>
        </p:nvSpPr>
        <p:spPr>
          <a:xfrm>
            <a:off x="98723" y="2296742"/>
            <a:ext cx="2031889" cy="369332"/>
          </a:xfrm>
          <a:prstGeom prst="rect">
            <a:avLst/>
          </a:prstGeom>
          <a:noFill/>
        </p:spPr>
        <p:txBody>
          <a:bodyPr wrap="none" rtlCol="0">
            <a:spAutoFit/>
          </a:bodyPr>
          <a:lstStyle/>
          <a:p>
            <a:r>
              <a:rPr lang="fr-FR" dirty="0"/>
              <a:t>Muraille </a:t>
            </a:r>
            <a:r>
              <a:rPr lang="fr-FR" dirty="0" err="1"/>
              <a:t>Servières</a:t>
            </a:r>
            <a:endParaRPr lang="fr-FR" dirty="0"/>
          </a:p>
        </p:txBody>
      </p:sp>
      <p:sp>
        <p:nvSpPr>
          <p:cNvPr id="8" name="ZoneTexte 7"/>
          <p:cNvSpPr txBox="1"/>
          <p:nvPr/>
        </p:nvSpPr>
        <p:spPr>
          <a:xfrm>
            <a:off x="160060" y="3287516"/>
            <a:ext cx="1448012" cy="646331"/>
          </a:xfrm>
          <a:prstGeom prst="rect">
            <a:avLst/>
          </a:prstGeom>
          <a:noFill/>
        </p:spPr>
        <p:txBody>
          <a:bodyPr wrap="square" rtlCol="0">
            <a:spAutoFit/>
          </a:bodyPr>
          <a:lstStyle/>
          <a:p>
            <a:pPr algn="ctr"/>
            <a:r>
              <a:rPr lang="fr-FR" dirty="0"/>
              <a:t>Cloître de St Martial</a:t>
            </a:r>
          </a:p>
        </p:txBody>
      </p:sp>
      <p:sp>
        <p:nvSpPr>
          <p:cNvPr id="9" name="ZoneTexte 8"/>
          <p:cNvSpPr txBox="1"/>
          <p:nvPr/>
        </p:nvSpPr>
        <p:spPr>
          <a:xfrm>
            <a:off x="6434201" y="3241350"/>
            <a:ext cx="2263285" cy="369332"/>
          </a:xfrm>
          <a:prstGeom prst="rect">
            <a:avLst/>
          </a:prstGeom>
          <a:noFill/>
        </p:spPr>
        <p:txBody>
          <a:bodyPr wrap="none" rtlCol="0">
            <a:spAutoFit/>
          </a:bodyPr>
          <a:lstStyle/>
          <a:p>
            <a:r>
              <a:rPr lang="fr-FR" dirty="0"/>
              <a:t>Fontaine des Barres</a:t>
            </a:r>
          </a:p>
        </p:txBody>
      </p:sp>
      <p:sp>
        <p:nvSpPr>
          <p:cNvPr id="10" name="ZoneTexte 9"/>
          <p:cNvSpPr txBox="1"/>
          <p:nvPr/>
        </p:nvSpPr>
        <p:spPr>
          <a:xfrm>
            <a:off x="6434201" y="4382368"/>
            <a:ext cx="1942509" cy="646331"/>
          </a:xfrm>
          <a:prstGeom prst="rect">
            <a:avLst/>
          </a:prstGeom>
          <a:noFill/>
        </p:spPr>
        <p:txBody>
          <a:bodyPr wrap="none" rtlCol="0">
            <a:spAutoFit/>
          </a:bodyPr>
          <a:lstStyle/>
          <a:p>
            <a:pPr algn="ctr"/>
            <a:r>
              <a:rPr lang="fr-FR" dirty="0"/>
              <a:t>Fontaine de </a:t>
            </a:r>
          </a:p>
          <a:p>
            <a:pPr algn="ctr"/>
            <a:r>
              <a:rPr lang="fr-FR" dirty="0"/>
              <a:t>« valle les piles »</a:t>
            </a:r>
          </a:p>
        </p:txBody>
      </p:sp>
      <p:sp>
        <p:nvSpPr>
          <p:cNvPr id="11" name="ZoneTexte 10"/>
          <p:cNvSpPr txBox="1"/>
          <p:nvPr/>
        </p:nvSpPr>
        <p:spPr>
          <a:xfrm>
            <a:off x="6482869" y="5842337"/>
            <a:ext cx="1993453" cy="369332"/>
          </a:xfrm>
          <a:prstGeom prst="rect">
            <a:avLst/>
          </a:prstGeom>
          <a:noFill/>
        </p:spPr>
        <p:txBody>
          <a:bodyPr wrap="square" rtlCol="0">
            <a:spAutoFit/>
          </a:bodyPr>
          <a:lstStyle/>
          <a:p>
            <a:r>
              <a:rPr lang="fr-FR" dirty="0"/>
              <a:t>Fontaine barrée</a:t>
            </a:r>
          </a:p>
        </p:txBody>
      </p:sp>
      <p:sp>
        <p:nvSpPr>
          <p:cNvPr id="12" name="ZoneTexte 11"/>
          <p:cNvSpPr txBox="1"/>
          <p:nvPr/>
        </p:nvSpPr>
        <p:spPr>
          <a:xfrm>
            <a:off x="3090714" y="6396335"/>
            <a:ext cx="2096585" cy="369332"/>
          </a:xfrm>
          <a:prstGeom prst="rect">
            <a:avLst/>
          </a:prstGeom>
          <a:noFill/>
        </p:spPr>
        <p:txBody>
          <a:bodyPr wrap="none" rtlCol="0">
            <a:spAutoFit/>
          </a:bodyPr>
          <a:lstStyle/>
          <a:p>
            <a:r>
              <a:rPr lang="fr-FR" dirty="0"/>
              <a:t>Fontaine du cloître</a:t>
            </a:r>
          </a:p>
        </p:txBody>
      </p:sp>
      <p:sp>
        <p:nvSpPr>
          <p:cNvPr id="13" name="ZoneTexte 12"/>
          <p:cNvSpPr txBox="1"/>
          <p:nvPr/>
        </p:nvSpPr>
        <p:spPr>
          <a:xfrm>
            <a:off x="180550" y="6396335"/>
            <a:ext cx="2417361" cy="369332"/>
          </a:xfrm>
          <a:prstGeom prst="rect">
            <a:avLst/>
          </a:prstGeom>
          <a:noFill/>
        </p:spPr>
        <p:txBody>
          <a:bodyPr wrap="none" rtlCol="0">
            <a:spAutoFit/>
          </a:bodyPr>
          <a:lstStyle/>
          <a:p>
            <a:r>
              <a:rPr lang="fr-FR" dirty="0"/>
              <a:t>Fontaine des cuisines</a:t>
            </a:r>
          </a:p>
        </p:txBody>
      </p:sp>
      <p:sp>
        <p:nvSpPr>
          <p:cNvPr id="14" name="ZoneTexte 13"/>
          <p:cNvSpPr txBox="1"/>
          <p:nvPr/>
        </p:nvSpPr>
        <p:spPr>
          <a:xfrm>
            <a:off x="160060" y="5305698"/>
            <a:ext cx="1994131" cy="369332"/>
          </a:xfrm>
          <a:prstGeom prst="rect">
            <a:avLst/>
          </a:prstGeom>
          <a:noFill/>
        </p:spPr>
        <p:txBody>
          <a:bodyPr wrap="none" rtlCol="0">
            <a:spAutoFit/>
          </a:bodyPr>
          <a:lstStyle/>
          <a:p>
            <a:r>
              <a:rPr lang="fr-FR" dirty="0"/>
              <a:t>Fontaine du goret </a:t>
            </a:r>
          </a:p>
        </p:txBody>
      </p:sp>
      <p:sp>
        <p:nvSpPr>
          <p:cNvPr id="15" name="ZoneTexte 14"/>
          <p:cNvSpPr txBox="1"/>
          <p:nvPr/>
        </p:nvSpPr>
        <p:spPr>
          <a:xfrm>
            <a:off x="180550" y="4405451"/>
            <a:ext cx="1427522" cy="646331"/>
          </a:xfrm>
          <a:prstGeom prst="rect">
            <a:avLst/>
          </a:prstGeom>
          <a:noFill/>
        </p:spPr>
        <p:txBody>
          <a:bodyPr wrap="square" rtlCol="0">
            <a:spAutoFit/>
          </a:bodyPr>
          <a:lstStyle/>
          <a:p>
            <a:pPr algn="ctr"/>
            <a:r>
              <a:rPr lang="fr-FR" dirty="0"/>
              <a:t>Abbaye de St Martial</a:t>
            </a:r>
          </a:p>
        </p:txBody>
      </p:sp>
      <p:sp>
        <p:nvSpPr>
          <p:cNvPr id="20" name="Rectangle 19"/>
          <p:cNvSpPr/>
          <p:nvPr/>
        </p:nvSpPr>
        <p:spPr>
          <a:xfrm>
            <a:off x="1482282" y="43592"/>
            <a:ext cx="4951919" cy="3257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6434201" y="1913509"/>
            <a:ext cx="2042123"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6434202" y="3287516"/>
            <a:ext cx="2042122"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160060" y="2250575"/>
            <a:ext cx="1882063"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180551" y="3241349"/>
            <a:ext cx="1427522" cy="69249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160060" y="4382368"/>
            <a:ext cx="1427522" cy="69249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160060" y="5282615"/>
            <a:ext cx="1834071"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180551" y="6396335"/>
            <a:ext cx="2417360"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3145176" y="6396335"/>
            <a:ext cx="2042123"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p:cNvSpPr/>
          <p:nvPr/>
        </p:nvSpPr>
        <p:spPr>
          <a:xfrm>
            <a:off x="6434201" y="5842337"/>
            <a:ext cx="1863025" cy="36933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p:cNvSpPr/>
          <p:nvPr/>
        </p:nvSpPr>
        <p:spPr>
          <a:xfrm>
            <a:off x="6434200" y="4359285"/>
            <a:ext cx="2042123" cy="69249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2" name="Connecteur droit avec flèche 31"/>
          <p:cNvCxnSpPr>
            <a:stCxn id="24" idx="3"/>
          </p:cNvCxnSpPr>
          <p:nvPr/>
        </p:nvCxnSpPr>
        <p:spPr>
          <a:xfrm>
            <a:off x="1608073" y="3587598"/>
            <a:ext cx="1482641" cy="543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a:cxnSpLocks/>
            <a:stCxn id="23" idx="3"/>
          </p:cNvCxnSpPr>
          <p:nvPr/>
        </p:nvCxnSpPr>
        <p:spPr>
          <a:xfrm>
            <a:off x="2042123" y="2435241"/>
            <a:ext cx="834383" cy="1846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a:stCxn id="21" idx="1"/>
          </p:cNvCxnSpPr>
          <p:nvPr/>
        </p:nvCxnSpPr>
        <p:spPr>
          <a:xfrm rot="10800000" flipV="1">
            <a:off x="5492905" y="2098175"/>
            <a:ext cx="941296" cy="1846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rot="10800000">
            <a:off x="4666672" y="3587598"/>
            <a:ext cx="1767528"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flipV="1">
            <a:off x="1608073" y="6211669"/>
            <a:ext cx="989838" cy="1846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p:nvPr/>
        </p:nvCxnSpPr>
        <p:spPr>
          <a:xfrm rot="16200000" flipV="1">
            <a:off x="3118373" y="5704866"/>
            <a:ext cx="1367636" cy="1530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flipV="1">
            <a:off x="1587582" y="4728617"/>
            <a:ext cx="768705" cy="469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a:cxnSpLocks/>
            <a:stCxn id="26" idx="3"/>
          </p:cNvCxnSpPr>
          <p:nvPr/>
        </p:nvCxnSpPr>
        <p:spPr>
          <a:xfrm flipV="1">
            <a:off x="1994131" y="5284203"/>
            <a:ext cx="882375" cy="1830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a:stCxn id="30" idx="1"/>
          </p:cNvCxnSpPr>
          <p:nvPr/>
        </p:nvCxnSpPr>
        <p:spPr>
          <a:xfrm rot="10800000" flipV="1">
            <a:off x="5492904" y="4705533"/>
            <a:ext cx="941296" cy="2308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a:stCxn id="29" idx="1"/>
          </p:cNvCxnSpPr>
          <p:nvPr/>
        </p:nvCxnSpPr>
        <p:spPr>
          <a:xfrm rot="10800000" flipV="1">
            <a:off x="4972685" y="6027002"/>
            <a:ext cx="1461517" cy="9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Connecteur droit avec flèche 54"/>
          <p:cNvCxnSpPr/>
          <p:nvPr/>
        </p:nvCxnSpPr>
        <p:spPr>
          <a:xfrm rot="5400000">
            <a:off x="3147270" y="467707"/>
            <a:ext cx="196749"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Connecteur droit avec flèche 55"/>
          <p:cNvCxnSpPr/>
          <p:nvPr/>
        </p:nvCxnSpPr>
        <p:spPr>
          <a:xfrm rot="5400000">
            <a:off x="3953722" y="467708"/>
            <a:ext cx="196749"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Connecteur droit avec flèche 56"/>
          <p:cNvCxnSpPr/>
          <p:nvPr/>
        </p:nvCxnSpPr>
        <p:spPr>
          <a:xfrm rot="5400000">
            <a:off x="4683972" y="467709"/>
            <a:ext cx="196749"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0540" y="23901"/>
            <a:ext cx="8026260" cy="501473"/>
          </a:xfrm>
        </p:spPr>
        <p:txBody>
          <a:bodyPr>
            <a:normAutofit/>
          </a:bodyPr>
          <a:lstStyle/>
          <a:p>
            <a:r>
              <a:rPr lang="fr-FR" sz="2000" b="1" dirty="0"/>
              <a:t>LA FONTAINE DES BARRES D’HIER ET D’AUJOURD’HUI</a:t>
            </a:r>
          </a:p>
        </p:txBody>
      </p:sp>
      <p:pic>
        <p:nvPicPr>
          <p:cNvPr id="4" name="Image 3" descr="Fontaine des Barres 2Fi37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540" y="525374"/>
            <a:ext cx="3742127" cy="5504791"/>
          </a:xfrm>
          <a:prstGeom prst="rect">
            <a:avLst/>
          </a:prstGeom>
        </p:spPr>
      </p:pic>
      <p:sp>
        <p:nvSpPr>
          <p:cNvPr id="5" name="ZoneTexte 4"/>
          <p:cNvSpPr txBox="1"/>
          <p:nvPr/>
        </p:nvSpPr>
        <p:spPr>
          <a:xfrm>
            <a:off x="1481667" y="6030165"/>
            <a:ext cx="1309423" cy="276999"/>
          </a:xfrm>
          <a:prstGeom prst="rect">
            <a:avLst/>
          </a:prstGeom>
          <a:noFill/>
        </p:spPr>
        <p:txBody>
          <a:bodyPr wrap="none" rtlCol="0">
            <a:spAutoFit/>
          </a:bodyPr>
          <a:lstStyle/>
          <a:p>
            <a:r>
              <a:rPr lang="fr-FR" sz="1200" dirty="0"/>
              <a:t>ADHV – 2Fi 372</a:t>
            </a:r>
          </a:p>
        </p:txBody>
      </p:sp>
      <p:pic>
        <p:nvPicPr>
          <p:cNvPr id="6" name="Image 5" descr="Photo Font des Bar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7086" y="525374"/>
            <a:ext cx="4127888" cy="5504791"/>
          </a:xfrm>
          <a:prstGeom prst="rect">
            <a:avLst/>
          </a:prstGeom>
        </p:spPr>
      </p:pic>
      <p:sp>
        <p:nvSpPr>
          <p:cNvPr id="7" name="ZoneTexte 6"/>
          <p:cNvSpPr txBox="1"/>
          <p:nvPr/>
        </p:nvSpPr>
        <p:spPr>
          <a:xfrm>
            <a:off x="1701621" y="6307164"/>
            <a:ext cx="5830930" cy="369332"/>
          </a:xfrm>
          <a:prstGeom prst="rect">
            <a:avLst/>
          </a:prstGeom>
          <a:noFill/>
        </p:spPr>
        <p:txBody>
          <a:bodyPr wrap="none" rtlCol="0">
            <a:spAutoFit/>
          </a:bodyPr>
          <a:lstStyle/>
          <a:p>
            <a:r>
              <a:rPr lang="fr-FR" dirty="0"/>
              <a:t>Fontaine de 1615 financée par les Consuls de Limoges</a:t>
            </a:r>
          </a:p>
        </p:txBody>
      </p:sp>
      <p:sp>
        <p:nvSpPr>
          <p:cNvPr id="8" name="ZoneTexte 7"/>
          <p:cNvSpPr txBox="1"/>
          <p:nvPr/>
        </p:nvSpPr>
        <p:spPr>
          <a:xfrm>
            <a:off x="5370498" y="6030164"/>
            <a:ext cx="2666039" cy="276999"/>
          </a:xfrm>
          <a:prstGeom prst="rect">
            <a:avLst/>
          </a:prstGeom>
          <a:noFill/>
        </p:spPr>
        <p:txBody>
          <a:bodyPr wrap="none" rtlCol="0">
            <a:spAutoFit/>
          </a:bodyPr>
          <a:lstStyle/>
          <a:p>
            <a:r>
              <a:rPr lang="fr-FR" sz="1200" dirty="0"/>
              <a:t>Photographie de la fontaine en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4356" y="0"/>
            <a:ext cx="6725356" cy="642584"/>
          </a:xfrm>
        </p:spPr>
        <p:txBody>
          <a:bodyPr>
            <a:normAutofit/>
          </a:bodyPr>
          <a:lstStyle/>
          <a:p>
            <a:r>
              <a:rPr lang="fr-FR" sz="2400" b="1" dirty="0"/>
              <a:t>REPRESENTATION DE SAINT MARTIAL</a:t>
            </a:r>
          </a:p>
        </p:txBody>
      </p:sp>
      <p:sp>
        <p:nvSpPr>
          <p:cNvPr id="4" name="Rectangle 3"/>
          <p:cNvSpPr/>
          <p:nvPr/>
        </p:nvSpPr>
        <p:spPr>
          <a:xfrm>
            <a:off x="366889" y="5376333"/>
            <a:ext cx="8466667" cy="1477328"/>
          </a:xfrm>
          <a:prstGeom prst="rect">
            <a:avLst/>
          </a:prstGeom>
        </p:spPr>
        <p:txBody>
          <a:bodyPr wrap="square">
            <a:spAutoFit/>
          </a:bodyPr>
          <a:lstStyle/>
          <a:p>
            <a:pPr algn="just"/>
            <a:r>
              <a:rPr lang="fr-FR" dirty="0"/>
              <a:t>Grande charte sur parchemin du 23 juin 1481 qui donne pouvoir à cinq procureurs exclusivement de percevoir, dans la péninsule ibérique, dons et revenus au profit de l’abbaye. Elle portait deux sceaux en forme de navette, encore visibles à la fin du XVII</a:t>
            </a:r>
            <a:r>
              <a:rPr lang="fr-FR" baseline="30000" dirty="0"/>
              <a:t>e</a:t>
            </a:r>
            <a:r>
              <a:rPr lang="fr-FR" dirty="0"/>
              <a:t> siècle.</a:t>
            </a:r>
          </a:p>
          <a:p>
            <a:pPr algn="ctr"/>
            <a:r>
              <a:rPr lang="fr-FR" dirty="0"/>
              <a:t>ADHV – 3H46</a:t>
            </a:r>
          </a:p>
        </p:txBody>
      </p:sp>
      <p:pic>
        <p:nvPicPr>
          <p:cNvPr id="5" name="Image 4" descr="Capture d’écran 2020-02-12 à 21.19.06.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64356" y="577887"/>
            <a:ext cx="6604000" cy="47984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2-12 à 21.19.5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6851" y="578556"/>
            <a:ext cx="5298816" cy="5912554"/>
          </a:xfrm>
          <a:prstGeom prst="rect">
            <a:avLst/>
          </a:prstGeom>
        </p:spPr>
      </p:pic>
      <p:sp>
        <p:nvSpPr>
          <p:cNvPr id="5" name="Rectangle 4"/>
          <p:cNvSpPr/>
          <p:nvPr/>
        </p:nvSpPr>
        <p:spPr>
          <a:xfrm>
            <a:off x="5785556" y="2228671"/>
            <a:ext cx="3019777" cy="2061107"/>
          </a:xfrm>
          <a:prstGeom prst="rect">
            <a:avLst/>
          </a:prstGeom>
        </p:spPr>
        <p:txBody>
          <a:bodyPr wrap="square">
            <a:spAutoFit/>
          </a:bodyPr>
          <a:lstStyle/>
          <a:p>
            <a:pPr algn="just"/>
            <a:r>
              <a:rPr lang="fr-FR" dirty="0"/>
              <a:t>C’est au XI</a:t>
            </a:r>
            <a:r>
              <a:rPr lang="fr-FR" baseline="30000" dirty="0"/>
              <a:t>e</a:t>
            </a:r>
            <a:r>
              <a:rPr lang="fr-FR" dirty="0"/>
              <a:t> siècle que la légende faisant de saint Martial un apôtre du Christ s’est imposée, grâce à la ténacité des moines de l’abbaye limougeaude du même nom.</a:t>
            </a:r>
          </a:p>
        </p:txBody>
      </p:sp>
      <p:sp>
        <p:nvSpPr>
          <p:cNvPr id="6" name="ZoneTexte 5"/>
          <p:cNvSpPr txBox="1"/>
          <p:nvPr/>
        </p:nvSpPr>
        <p:spPr>
          <a:xfrm>
            <a:off x="3105632" y="0"/>
            <a:ext cx="2572639" cy="461665"/>
          </a:xfrm>
          <a:prstGeom prst="rect">
            <a:avLst/>
          </a:prstGeom>
          <a:noFill/>
        </p:spPr>
        <p:txBody>
          <a:bodyPr wrap="none" rtlCol="0">
            <a:spAutoFit/>
          </a:bodyPr>
          <a:lstStyle/>
          <a:p>
            <a:r>
              <a:rPr lang="fr-FR" sz="2400" b="1" dirty="0"/>
              <a:t>SAINT MARTIAL</a:t>
            </a:r>
          </a:p>
        </p:txBody>
      </p:sp>
      <p:sp>
        <p:nvSpPr>
          <p:cNvPr id="7" name="Rectangle 6"/>
          <p:cNvSpPr/>
          <p:nvPr/>
        </p:nvSpPr>
        <p:spPr>
          <a:xfrm>
            <a:off x="1337122" y="6488668"/>
            <a:ext cx="2404262" cy="369332"/>
          </a:xfrm>
          <a:prstGeom prst="rect">
            <a:avLst/>
          </a:prstGeom>
        </p:spPr>
        <p:txBody>
          <a:bodyPr wrap="none">
            <a:spAutoFit/>
          </a:bodyPr>
          <a:lstStyle/>
          <a:p>
            <a:pPr algn="ctr"/>
            <a:r>
              <a:rPr lang="fr-FR" dirty="0"/>
              <a:t>ADHV – 3H46 - détail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11075" y="1583996"/>
            <a:ext cx="3381940" cy="2862322"/>
          </a:xfrm>
          <a:prstGeom prst="rect">
            <a:avLst/>
          </a:prstGeom>
        </p:spPr>
        <p:txBody>
          <a:bodyPr wrap="square">
            <a:spAutoFit/>
          </a:bodyPr>
          <a:lstStyle/>
          <a:p>
            <a:pPr algn="just"/>
            <a:r>
              <a:rPr lang="fr-FR" dirty="0"/>
              <a:t>	La miniature représente Martial enfant, tenant la corbeille de pains et de poissons avant leur multiplication miraculeuse, en présence du Christ et des apôtres. </a:t>
            </a:r>
          </a:p>
          <a:p>
            <a:pPr algn="just"/>
            <a:endParaRPr lang="fr-FR" dirty="0"/>
          </a:p>
          <a:p>
            <a:pPr algn="just"/>
            <a:r>
              <a:rPr lang="fr-FR" dirty="0"/>
              <a:t>	Le décor évoque le chœur d’une abbaye, et non le désert qu’on attendrait d’une représentation réaliste. </a:t>
            </a:r>
          </a:p>
        </p:txBody>
      </p:sp>
      <p:sp>
        <p:nvSpPr>
          <p:cNvPr id="6" name="Rectangle 5"/>
          <p:cNvSpPr/>
          <p:nvPr/>
        </p:nvSpPr>
        <p:spPr>
          <a:xfrm>
            <a:off x="1586585" y="77057"/>
            <a:ext cx="5667988" cy="461665"/>
          </a:xfrm>
          <a:prstGeom prst="rect">
            <a:avLst/>
          </a:prstGeom>
        </p:spPr>
        <p:txBody>
          <a:bodyPr wrap="none">
            <a:spAutoFit/>
          </a:bodyPr>
          <a:lstStyle/>
          <a:p>
            <a:r>
              <a:rPr lang="fr-FR" sz="2400" b="1" dirty="0"/>
              <a:t>VIE DE SAINT MARTIAL : L’ENFANCE</a:t>
            </a:r>
          </a:p>
        </p:txBody>
      </p:sp>
      <p:sp>
        <p:nvSpPr>
          <p:cNvPr id="7" name="Rectangle 6"/>
          <p:cNvSpPr/>
          <p:nvPr/>
        </p:nvSpPr>
        <p:spPr>
          <a:xfrm>
            <a:off x="1341776" y="6550223"/>
            <a:ext cx="1901044" cy="307777"/>
          </a:xfrm>
          <a:prstGeom prst="rect">
            <a:avLst/>
          </a:prstGeom>
        </p:spPr>
        <p:txBody>
          <a:bodyPr wrap="none">
            <a:spAutoFit/>
          </a:bodyPr>
          <a:lstStyle/>
          <a:p>
            <a:pPr algn="ctr"/>
            <a:r>
              <a:rPr lang="fr-FR" sz="1400" dirty="0"/>
              <a:t>ADHV – 3H46 - détail</a:t>
            </a:r>
          </a:p>
        </p:txBody>
      </p:sp>
      <p:pic>
        <p:nvPicPr>
          <p:cNvPr id="9" name="Image 8" descr="3 H 46 (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4271" y="640416"/>
            <a:ext cx="4496610" cy="597297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12555" y="2525889"/>
            <a:ext cx="2822222" cy="1477328"/>
          </a:xfrm>
          <a:prstGeom prst="rect">
            <a:avLst/>
          </a:prstGeom>
        </p:spPr>
        <p:txBody>
          <a:bodyPr wrap="square">
            <a:spAutoFit/>
          </a:bodyPr>
          <a:lstStyle/>
          <a:p>
            <a:pPr algn="just"/>
            <a:r>
              <a:rPr lang="fr-FR" dirty="0"/>
              <a:t>Cette scène montre saint Martial qui guérit des estropiés. Elle orne la partie supérieure du parchemin.</a:t>
            </a:r>
          </a:p>
        </p:txBody>
      </p:sp>
      <p:sp>
        <p:nvSpPr>
          <p:cNvPr id="6" name="Rectangle 5"/>
          <p:cNvSpPr/>
          <p:nvPr/>
        </p:nvSpPr>
        <p:spPr>
          <a:xfrm>
            <a:off x="1923115" y="6550223"/>
            <a:ext cx="1901044" cy="307777"/>
          </a:xfrm>
          <a:prstGeom prst="rect">
            <a:avLst/>
          </a:prstGeom>
        </p:spPr>
        <p:txBody>
          <a:bodyPr wrap="none">
            <a:spAutoFit/>
          </a:bodyPr>
          <a:lstStyle/>
          <a:p>
            <a:pPr algn="ctr"/>
            <a:r>
              <a:rPr lang="fr-FR" sz="1400" dirty="0"/>
              <a:t>ADHV – 3H46 - détail</a:t>
            </a:r>
          </a:p>
        </p:txBody>
      </p:sp>
      <p:sp>
        <p:nvSpPr>
          <p:cNvPr id="7" name="ZoneTexte 6"/>
          <p:cNvSpPr txBox="1"/>
          <p:nvPr/>
        </p:nvSpPr>
        <p:spPr>
          <a:xfrm>
            <a:off x="1339912" y="0"/>
            <a:ext cx="5462553" cy="461665"/>
          </a:xfrm>
          <a:prstGeom prst="rect">
            <a:avLst/>
          </a:prstGeom>
          <a:noFill/>
        </p:spPr>
        <p:txBody>
          <a:bodyPr wrap="none" rtlCol="0">
            <a:spAutoFit/>
          </a:bodyPr>
          <a:lstStyle/>
          <a:p>
            <a:r>
              <a:rPr lang="fr-FR" sz="2400" b="1" dirty="0"/>
              <a:t>LES MIRACLES DE SAINT MARTIAL</a:t>
            </a:r>
          </a:p>
        </p:txBody>
      </p:sp>
      <p:pic>
        <p:nvPicPr>
          <p:cNvPr id="8" name="Image 7" descr="3 H 46 (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2613" y="503096"/>
            <a:ext cx="5176929" cy="60471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64318" y="0"/>
            <a:ext cx="3821051" cy="1142445"/>
          </a:xfrm>
        </p:spPr>
        <p:txBody>
          <a:bodyPr>
            <a:normAutofit/>
          </a:bodyPr>
          <a:lstStyle/>
          <a:p>
            <a:r>
              <a:rPr lang="fr-FR" sz="2400" b="1" dirty="0"/>
              <a:t>ABBAYE</a:t>
            </a:r>
            <a:br>
              <a:rPr lang="fr-FR" sz="2400" b="1" dirty="0"/>
            </a:br>
            <a:r>
              <a:rPr lang="fr-FR" sz="2400" b="1" dirty="0"/>
              <a:t> DE SAINT MARTIAL</a:t>
            </a:r>
          </a:p>
        </p:txBody>
      </p:sp>
      <p:pic>
        <p:nvPicPr>
          <p:cNvPr id="3" name="Image 2" descr="6 SAHL 66-180dpi_v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4620602" cy="6497757"/>
          </a:xfrm>
          <a:prstGeom prst="rect">
            <a:avLst/>
          </a:prstGeom>
        </p:spPr>
      </p:pic>
      <p:sp>
        <p:nvSpPr>
          <p:cNvPr id="4" name="ZoneTexte 3"/>
          <p:cNvSpPr txBox="1"/>
          <p:nvPr/>
        </p:nvSpPr>
        <p:spPr>
          <a:xfrm>
            <a:off x="0" y="6488668"/>
            <a:ext cx="4539386" cy="307777"/>
          </a:xfrm>
          <a:prstGeom prst="rect">
            <a:avLst/>
          </a:prstGeom>
          <a:noFill/>
        </p:spPr>
        <p:txBody>
          <a:bodyPr wrap="none" rtlCol="0">
            <a:spAutoFit/>
          </a:bodyPr>
          <a:lstStyle/>
          <a:p>
            <a:r>
              <a:rPr lang="fr-FR" sz="1400" dirty="0"/>
              <a:t>ADHV – 6 SAHL 66 : plan de St Martial datant de 1784 </a:t>
            </a:r>
          </a:p>
        </p:txBody>
      </p:sp>
      <p:sp>
        <p:nvSpPr>
          <p:cNvPr id="5" name="ZoneTexte 4">
            <a:extLst>
              <a:ext uri="{FF2B5EF4-FFF2-40B4-BE49-F238E27FC236}">
                <a16:creationId xmlns:a16="http://schemas.microsoft.com/office/drawing/2014/main" id="{6DA5ACCE-BA8F-5942-A7D1-22268EC58623}"/>
              </a:ext>
            </a:extLst>
          </p:cNvPr>
          <p:cNvSpPr txBox="1"/>
          <p:nvPr/>
        </p:nvSpPr>
        <p:spPr>
          <a:xfrm>
            <a:off x="4853353" y="1142445"/>
            <a:ext cx="4032016" cy="5355312"/>
          </a:xfrm>
          <a:prstGeom prst="rect">
            <a:avLst/>
          </a:prstGeom>
          <a:noFill/>
        </p:spPr>
        <p:txBody>
          <a:bodyPr wrap="square" rtlCol="0">
            <a:spAutoFit/>
          </a:bodyPr>
          <a:lstStyle/>
          <a:p>
            <a:pPr algn="just"/>
            <a:r>
              <a:rPr lang="fr-FR" dirty="0"/>
              <a:t>L’abbaye de Saint-Martial, érigée sur l’emplacement du tombeau du saint venu évangéliser la Gaule au III° siècle (actuelle place de la République) a connu un rayonnement dépassant largement le cadre du Limousin grâce à une communauté canoniale qui organisa son culte.</a:t>
            </a:r>
          </a:p>
          <a:p>
            <a:pPr algn="just"/>
            <a:endParaRPr lang="fr-FR" dirty="0"/>
          </a:p>
          <a:p>
            <a:pPr algn="just"/>
            <a:r>
              <a:rPr lang="fr-FR" dirty="0"/>
              <a:t>L’abbaye fut non seulement un haut lieu de pèlerinage mais aussi un important foyer culturel et artistique avec son scriptorium réputé, son école musicale, son influence dans la production d’orfèvrerie et d’émaillerie.</a:t>
            </a:r>
          </a:p>
          <a:p>
            <a:pPr algn="just"/>
            <a:endParaRPr lang="fr-FR" dirty="0"/>
          </a:p>
          <a:p>
            <a:pPr algn="just"/>
            <a:r>
              <a:rPr lang="fr-FR" dirty="0"/>
              <a:t>L’abbaye connaît à partir de l’époque moderne une période de déclin jusqu’à sa démolition en 1791.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6560" y="0"/>
            <a:ext cx="6269310" cy="735129"/>
          </a:xfrm>
        </p:spPr>
        <p:txBody>
          <a:bodyPr>
            <a:normAutofit/>
          </a:bodyPr>
          <a:lstStyle/>
          <a:p>
            <a:r>
              <a:rPr lang="fr-FR" sz="2400" b="1" dirty="0"/>
              <a:t>UNE VILLE : DEUX POLES</a:t>
            </a:r>
          </a:p>
        </p:txBody>
      </p:sp>
      <p:pic>
        <p:nvPicPr>
          <p:cNvPr id="4" name="Image 3" descr="17-les 2 villes 17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5808" y="735129"/>
            <a:ext cx="6302833" cy="5411471"/>
          </a:xfrm>
          <a:prstGeom prst="rect">
            <a:avLst/>
          </a:prstGeom>
        </p:spPr>
      </p:pic>
      <p:sp>
        <p:nvSpPr>
          <p:cNvPr id="5" name="Forme libre 4"/>
          <p:cNvSpPr/>
          <p:nvPr/>
        </p:nvSpPr>
        <p:spPr>
          <a:xfrm>
            <a:off x="4253557" y="933269"/>
            <a:ext cx="1468854" cy="2157230"/>
          </a:xfrm>
          <a:custGeom>
            <a:avLst/>
            <a:gdLst>
              <a:gd name="connsiteX0" fmla="*/ 428416 w 1468854"/>
              <a:gd name="connsiteY0" fmla="*/ 0 h 2157230"/>
              <a:gd name="connsiteX1" fmla="*/ 183607 w 1468854"/>
              <a:gd name="connsiteY1" fmla="*/ 382488 h 2157230"/>
              <a:gd name="connsiteX2" fmla="*/ 229508 w 1468854"/>
              <a:gd name="connsiteY2" fmla="*/ 749676 h 2157230"/>
              <a:gd name="connsiteX3" fmla="*/ 321312 w 1468854"/>
              <a:gd name="connsiteY3" fmla="*/ 810874 h 2157230"/>
              <a:gd name="connsiteX4" fmla="*/ 91803 w 1468854"/>
              <a:gd name="connsiteY4" fmla="*/ 1070965 h 2157230"/>
              <a:gd name="connsiteX5" fmla="*/ 0 w 1468854"/>
              <a:gd name="connsiteY5" fmla="*/ 1468752 h 2157230"/>
              <a:gd name="connsiteX6" fmla="*/ 76503 w 1468854"/>
              <a:gd name="connsiteY6" fmla="*/ 1943037 h 2157230"/>
              <a:gd name="connsiteX7" fmla="*/ 489618 w 1468854"/>
              <a:gd name="connsiteY7" fmla="*/ 2157230 h 2157230"/>
              <a:gd name="connsiteX8" fmla="*/ 979236 w 1468854"/>
              <a:gd name="connsiteY8" fmla="*/ 2111331 h 2157230"/>
              <a:gd name="connsiteX9" fmla="*/ 1193444 w 1468854"/>
              <a:gd name="connsiteY9" fmla="*/ 1790042 h 2157230"/>
              <a:gd name="connsiteX10" fmla="*/ 1178143 w 1468854"/>
              <a:gd name="connsiteY10" fmla="*/ 1331057 h 2157230"/>
              <a:gd name="connsiteX11" fmla="*/ 918034 w 1468854"/>
              <a:gd name="connsiteY11" fmla="*/ 1070965 h 2157230"/>
              <a:gd name="connsiteX12" fmla="*/ 1208745 w 1468854"/>
              <a:gd name="connsiteY12" fmla="*/ 826173 h 2157230"/>
              <a:gd name="connsiteX13" fmla="*/ 1468854 w 1468854"/>
              <a:gd name="connsiteY13" fmla="*/ 275391 h 2157230"/>
              <a:gd name="connsiteX14" fmla="*/ 948635 w 1468854"/>
              <a:gd name="connsiteY14" fmla="*/ 198894 h 2157230"/>
              <a:gd name="connsiteX15" fmla="*/ 428416 w 1468854"/>
              <a:gd name="connsiteY15" fmla="*/ 0 h 21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8854" h="2157230">
                <a:moveTo>
                  <a:pt x="428416" y="0"/>
                </a:moveTo>
                <a:lnTo>
                  <a:pt x="183607" y="382488"/>
                </a:lnTo>
                <a:lnTo>
                  <a:pt x="229508" y="749676"/>
                </a:lnTo>
                <a:lnTo>
                  <a:pt x="321312" y="810874"/>
                </a:lnTo>
                <a:lnTo>
                  <a:pt x="91803" y="1070965"/>
                </a:lnTo>
                <a:lnTo>
                  <a:pt x="0" y="1468752"/>
                </a:lnTo>
                <a:lnTo>
                  <a:pt x="76503" y="1943037"/>
                </a:lnTo>
                <a:lnTo>
                  <a:pt x="489618" y="2157230"/>
                </a:lnTo>
                <a:lnTo>
                  <a:pt x="979236" y="2111331"/>
                </a:lnTo>
                <a:lnTo>
                  <a:pt x="1193444" y="1790042"/>
                </a:lnTo>
                <a:lnTo>
                  <a:pt x="1178143" y="1331057"/>
                </a:lnTo>
                <a:lnTo>
                  <a:pt x="918034" y="1070965"/>
                </a:lnTo>
                <a:lnTo>
                  <a:pt x="1208745" y="826173"/>
                </a:lnTo>
                <a:lnTo>
                  <a:pt x="1468854" y="275391"/>
                </a:lnTo>
                <a:lnTo>
                  <a:pt x="948635" y="198894"/>
                </a:lnTo>
                <a:lnTo>
                  <a:pt x="428416" y="0"/>
                </a:lnTo>
                <a:close/>
              </a:path>
            </a:pathLst>
          </a:custGeom>
          <a:solidFill>
            <a:schemeClr val="accent4">
              <a:alpha val="66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orme libre 6"/>
          <p:cNvSpPr/>
          <p:nvPr/>
        </p:nvSpPr>
        <p:spPr>
          <a:xfrm>
            <a:off x="2922408" y="3503585"/>
            <a:ext cx="2432790" cy="2325524"/>
          </a:xfrm>
          <a:custGeom>
            <a:avLst/>
            <a:gdLst>
              <a:gd name="connsiteX0" fmla="*/ 810930 w 2432790"/>
              <a:gd name="connsiteY0" fmla="*/ 15300 h 2325524"/>
              <a:gd name="connsiteX1" fmla="*/ 627323 w 2432790"/>
              <a:gd name="connsiteY1" fmla="*/ 183594 h 2325524"/>
              <a:gd name="connsiteX2" fmla="*/ 351913 w 2432790"/>
              <a:gd name="connsiteY2" fmla="*/ 413087 h 2325524"/>
              <a:gd name="connsiteX3" fmla="*/ 168306 w 2432790"/>
              <a:gd name="connsiteY3" fmla="*/ 611980 h 2325524"/>
              <a:gd name="connsiteX4" fmla="*/ 30601 w 2432790"/>
              <a:gd name="connsiteY4" fmla="*/ 841472 h 2325524"/>
              <a:gd name="connsiteX5" fmla="*/ 0 w 2432790"/>
              <a:gd name="connsiteY5" fmla="*/ 1147462 h 2325524"/>
              <a:gd name="connsiteX6" fmla="*/ 30601 w 2432790"/>
              <a:gd name="connsiteY6" fmla="*/ 1453452 h 2325524"/>
              <a:gd name="connsiteX7" fmla="*/ 214208 w 2432790"/>
              <a:gd name="connsiteY7" fmla="*/ 1652346 h 2325524"/>
              <a:gd name="connsiteX8" fmla="*/ 428416 w 2432790"/>
              <a:gd name="connsiteY8" fmla="*/ 1881838 h 2325524"/>
              <a:gd name="connsiteX9" fmla="*/ 566121 w 2432790"/>
              <a:gd name="connsiteY9" fmla="*/ 1943036 h 2325524"/>
              <a:gd name="connsiteX10" fmla="*/ 841531 w 2432790"/>
              <a:gd name="connsiteY10" fmla="*/ 1943036 h 2325524"/>
              <a:gd name="connsiteX11" fmla="*/ 994537 w 2432790"/>
              <a:gd name="connsiteY11" fmla="*/ 2065432 h 2325524"/>
              <a:gd name="connsiteX12" fmla="*/ 1116941 w 2432790"/>
              <a:gd name="connsiteY12" fmla="*/ 2279625 h 2325524"/>
              <a:gd name="connsiteX13" fmla="*/ 1208744 w 2432790"/>
              <a:gd name="connsiteY13" fmla="*/ 2325524 h 2325524"/>
              <a:gd name="connsiteX14" fmla="*/ 1652461 w 2432790"/>
              <a:gd name="connsiteY14" fmla="*/ 2157229 h 2325524"/>
              <a:gd name="connsiteX15" fmla="*/ 1927871 w 2432790"/>
              <a:gd name="connsiteY15" fmla="*/ 1973635 h 2325524"/>
              <a:gd name="connsiteX16" fmla="*/ 2203281 w 2432790"/>
              <a:gd name="connsiteY16" fmla="*/ 1698244 h 2325524"/>
              <a:gd name="connsiteX17" fmla="*/ 2402189 w 2432790"/>
              <a:gd name="connsiteY17" fmla="*/ 1285158 h 2325524"/>
              <a:gd name="connsiteX18" fmla="*/ 2432790 w 2432790"/>
              <a:gd name="connsiteY18" fmla="*/ 1009767 h 2325524"/>
              <a:gd name="connsiteX19" fmla="*/ 2295085 w 2432790"/>
              <a:gd name="connsiteY19" fmla="*/ 673178 h 2325524"/>
              <a:gd name="connsiteX20" fmla="*/ 2111478 w 2432790"/>
              <a:gd name="connsiteY20" fmla="*/ 474284 h 2325524"/>
              <a:gd name="connsiteX21" fmla="*/ 1820767 w 2432790"/>
              <a:gd name="connsiteY21" fmla="*/ 260092 h 2325524"/>
              <a:gd name="connsiteX22" fmla="*/ 1514756 w 2432790"/>
              <a:gd name="connsiteY22" fmla="*/ 76498 h 2325524"/>
              <a:gd name="connsiteX23" fmla="*/ 1025138 w 2432790"/>
              <a:gd name="connsiteY23" fmla="*/ 0 h 2325524"/>
              <a:gd name="connsiteX24" fmla="*/ 780329 w 2432790"/>
              <a:gd name="connsiteY24" fmla="*/ 61198 h 2325524"/>
              <a:gd name="connsiteX25" fmla="*/ 520219 w 2432790"/>
              <a:gd name="connsiteY25" fmla="*/ 260092 h 2325524"/>
              <a:gd name="connsiteX26" fmla="*/ 321312 w 2432790"/>
              <a:gd name="connsiteY26" fmla="*/ 443685 h 2325524"/>
              <a:gd name="connsiteX27" fmla="*/ 76503 w 2432790"/>
              <a:gd name="connsiteY27" fmla="*/ 749675 h 2325524"/>
              <a:gd name="connsiteX28" fmla="*/ 76503 w 2432790"/>
              <a:gd name="connsiteY28" fmla="*/ 749675 h 232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32790" h="2325524">
                <a:moveTo>
                  <a:pt x="810930" y="15300"/>
                </a:moveTo>
                <a:lnTo>
                  <a:pt x="627323" y="183594"/>
                </a:lnTo>
                <a:lnTo>
                  <a:pt x="351913" y="413087"/>
                </a:lnTo>
                <a:lnTo>
                  <a:pt x="168306" y="611980"/>
                </a:lnTo>
                <a:lnTo>
                  <a:pt x="30601" y="841472"/>
                </a:lnTo>
                <a:lnTo>
                  <a:pt x="0" y="1147462"/>
                </a:lnTo>
                <a:lnTo>
                  <a:pt x="30601" y="1453452"/>
                </a:lnTo>
                <a:lnTo>
                  <a:pt x="214208" y="1652346"/>
                </a:lnTo>
                <a:lnTo>
                  <a:pt x="428416" y="1881838"/>
                </a:lnTo>
                <a:lnTo>
                  <a:pt x="566121" y="1943036"/>
                </a:lnTo>
                <a:lnTo>
                  <a:pt x="841531" y="1943036"/>
                </a:lnTo>
                <a:lnTo>
                  <a:pt x="994537" y="2065432"/>
                </a:lnTo>
                <a:lnTo>
                  <a:pt x="1116941" y="2279625"/>
                </a:lnTo>
                <a:lnTo>
                  <a:pt x="1208744" y="2325524"/>
                </a:lnTo>
                <a:lnTo>
                  <a:pt x="1652461" y="2157229"/>
                </a:lnTo>
                <a:lnTo>
                  <a:pt x="1927871" y="1973635"/>
                </a:lnTo>
                <a:lnTo>
                  <a:pt x="2203281" y="1698244"/>
                </a:lnTo>
                <a:lnTo>
                  <a:pt x="2402189" y="1285158"/>
                </a:lnTo>
                <a:lnTo>
                  <a:pt x="2432790" y="1009767"/>
                </a:lnTo>
                <a:lnTo>
                  <a:pt x="2295085" y="673178"/>
                </a:lnTo>
                <a:lnTo>
                  <a:pt x="2111478" y="474284"/>
                </a:lnTo>
                <a:lnTo>
                  <a:pt x="1820767" y="260092"/>
                </a:lnTo>
                <a:lnTo>
                  <a:pt x="1514756" y="76498"/>
                </a:lnTo>
                <a:lnTo>
                  <a:pt x="1025138" y="0"/>
                </a:lnTo>
                <a:lnTo>
                  <a:pt x="780329" y="61198"/>
                </a:lnTo>
                <a:lnTo>
                  <a:pt x="520219" y="260092"/>
                </a:lnTo>
                <a:lnTo>
                  <a:pt x="321312" y="443685"/>
                </a:lnTo>
                <a:lnTo>
                  <a:pt x="76503" y="749675"/>
                </a:lnTo>
                <a:lnTo>
                  <a:pt x="76503" y="749675"/>
                </a:lnTo>
              </a:path>
            </a:pathLst>
          </a:custGeom>
          <a:solidFill>
            <a:srgbClr val="FF0000">
              <a:alpha val="47000"/>
            </a:srgb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ZoneTexte 7"/>
          <p:cNvSpPr txBox="1"/>
          <p:nvPr/>
        </p:nvSpPr>
        <p:spPr>
          <a:xfrm>
            <a:off x="6548641" y="1741463"/>
            <a:ext cx="1210788" cy="461665"/>
          </a:xfrm>
          <a:prstGeom prst="rect">
            <a:avLst/>
          </a:prstGeom>
          <a:noFill/>
        </p:spPr>
        <p:txBody>
          <a:bodyPr wrap="none" rtlCol="0">
            <a:spAutoFit/>
          </a:bodyPr>
          <a:lstStyle/>
          <a:p>
            <a:r>
              <a:rPr lang="fr-FR" sz="2400" b="1" dirty="0">
                <a:solidFill>
                  <a:schemeClr val="accent4"/>
                </a:solidFill>
              </a:rPr>
              <a:t>La Cité</a:t>
            </a:r>
          </a:p>
        </p:txBody>
      </p:sp>
      <p:sp>
        <p:nvSpPr>
          <p:cNvPr id="9" name="ZoneTexte 8"/>
          <p:cNvSpPr txBox="1"/>
          <p:nvPr/>
        </p:nvSpPr>
        <p:spPr>
          <a:xfrm>
            <a:off x="6548641" y="4466113"/>
            <a:ext cx="1256774" cy="461665"/>
          </a:xfrm>
          <a:prstGeom prst="rect">
            <a:avLst/>
          </a:prstGeom>
          <a:noFill/>
        </p:spPr>
        <p:txBody>
          <a:bodyPr wrap="none" rtlCol="0">
            <a:spAutoFit/>
          </a:bodyPr>
          <a:lstStyle/>
          <a:p>
            <a:r>
              <a:rPr lang="fr-FR" sz="2400" b="1" dirty="0">
                <a:solidFill>
                  <a:srgbClr val="FF0000"/>
                </a:solidFill>
              </a:rPr>
              <a:t>La Ville</a:t>
            </a:r>
          </a:p>
        </p:txBody>
      </p:sp>
      <p:sp>
        <p:nvSpPr>
          <p:cNvPr id="10" name="Rectangle 9"/>
          <p:cNvSpPr/>
          <p:nvPr/>
        </p:nvSpPr>
        <p:spPr>
          <a:xfrm>
            <a:off x="245807" y="6146600"/>
            <a:ext cx="6302833" cy="369332"/>
          </a:xfrm>
          <a:prstGeom prst="rect">
            <a:avLst/>
          </a:prstGeom>
        </p:spPr>
        <p:txBody>
          <a:bodyPr wrap="square">
            <a:spAutoFit/>
          </a:bodyPr>
          <a:lstStyle/>
          <a:p>
            <a:pPr algn="ctr"/>
            <a:r>
              <a:rPr lang="fr-FR" dirty="0"/>
              <a:t>ADHV – 1Fi 241 – Plan des Trésoriers - 1680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36165" y="0"/>
            <a:ext cx="4647451" cy="704530"/>
          </a:xfrm>
        </p:spPr>
        <p:txBody>
          <a:bodyPr>
            <a:normAutofit/>
          </a:bodyPr>
          <a:lstStyle/>
          <a:p>
            <a:r>
              <a:rPr lang="fr-FR" sz="2400" b="1" dirty="0"/>
              <a:t>LES PAROISSES</a:t>
            </a:r>
          </a:p>
        </p:txBody>
      </p:sp>
      <p:sp>
        <p:nvSpPr>
          <p:cNvPr id="8" name="ZoneTexte 7"/>
          <p:cNvSpPr txBox="1"/>
          <p:nvPr/>
        </p:nvSpPr>
        <p:spPr>
          <a:xfrm>
            <a:off x="284973" y="6030710"/>
            <a:ext cx="2928819" cy="523220"/>
          </a:xfrm>
          <a:prstGeom prst="rect">
            <a:avLst/>
          </a:prstGeom>
          <a:noFill/>
        </p:spPr>
        <p:txBody>
          <a:bodyPr wrap="none" rtlCol="0">
            <a:spAutoFit/>
          </a:bodyPr>
          <a:lstStyle/>
          <a:p>
            <a:pPr algn="ctr"/>
            <a:r>
              <a:rPr lang="fr-FR" sz="1400" dirty="0"/>
              <a:t>ADHV – I SEM 97 : processionnal, </a:t>
            </a:r>
          </a:p>
          <a:p>
            <a:pPr algn="ctr"/>
            <a:r>
              <a:rPr lang="fr-FR" sz="1400" dirty="0"/>
              <a:t>25 feuillets parchemin - 1379</a:t>
            </a:r>
          </a:p>
        </p:txBody>
      </p:sp>
      <p:sp>
        <p:nvSpPr>
          <p:cNvPr id="10" name="ZoneTexte 9"/>
          <p:cNvSpPr txBox="1"/>
          <p:nvPr/>
        </p:nvSpPr>
        <p:spPr>
          <a:xfrm>
            <a:off x="3936165" y="704530"/>
            <a:ext cx="4922862" cy="2031325"/>
          </a:xfrm>
          <a:prstGeom prst="rect">
            <a:avLst/>
          </a:prstGeom>
          <a:noFill/>
        </p:spPr>
        <p:txBody>
          <a:bodyPr wrap="square" rtlCol="0">
            <a:spAutoFit/>
          </a:bodyPr>
          <a:lstStyle/>
          <a:p>
            <a:pPr algn="just"/>
            <a:r>
              <a:rPr lang="fr-FR" dirty="0"/>
              <a:t>Il s’agit d’un livre de prières à l’usage des prêtres de la communauté de l’église paroissiale de </a:t>
            </a:r>
            <a:r>
              <a:rPr lang="fr-FR" dirty="0" err="1"/>
              <a:t>Saint-Pierre-du-Queyroix</a:t>
            </a:r>
            <a:r>
              <a:rPr lang="fr-FR" dirty="0"/>
              <a:t> écrit en lettres gothiques et agrémenté de  miniatures. Ici Saint-Pierre est représenté coiffé d’une mitre assis sur un trône, bénissant d’une main et tenant des clefs (symboles) de l’autre.</a:t>
            </a:r>
          </a:p>
        </p:txBody>
      </p:sp>
      <p:sp>
        <p:nvSpPr>
          <p:cNvPr id="12" name="ZoneTexte 11"/>
          <p:cNvSpPr txBox="1"/>
          <p:nvPr/>
        </p:nvSpPr>
        <p:spPr>
          <a:xfrm>
            <a:off x="139540" y="4712243"/>
            <a:ext cx="3303087" cy="1200329"/>
          </a:xfrm>
          <a:prstGeom prst="rect">
            <a:avLst/>
          </a:prstGeom>
          <a:noFill/>
        </p:spPr>
        <p:txBody>
          <a:bodyPr wrap="square" rtlCol="0">
            <a:spAutoFit/>
          </a:bodyPr>
          <a:lstStyle/>
          <a:p>
            <a:pPr algn="just"/>
            <a:r>
              <a:rPr lang="fr-FR" dirty="0"/>
              <a:t>Au recto du folio 6, se trouve une antienne pour Noël intitulée « O </a:t>
            </a:r>
            <a:r>
              <a:rPr lang="fr-FR" dirty="0" err="1"/>
              <a:t>beata</a:t>
            </a:r>
            <a:r>
              <a:rPr lang="fr-FR" dirty="0"/>
              <a:t> </a:t>
            </a:r>
            <a:r>
              <a:rPr lang="fr-FR" dirty="0" err="1"/>
              <a:t>Infantia</a:t>
            </a:r>
            <a:r>
              <a:rPr lang="fr-FR" dirty="0"/>
              <a:t> » avec la notation musicale.</a:t>
            </a:r>
          </a:p>
        </p:txBody>
      </p:sp>
      <p:pic>
        <p:nvPicPr>
          <p:cNvPr id="13" name="Image 12" descr="IMG_215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442627" cy="4634705"/>
          </a:xfrm>
          <a:prstGeom prst="rect">
            <a:avLst/>
          </a:prstGeom>
        </p:spPr>
      </p:pic>
      <p:pic>
        <p:nvPicPr>
          <p:cNvPr id="14" name="Image 13" descr="IMG_21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7861" y="2870555"/>
            <a:ext cx="4911166" cy="36833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9031" y="579357"/>
            <a:ext cx="3818466" cy="4247317"/>
          </a:xfrm>
          <a:prstGeom prst="rect">
            <a:avLst/>
          </a:prstGeom>
        </p:spPr>
        <p:txBody>
          <a:bodyPr wrap="square">
            <a:spAutoFit/>
          </a:bodyPr>
          <a:lstStyle/>
          <a:p>
            <a:pPr algn="just"/>
            <a:r>
              <a:rPr lang="fr-FR" dirty="0"/>
              <a:t>	L’enluminure de 1535, représente un membre de la confrérie assis devant une table et tenant une bourse à la main. Un autre confrère debout s’appuie d’une main sur la table et de l’autre tend un manteau à un groupe de pauvres en chemises, à genoux devant lui. </a:t>
            </a:r>
          </a:p>
          <a:p>
            <a:pPr algn="just"/>
            <a:endParaRPr lang="fr-FR" dirty="0"/>
          </a:p>
          <a:p>
            <a:pPr algn="just"/>
            <a:r>
              <a:rPr lang="fr-FR" dirty="0"/>
              <a:t>	La scène se passe sous un portique d’église ; dans le fond, on aperçoit Limoges par la porte de l’église. Le tableau est entouré de guirlandes de fleurs. </a:t>
            </a:r>
          </a:p>
          <a:p>
            <a:pPr algn="just"/>
            <a:r>
              <a:rPr lang="fr-FR" dirty="0"/>
              <a:t>	</a:t>
            </a:r>
          </a:p>
        </p:txBody>
      </p:sp>
      <p:pic>
        <p:nvPicPr>
          <p:cNvPr id="5" name="Image 4" descr="Capture d’écran 2020-02-12 à 21.33.0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747889"/>
            <a:ext cx="5089031" cy="5531555"/>
          </a:xfrm>
          <a:prstGeom prst="rect">
            <a:avLst/>
          </a:prstGeom>
        </p:spPr>
      </p:pic>
      <p:sp>
        <p:nvSpPr>
          <p:cNvPr id="6" name="ZoneTexte 5"/>
          <p:cNvSpPr txBox="1"/>
          <p:nvPr/>
        </p:nvSpPr>
        <p:spPr>
          <a:xfrm>
            <a:off x="3721888" y="0"/>
            <a:ext cx="2236460" cy="461665"/>
          </a:xfrm>
          <a:prstGeom prst="rect">
            <a:avLst/>
          </a:prstGeom>
          <a:noFill/>
        </p:spPr>
        <p:txBody>
          <a:bodyPr wrap="none" rtlCol="0">
            <a:spAutoFit/>
          </a:bodyPr>
          <a:lstStyle/>
          <a:p>
            <a:r>
              <a:rPr lang="fr-FR" sz="2400" b="1" dirty="0"/>
              <a:t>ENLUMINURE</a:t>
            </a:r>
          </a:p>
        </p:txBody>
      </p:sp>
      <p:sp>
        <p:nvSpPr>
          <p:cNvPr id="7" name="Rectangle 6"/>
          <p:cNvSpPr/>
          <p:nvPr/>
        </p:nvSpPr>
        <p:spPr>
          <a:xfrm>
            <a:off x="347766" y="6279444"/>
            <a:ext cx="4224233" cy="369332"/>
          </a:xfrm>
          <a:prstGeom prst="rect">
            <a:avLst/>
          </a:prstGeom>
        </p:spPr>
        <p:txBody>
          <a:bodyPr wrap="none">
            <a:spAutoFit/>
          </a:bodyPr>
          <a:lstStyle/>
          <a:p>
            <a:r>
              <a:rPr lang="fr-FR" dirty="0"/>
              <a:t>ADHV - H SUP LIMOGES 8 B 3, fol. 8v</a:t>
            </a:r>
          </a:p>
        </p:txBody>
      </p:sp>
      <p:sp>
        <p:nvSpPr>
          <p:cNvPr id="8" name="Rectangle 7"/>
          <p:cNvSpPr/>
          <p:nvPr/>
        </p:nvSpPr>
        <p:spPr>
          <a:xfrm>
            <a:off x="5089032" y="4922030"/>
            <a:ext cx="3818466" cy="1754327"/>
          </a:xfrm>
          <a:prstGeom prst="rect">
            <a:avLst/>
          </a:prstGeom>
        </p:spPr>
        <p:txBody>
          <a:bodyPr wrap="square">
            <a:spAutoFit/>
          </a:bodyPr>
          <a:lstStyle/>
          <a:p>
            <a:pPr algn="just"/>
            <a:r>
              <a:rPr lang="fr-FR" dirty="0"/>
              <a:t>	</a:t>
            </a:r>
            <a:r>
              <a:rPr lang="fr-FR"/>
              <a:t>Au-dessous, il y a </a:t>
            </a:r>
            <a:r>
              <a:rPr lang="fr-FR" dirty="0"/>
              <a:t>un cartouche avec cette inscription : « Le 26 de octobre 1536, </a:t>
            </a:r>
            <a:r>
              <a:rPr lang="fr-FR" dirty="0" err="1"/>
              <a:t>estans</a:t>
            </a:r>
            <a:r>
              <a:rPr lang="fr-FR" dirty="0"/>
              <a:t> bailles Pierre </a:t>
            </a:r>
            <a:r>
              <a:rPr lang="fr-FR" dirty="0" err="1"/>
              <a:t>Boutault</a:t>
            </a:r>
            <a:r>
              <a:rPr lang="fr-FR" dirty="0"/>
              <a:t> et Mathieu </a:t>
            </a:r>
            <a:r>
              <a:rPr lang="fr-FR" dirty="0" err="1"/>
              <a:t>Marcié</a:t>
            </a:r>
            <a:r>
              <a:rPr lang="fr-FR" dirty="0"/>
              <a:t> de la charitable </a:t>
            </a:r>
            <a:r>
              <a:rPr lang="fr-FR" dirty="0" err="1"/>
              <a:t>confrayrye</a:t>
            </a:r>
            <a:r>
              <a:rPr lang="fr-FR" dirty="0"/>
              <a:t> des </a:t>
            </a:r>
            <a:r>
              <a:rPr lang="fr-FR" dirty="0" err="1"/>
              <a:t>pouvres</a:t>
            </a:r>
            <a:r>
              <a:rPr lang="fr-FR" dirty="0"/>
              <a:t> à </a:t>
            </a:r>
            <a:r>
              <a:rPr lang="fr-FR" dirty="0" err="1"/>
              <a:t>vestir</a:t>
            </a:r>
            <a:r>
              <a:rPr lang="fr-FR" dirty="0"/>
              <a:t>, </a:t>
            </a:r>
            <a:r>
              <a:rPr lang="fr-FR" dirty="0" err="1"/>
              <a:t>fyrent</a:t>
            </a:r>
            <a:r>
              <a:rPr lang="fr-FR" dirty="0"/>
              <a:t> </a:t>
            </a:r>
            <a:r>
              <a:rPr lang="fr-FR" dirty="0" err="1"/>
              <a:t>fere</a:t>
            </a:r>
            <a:r>
              <a:rPr lang="fr-FR" dirty="0"/>
              <a:t> se </a:t>
            </a:r>
            <a:r>
              <a:rPr lang="fr-FR" dirty="0" err="1"/>
              <a:t>presant</a:t>
            </a:r>
            <a:r>
              <a:rPr lang="fr-FR" dirty="0"/>
              <a:t> live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8034" y="0"/>
            <a:ext cx="7340350" cy="566834"/>
          </a:xfrm>
        </p:spPr>
        <p:txBody>
          <a:bodyPr>
            <a:normAutofit/>
          </a:bodyPr>
          <a:lstStyle/>
          <a:p>
            <a:r>
              <a:rPr lang="fr-FR" sz="2400" b="1" dirty="0"/>
              <a:t>CONFRERIE : la charité</a:t>
            </a:r>
          </a:p>
        </p:txBody>
      </p:sp>
      <p:pic>
        <p:nvPicPr>
          <p:cNvPr id="4" name="Image 3" descr="Capture d’écran 2020-02-12 à 21.33.0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04373" y="566834"/>
            <a:ext cx="5140991" cy="5555572"/>
          </a:xfrm>
          <a:prstGeom prst="rect">
            <a:avLst/>
          </a:prstGeom>
        </p:spPr>
      </p:pic>
      <p:sp>
        <p:nvSpPr>
          <p:cNvPr id="5" name="Rectangle 4"/>
          <p:cNvSpPr/>
          <p:nvPr/>
        </p:nvSpPr>
        <p:spPr>
          <a:xfrm>
            <a:off x="2286000" y="6100082"/>
            <a:ext cx="4572000" cy="646331"/>
          </a:xfrm>
          <a:prstGeom prst="rect">
            <a:avLst/>
          </a:prstGeom>
        </p:spPr>
        <p:txBody>
          <a:bodyPr>
            <a:spAutoFit/>
          </a:bodyPr>
          <a:lstStyle/>
          <a:p>
            <a:pPr algn="ctr"/>
            <a:r>
              <a:rPr lang="fr-FR" dirty="0"/>
              <a:t>ADHV - H SUP LIMOGES 8 B 3, fol. 8v</a:t>
            </a:r>
          </a:p>
          <a:p>
            <a:pPr algn="ctr"/>
            <a:r>
              <a:rPr lang="fr-FR" dirty="0"/>
              <a:t>Enluminure de 1535</a:t>
            </a:r>
          </a:p>
        </p:txBody>
      </p:sp>
      <p:sp>
        <p:nvSpPr>
          <p:cNvPr id="6" name="ZoneTexte 5"/>
          <p:cNvSpPr txBox="1"/>
          <p:nvPr/>
        </p:nvSpPr>
        <p:spPr>
          <a:xfrm>
            <a:off x="248432" y="4161463"/>
            <a:ext cx="1339204" cy="707886"/>
          </a:xfrm>
          <a:prstGeom prst="rect">
            <a:avLst/>
          </a:prstGeom>
          <a:noFill/>
        </p:spPr>
        <p:txBody>
          <a:bodyPr wrap="none" rtlCol="0">
            <a:spAutoFit/>
          </a:bodyPr>
          <a:lstStyle/>
          <a:p>
            <a:pPr algn="ctr"/>
            <a:r>
              <a:rPr lang="fr-FR" sz="2000" b="1" dirty="0"/>
              <a:t>Indigents</a:t>
            </a:r>
          </a:p>
          <a:p>
            <a:pPr algn="ctr"/>
            <a:r>
              <a:rPr lang="fr-FR" sz="2000" b="1" dirty="0"/>
              <a:t>(pauvres)</a:t>
            </a:r>
          </a:p>
        </p:txBody>
      </p:sp>
      <p:sp>
        <p:nvSpPr>
          <p:cNvPr id="7" name="ZoneTexte 6"/>
          <p:cNvSpPr txBox="1"/>
          <p:nvPr/>
        </p:nvSpPr>
        <p:spPr>
          <a:xfrm>
            <a:off x="4224349" y="2158301"/>
            <a:ext cx="1452917" cy="400110"/>
          </a:xfrm>
          <a:prstGeom prst="rect">
            <a:avLst/>
          </a:prstGeom>
          <a:noFill/>
        </p:spPr>
        <p:txBody>
          <a:bodyPr wrap="none" rtlCol="0">
            <a:spAutoFit/>
          </a:bodyPr>
          <a:lstStyle/>
          <a:p>
            <a:r>
              <a:rPr lang="fr-FR" sz="2000" b="1" dirty="0"/>
              <a:t>Bourgeois</a:t>
            </a:r>
          </a:p>
        </p:txBody>
      </p:sp>
      <p:sp>
        <p:nvSpPr>
          <p:cNvPr id="8" name="ZoneTexte 7"/>
          <p:cNvSpPr txBox="1"/>
          <p:nvPr/>
        </p:nvSpPr>
        <p:spPr>
          <a:xfrm>
            <a:off x="4950808" y="1346356"/>
            <a:ext cx="2194556" cy="400110"/>
          </a:xfrm>
          <a:prstGeom prst="rect">
            <a:avLst/>
          </a:prstGeom>
          <a:noFill/>
        </p:spPr>
        <p:txBody>
          <a:bodyPr wrap="none" rtlCol="0">
            <a:spAutoFit/>
          </a:bodyPr>
          <a:lstStyle/>
          <a:p>
            <a:r>
              <a:rPr lang="fr-FR" sz="2000" b="1" dirty="0"/>
              <a:t>Chapelle / église</a:t>
            </a:r>
          </a:p>
        </p:txBody>
      </p:sp>
      <p:sp>
        <p:nvSpPr>
          <p:cNvPr id="9" name="ZoneTexte 8"/>
          <p:cNvSpPr txBox="1"/>
          <p:nvPr/>
        </p:nvSpPr>
        <p:spPr>
          <a:xfrm>
            <a:off x="5236468" y="4161463"/>
            <a:ext cx="1068321" cy="400110"/>
          </a:xfrm>
          <a:prstGeom prst="rect">
            <a:avLst/>
          </a:prstGeom>
          <a:noFill/>
        </p:spPr>
        <p:txBody>
          <a:bodyPr wrap="none" rtlCol="0">
            <a:spAutoFit/>
          </a:bodyPr>
          <a:lstStyle/>
          <a:p>
            <a:r>
              <a:rPr lang="fr-FR" sz="2000" b="1" dirty="0"/>
              <a:t>Bourse </a:t>
            </a:r>
          </a:p>
        </p:txBody>
      </p:sp>
      <p:sp>
        <p:nvSpPr>
          <p:cNvPr id="10" name="ZoneTexte 9"/>
          <p:cNvSpPr txBox="1"/>
          <p:nvPr/>
        </p:nvSpPr>
        <p:spPr>
          <a:xfrm>
            <a:off x="3216741" y="3561298"/>
            <a:ext cx="1481846" cy="400110"/>
          </a:xfrm>
          <a:prstGeom prst="rect">
            <a:avLst/>
          </a:prstGeom>
          <a:noFill/>
        </p:spPr>
        <p:txBody>
          <a:bodyPr wrap="none" rtlCol="0">
            <a:spAutoFit/>
          </a:bodyPr>
          <a:lstStyle/>
          <a:p>
            <a:r>
              <a:rPr lang="fr-FR" sz="2000" b="1" dirty="0"/>
              <a:t>Vêtements</a:t>
            </a:r>
          </a:p>
        </p:txBody>
      </p:sp>
      <p:sp>
        <p:nvSpPr>
          <p:cNvPr id="11" name="Rectangle 10"/>
          <p:cNvSpPr/>
          <p:nvPr/>
        </p:nvSpPr>
        <p:spPr>
          <a:xfrm>
            <a:off x="248432" y="4161463"/>
            <a:ext cx="1339204" cy="707886"/>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216741" y="3561298"/>
            <a:ext cx="1481846" cy="40011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5236468" y="4161463"/>
            <a:ext cx="1068321" cy="40011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4110064" y="2158301"/>
            <a:ext cx="1567202" cy="40011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4850986" y="1346356"/>
            <a:ext cx="2294377" cy="40011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avec flèche 16"/>
          <p:cNvCxnSpPr>
            <a:stCxn id="11" idx="3"/>
          </p:cNvCxnSpPr>
          <p:nvPr/>
        </p:nvCxnSpPr>
        <p:spPr>
          <a:xfrm flipV="1">
            <a:off x="1587636" y="4375656"/>
            <a:ext cx="998159" cy="1397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rot="5400000">
            <a:off x="4385683" y="2640494"/>
            <a:ext cx="547387" cy="3832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rot="16200000" flipH="1">
            <a:off x="4768204" y="2641194"/>
            <a:ext cx="761580" cy="5960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828374" y="1146301"/>
            <a:ext cx="1239267" cy="400110"/>
          </a:xfrm>
          <a:prstGeom prst="rect">
            <a:avLst/>
          </a:prstGeom>
          <a:noFill/>
        </p:spPr>
        <p:txBody>
          <a:bodyPr wrap="none" rtlCol="0">
            <a:spAutoFit/>
          </a:bodyPr>
          <a:lstStyle/>
          <a:p>
            <a:r>
              <a:rPr lang="fr-FR" sz="2000" b="1" dirty="0"/>
              <a:t>Limoges</a:t>
            </a:r>
          </a:p>
        </p:txBody>
      </p:sp>
      <p:sp>
        <p:nvSpPr>
          <p:cNvPr id="25" name="Rectangle 24"/>
          <p:cNvSpPr/>
          <p:nvPr/>
        </p:nvSpPr>
        <p:spPr>
          <a:xfrm>
            <a:off x="2585795" y="1146301"/>
            <a:ext cx="1481846" cy="40011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archemin H Sup 1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7072" y="566834"/>
            <a:ext cx="8347747" cy="6201202"/>
          </a:xfrm>
          <a:prstGeom prst="rect">
            <a:avLst/>
          </a:prstGeom>
        </p:spPr>
      </p:pic>
      <p:sp>
        <p:nvSpPr>
          <p:cNvPr id="2" name="Titre 1"/>
          <p:cNvSpPr>
            <a:spLocks noGrp="1"/>
          </p:cNvSpPr>
          <p:nvPr>
            <p:ph type="title"/>
          </p:nvPr>
        </p:nvSpPr>
        <p:spPr>
          <a:xfrm>
            <a:off x="1071038" y="0"/>
            <a:ext cx="7187345" cy="566834"/>
          </a:xfrm>
        </p:spPr>
        <p:txBody>
          <a:bodyPr>
            <a:normAutofit/>
          </a:bodyPr>
          <a:lstStyle/>
          <a:p>
            <a:r>
              <a:rPr lang="fr-FR" sz="2400" b="1" dirty="0"/>
              <a:t>DES RENTES POUR LA CONFRERIE</a:t>
            </a:r>
          </a:p>
        </p:txBody>
      </p:sp>
      <p:pic>
        <p:nvPicPr>
          <p:cNvPr id="4" name="Image 3" descr="Fondation confrérieH Supp 1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42229" y="909063"/>
            <a:ext cx="5731846" cy="5047388"/>
          </a:xfrm>
          <a:prstGeom prst="rect">
            <a:avLst/>
          </a:prstGeom>
        </p:spPr>
      </p:pic>
      <p:sp>
        <p:nvSpPr>
          <p:cNvPr id="5" name="ZoneTexte 4"/>
          <p:cNvSpPr txBox="1"/>
          <p:nvPr/>
        </p:nvSpPr>
        <p:spPr>
          <a:xfrm>
            <a:off x="0" y="6211669"/>
            <a:ext cx="5676830" cy="646331"/>
          </a:xfrm>
          <a:prstGeom prst="rect">
            <a:avLst/>
          </a:prstGeom>
          <a:noFill/>
        </p:spPr>
        <p:txBody>
          <a:bodyPr wrap="none" rtlCol="0">
            <a:spAutoFit/>
          </a:bodyPr>
          <a:lstStyle/>
          <a:p>
            <a:r>
              <a:rPr lang="fr-FR" dirty="0"/>
              <a:t>Vocabulaire :</a:t>
            </a:r>
          </a:p>
          <a:p>
            <a:r>
              <a:rPr lang="fr-FR" b="1" dirty="0"/>
              <a:t>Bayle </a:t>
            </a:r>
            <a:r>
              <a:rPr lang="fr-FR" dirty="0"/>
              <a:t>: responsable d’une association pieuse de laïcs</a:t>
            </a:r>
          </a:p>
        </p:txBody>
      </p:sp>
      <p:sp>
        <p:nvSpPr>
          <p:cNvPr id="7" name="ZoneTexte 6"/>
          <p:cNvSpPr txBox="1"/>
          <p:nvPr/>
        </p:nvSpPr>
        <p:spPr>
          <a:xfrm>
            <a:off x="7560839" y="6491037"/>
            <a:ext cx="1583161" cy="276999"/>
          </a:xfrm>
          <a:prstGeom prst="rect">
            <a:avLst/>
          </a:prstGeom>
          <a:noFill/>
        </p:spPr>
        <p:txBody>
          <a:bodyPr wrap="none" rtlCol="0">
            <a:spAutoFit/>
          </a:bodyPr>
          <a:lstStyle/>
          <a:p>
            <a:r>
              <a:rPr lang="fr-FR" sz="1200" dirty="0"/>
              <a:t>ADHV – H Sup B 19</a:t>
            </a:r>
          </a:p>
        </p:txBody>
      </p:sp>
      <p:sp>
        <p:nvSpPr>
          <p:cNvPr id="8" name="ZoneTexte 7"/>
          <p:cNvSpPr txBox="1"/>
          <p:nvPr/>
        </p:nvSpPr>
        <p:spPr>
          <a:xfrm>
            <a:off x="5047388" y="3621936"/>
            <a:ext cx="3874362" cy="2585323"/>
          </a:xfrm>
          <a:prstGeom prst="rect">
            <a:avLst/>
          </a:prstGeom>
          <a:noFill/>
        </p:spPr>
        <p:txBody>
          <a:bodyPr wrap="square" rtlCol="0">
            <a:spAutoFit/>
          </a:bodyPr>
          <a:lstStyle/>
          <a:p>
            <a:pPr algn="just"/>
            <a:r>
              <a:rPr lang="fr-FR" dirty="0"/>
              <a:t>Parchemin avec sceau de la confrérie des Pauvres à vêtir du 7 juillet 1456 et sa transcription du XVIII° siècle dans laquelle un boucher, Pierre </a:t>
            </a:r>
            <a:r>
              <a:rPr lang="fr-FR" dirty="0" err="1"/>
              <a:t>Reyneau</a:t>
            </a:r>
            <a:r>
              <a:rPr lang="fr-FR" dirty="0"/>
              <a:t>, fonde une rente annuelle au profit de la confrérie de 10 sols prélevés sur deux bancs charniers de la place des Bancs.</a:t>
            </a:r>
          </a:p>
        </p:txBody>
      </p:sp>
      <p:sp>
        <p:nvSpPr>
          <p:cNvPr id="9" name="Rectangle 8"/>
          <p:cNvSpPr/>
          <p:nvPr/>
        </p:nvSpPr>
        <p:spPr>
          <a:xfrm>
            <a:off x="5047388" y="566834"/>
            <a:ext cx="3874362" cy="2308324"/>
          </a:xfrm>
          <a:prstGeom prst="rect">
            <a:avLst/>
          </a:prstGeom>
        </p:spPr>
        <p:txBody>
          <a:bodyPr wrap="square">
            <a:spAutoFit/>
          </a:bodyPr>
          <a:lstStyle/>
          <a:p>
            <a:pPr algn="just"/>
            <a:r>
              <a:rPr lang="fr-FR" dirty="0"/>
              <a:t>Les confréries charitables étaient l’un des moyens par lesquels s’exerçait la solidarité envers les plus démunis. La </a:t>
            </a:r>
            <a:r>
              <a:rPr lang="fr-FR" i="1" dirty="0" err="1"/>
              <a:t>confreyria</a:t>
            </a:r>
            <a:r>
              <a:rPr lang="fr-FR" i="1" dirty="0"/>
              <a:t> deux </a:t>
            </a:r>
            <a:r>
              <a:rPr lang="fr-FR" i="1" dirty="0" err="1"/>
              <a:t>paubreys</a:t>
            </a:r>
            <a:r>
              <a:rPr lang="fr-FR" i="1" dirty="0"/>
              <a:t> </a:t>
            </a:r>
            <a:r>
              <a:rPr lang="fr-FR" i="1" dirty="0" err="1"/>
              <a:t>vestir</a:t>
            </a:r>
            <a:r>
              <a:rPr lang="fr-FR" dirty="0"/>
              <a:t> existait depuis le XIII</a:t>
            </a:r>
            <a:r>
              <a:rPr lang="fr-FR" baseline="30000" dirty="0"/>
              <a:t>e</a:t>
            </a:r>
            <a:r>
              <a:rPr lang="fr-FR" dirty="0"/>
              <a:t> siècle. Elle avait pour but de fournir des vêtements à ceux qui n’en avaient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IMG_213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825500"/>
            <a:ext cx="9144000" cy="6032500"/>
          </a:xfrm>
          <a:prstGeom prst="rect">
            <a:avLst/>
          </a:prstGeom>
        </p:spPr>
      </p:pic>
      <p:sp>
        <p:nvSpPr>
          <p:cNvPr id="11" name="ZoneTexte 10"/>
          <p:cNvSpPr txBox="1"/>
          <p:nvPr/>
        </p:nvSpPr>
        <p:spPr>
          <a:xfrm>
            <a:off x="6932136" y="6488668"/>
            <a:ext cx="2211864" cy="369332"/>
          </a:xfrm>
          <a:prstGeom prst="rect">
            <a:avLst/>
          </a:prstGeom>
          <a:noFill/>
        </p:spPr>
        <p:txBody>
          <a:bodyPr wrap="none" rtlCol="0">
            <a:spAutoFit/>
          </a:bodyPr>
          <a:lstStyle/>
          <a:p>
            <a:r>
              <a:rPr lang="fr-FR" dirty="0"/>
              <a:t>ADHV – H Sup B20</a:t>
            </a:r>
          </a:p>
        </p:txBody>
      </p:sp>
      <p:pic>
        <p:nvPicPr>
          <p:cNvPr id="12" name="Image 11" descr="IMG_214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23330"/>
            <a:ext cx="7038259" cy="5737312"/>
          </a:xfrm>
          <a:prstGeom prst="rect">
            <a:avLst/>
          </a:prstGeom>
        </p:spPr>
      </p:pic>
      <p:sp>
        <p:nvSpPr>
          <p:cNvPr id="13" name="ZoneTexte 12"/>
          <p:cNvSpPr txBox="1"/>
          <p:nvPr/>
        </p:nvSpPr>
        <p:spPr>
          <a:xfrm>
            <a:off x="1" y="0"/>
            <a:ext cx="9143999" cy="923330"/>
          </a:xfrm>
          <a:prstGeom prst="rect">
            <a:avLst/>
          </a:prstGeom>
          <a:noFill/>
        </p:spPr>
        <p:txBody>
          <a:bodyPr wrap="square" rtlCol="0">
            <a:spAutoFit/>
          </a:bodyPr>
          <a:lstStyle/>
          <a:p>
            <a:pPr algn="just"/>
            <a:r>
              <a:rPr lang="fr-FR" dirty="0"/>
              <a:t>Parchemins du XV° siècle avec sceaux portant sur le jugement du tribunal de Limoges condamnant des donateurs de la confrérie des Pauvres à vêtir de payer les rentes fondées par des bouchers.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3775" y="612733"/>
            <a:ext cx="3958926" cy="1192608"/>
          </a:xfrm>
        </p:spPr>
        <p:txBody>
          <a:bodyPr>
            <a:normAutofit/>
          </a:bodyPr>
          <a:lstStyle/>
          <a:p>
            <a:r>
              <a:rPr lang="fr-FR" sz="2400" b="1" dirty="0"/>
              <a:t>PLAN DES BANCS CHARNIERS</a:t>
            </a:r>
          </a:p>
        </p:txBody>
      </p:sp>
      <p:sp>
        <p:nvSpPr>
          <p:cNvPr id="4" name="ZoneTexte 3"/>
          <p:cNvSpPr txBox="1"/>
          <p:nvPr/>
        </p:nvSpPr>
        <p:spPr>
          <a:xfrm>
            <a:off x="5675754" y="6304002"/>
            <a:ext cx="2417111" cy="369332"/>
          </a:xfrm>
          <a:prstGeom prst="rect">
            <a:avLst/>
          </a:prstGeom>
          <a:noFill/>
        </p:spPr>
        <p:txBody>
          <a:bodyPr wrap="none" rtlCol="0">
            <a:spAutoFit/>
          </a:bodyPr>
          <a:lstStyle/>
          <a:p>
            <a:r>
              <a:rPr lang="fr-FR" dirty="0"/>
              <a:t>ADHV – H Sup B23-2</a:t>
            </a:r>
          </a:p>
        </p:txBody>
      </p:sp>
      <p:pic>
        <p:nvPicPr>
          <p:cNvPr id="5" name="Image 4" descr="FRAD087_HSUPLT_LIMOGES_B23_000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99886"/>
            <a:ext cx="4310609" cy="6758114"/>
          </a:xfrm>
          <a:prstGeom prst="rect">
            <a:avLst/>
          </a:prstGeom>
        </p:spPr>
      </p:pic>
      <p:sp>
        <p:nvSpPr>
          <p:cNvPr id="7" name="ZoneTexte 6"/>
          <p:cNvSpPr txBox="1"/>
          <p:nvPr/>
        </p:nvSpPr>
        <p:spPr>
          <a:xfrm>
            <a:off x="4773775" y="2362478"/>
            <a:ext cx="3958926" cy="2862322"/>
          </a:xfrm>
          <a:prstGeom prst="rect">
            <a:avLst/>
          </a:prstGeom>
          <a:noFill/>
        </p:spPr>
        <p:txBody>
          <a:bodyPr wrap="square" rtlCol="0">
            <a:spAutoFit/>
          </a:bodyPr>
          <a:lstStyle/>
          <a:p>
            <a:pPr algn="just"/>
            <a:r>
              <a:rPr lang="fr-FR" dirty="0"/>
              <a:t>Installé jusqu’au XIII° siècle à l’extérieur des murailles du Château, ce faubourg est englobé par l’extension de la ville. Les bouchers s’installent entre leur </a:t>
            </a:r>
            <a:r>
              <a:rPr lang="fr-FR" b="1" dirty="0"/>
              <a:t>lieu de vente obligatoire, les bancs charniers </a:t>
            </a:r>
            <a:r>
              <a:rPr lang="fr-FR" dirty="0"/>
              <a:t>de la place des Bancs et les étangs de la place de la Motte, rue </a:t>
            </a:r>
            <a:r>
              <a:rPr lang="fr-FR" dirty="0" err="1"/>
              <a:t>Torte</a:t>
            </a:r>
            <a:r>
              <a:rPr lang="fr-FR" dirty="0"/>
              <a:t> (aujourd’hui rue de la Boucherie) dont la pente permettait de nettoyer les déchets.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0332" y="0"/>
            <a:ext cx="5271911" cy="557918"/>
          </a:xfrm>
        </p:spPr>
        <p:txBody>
          <a:bodyPr>
            <a:normAutofit/>
          </a:bodyPr>
          <a:lstStyle/>
          <a:p>
            <a:r>
              <a:rPr lang="fr-FR" sz="2000" b="1" dirty="0"/>
              <a:t>PLACE DES BANCS</a:t>
            </a:r>
          </a:p>
        </p:txBody>
      </p:sp>
      <p:sp>
        <p:nvSpPr>
          <p:cNvPr id="4" name="Rectangle 3"/>
          <p:cNvSpPr/>
          <p:nvPr/>
        </p:nvSpPr>
        <p:spPr>
          <a:xfrm>
            <a:off x="366889" y="5934670"/>
            <a:ext cx="8226778" cy="923330"/>
          </a:xfrm>
          <a:prstGeom prst="rect">
            <a:avLst/>
          </a:prstGeom>
        </p:spPr>
        <p:txBody>
          <a:bodyPr wrap="square">
            <a:spAutoFit/>
          </a:bodyPr>
          <a:lstStyle/>
          <a:p>
            <a:pPr algn="ctr"/>
            <a:r>
              <a:rPr lang="fr-FR" dirty="0"/>
              <a:t>« La maison </a:t>
            </a:r>
            <a:r>
              <a:rPr lang="fr-FR" dirty="0" err="1"/>
              <a:t>Marmignon</a:t>
            </a:r>
            <a:r>
              <a:rPr lang="fr-FR" dirty="0"/>
              <a:t> » (</a:t>
            </a:r>
            <a:r>
              <a:rPr lang="fr-FR" dirty="0" err="1"/>
              <a:t>XIIIe-XIVe</a:t>
            </a:r>
            <a:r>
              <a:rPr lang="fr-FR" dirty="0"/>
              <a:t> siècle), façade principale donnant sur la place des Bancs". </a:t>
            </a:r>
            <a:r>
              <a:rPr lang="fr-FR" dirty="0" err="1"/>
              <a:t>Dartout</a:t>
            </a:r>
            <a:r>
              <a:rPr lang="fr-FR" dirty="0"/>
              <a:t> phot. S. d. [1880] N&amp;B, 15 x 10 cm</a:t>
            </a:r>
          </a:p>
          <a:p>
            <a:pPr algn="ctr"/>
            <a:r>
              <a:rPr lang="fr-FR" dirty="0"/>
              <a:t>ADHV – 15Fi 175</a:t>
            </a:r>
          </a:p>
        </p:txBody>
      </p:sp>
      <p:pic>
        <p:nvPicPr>
          <p:cNvPr id="5" name="Image 4" descr="Pl Bancs 15Fi 7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445" y="557918"/>
            <a:ext cx="7450667" cy="51336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essin Boucherie 2Fi4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260" y="395110"/>
            <a:ext cx="4324852" cy="6389248"/>
          </a:xfrm>
          <a:prstGeom prst="rect">
            <a:avLst/>
          </a:prstGeom>
        </p:spPr>
      </p:pic>
      <p:sp>
        <p:nvSpPr>
          <p:cNvPr id="6" name="ZoneTexte 5"/>
          <p:cNvSpPr txBox="1"/>
          <p:nvPr/>
        </p:nvSpPr>
        <p:spPr>
          <a:xfrm>
            <a:off x="6243630" y="6280833"/>
            <a:ext cx="1480594" cy="276999"/>
          </a:xfrm>
          <a:prstGeom prst="rect">
            <a:avLst/>
          </a:prstGeom>
          <a:noFill/>
        </p:spPr>
        <p:txBody>
          <a:bodyPr wrap="none" rtlCol="0">
            <a:spAutoFit/>
          </a:bodyPr>
          <a:lstStyle/>
          <a:p>
            <a:r>
              <a:rPr lang="fr-FR" sz="1200" dirty="0"/>
              <a:t>ADHV – 2Fi 10309</a:t>
            </a:r>
          </a:p>
        </p:txBody>
      </p:sp>
      <p:pic>
        <p:nvPicPr>
          <p:cNvPr id="7" name="Image 6" descr="Photo Boucherie 2Fi31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20544" y="465667"/>
            <a:ext cx="4030133" cy="5520266"/>
          </a:xfrm>
          <a:prstGeom prst="rect">
            <a:avLst/>
          </a:prstGeom>
        </p:spPr>
      </p:pic>
      <p:sp>
        <p:nvSpPr>
          <p:cNvPr id="8" name="ZoneTexte 7"/>
          <p:cNvSpPr txBox="1"/>
          <p:nvPr/>
        </p:nvSpPr>
        <p:spPr>
          <a:xfrm>
            <a:off x="1002488" y="65557"/>
            <a:ext cx="7167247" cy="400110"/>
          </a:xfrm>
          <a:prstGeom prst="rect">
            <a:avLst/>
          </a:prstGeom>
          <a:noFill/>
        </p:spPr>
        <p:txBody>
          <a:bodyPr wrap="none" rtlCol="0">
            <a:spAutoFit/>
          </a:bodyPr>
          <a:lstStyle/>
          <a:p>
            <a:r>
              <a:rPr lang="fr-FR" sz="2000" b="1" dirty="0"/>
              <a:t>MAISONS MEDIEVALES - QUARTIER DE LA BOUCHERIE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5723" y="0"/>
            <a:ext cx="6688891" cy="610035"/>
          </a:xfrm>
        </p:spPr>
        <p:txBody>
          <a:bodyPr>
            <a:normAutofit/>
          </a:bodyPr>
          <a:lstStyle/>
          <a:p>
            <a:r>
              <a:rPr lang="fr-FR" sz="2400" b="1" dirty="0"/>
              <a:t>ETAL RUE DE LA BOUCHERIE</a:t>
            </a:r>
          </a:p>
        </p:txBody>
      </p:sp>
      <p:pic>
        <p:nvPicPr>
          <p:cNvPr id="6" name="Image 5" descr="CP Boucherie 46Fi 1271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444" y="979367"/>
            <a:ext cx="8833556" cy="5687358"/>
          </a:xfrm>
          <a:prstGeom prst="rect">
            <a:avLst/>
          </a:prstGeom>
        </p:spPr>
      </p:pic>
      <p:sp>
        <p:nvSpPr>
          <p:cNvPr id="7" name="ZoneTexte 6"/>
          <p:cNvSpPr txBox="1"/>
          <p:nvPr/>
        </p:nvSpPr>
        <p:spPr>
          <a:xfrm>
            <a:off x="3979333" y="6389726"/>
            <a:ext cx="1453445" cy="276999"/>
          </a:xfrm>
          <a:prstGeom prst="rect">
            <a:avLst/>
          </a:prstGeom>
          <a:noFill/>
        </p:spPr>
        <p:txBody>
          <a:bodyPr wrap="square" rtlCol="0">
            <a:spAutoFit/>
          </a:bodyPr>
          <a:lstStyle/>
          <a:p>
            <a:r>
              <a:rPr lang="fr-FR" sz="1200" dirty="0"/>
              <a:t>ADHV – 2Fi 12716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8199" y="0"/>
            <a:ext cx="3744718" cy="597433"/>
          </a:xfrm>
        </p:spPr>
        <p:txBody>
          <a:bodyPr>
            <a:normAutofit/>
          </a:bodyPr>
          <a:lstStyle/>
          <a:p>
            <a:r>
              <a:rPr lang="fr-FR" sz="2400" b="1" dirty="0"/>
              <a:t>LA CITE</a:t>
            </a:r>
          </a:p>
        </p:txBody>
      </p:sp>
      <p:pic>
        <p:nvPicPr>
          <p:cNvPr id="4" name="Image 3" descr="IMG_20200125_16151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517741" y="584880"/>
            <a:ext cx="3716686" cy="3881147"/>
          </a:xfrm>
          <a:prstGeom prst="rect">
            <a:avLst/>
          </a:prstGeom>
        </p:spPr>
      </p:pic>
      <p:sp>
        <p:nvSpPr>
          <p:cNvPr id="5" name="Rectangle 4"/>
          <p:cNvSpPr/>
          <p:nvPr/>
        </p:nvSpPr>
        <p:spPr>
          <a:xfrm>
            <a:off x="220424" y="4383797"/>
            <a:ext cx="4096234" cy="2031325"/>
          </a:xfrm>
          <a:prstGeom prst="rect">
            <a:avLst/>
          </a:prstGeom>
        </p:spPr>
        <p:txBody>
          <a:bodyPr wrap="square">
            <a:spAutoFit/>
          </a:bodyPr>
          <a:lstStyle/>
          <a:p>
            <a:pPr algn="ctr"/>
            <a:r>
              <a:rPr lang="fr-FR" dirty="0"/>
              <a:t>Sceau de pariage de la Cité de Limoges et de St Léonard, appendu à un document – 1352 – ADHV - 10H 11</a:t>
            </a:r>
          </a:p>
          <a:p>
            <a:pPr algn="ctr"/>
            <a:endParaRPr lang="fr-FR" dirty="0"/>
          </a:p>
          <a:p>
            <a:pPr algn="just"/>
            <a:r>
              <a:rPr lang="fr-FR" b="1" dirty="0"/>
              <a:t>Pariage </a:t>
            </a:r>
            <a:r>
              <a:rPr lang="fr-FR" dirty="0"/>
              <a:t>: contrat assurant l’égalité des droits entre les deux parties pour la possession d’une terre.</a:t>
            </a:r>
          </a:p>
        </p:txBody>
      </p:sp>
      <p:sp>
        <p:nvSpPr>
          <p:cNvPr id="6" name="ZoneTexte 5"/>
          <p:cNvSpPr txBox="1"/>
          <p:nvPr/>
        </p:nvSpPr>
        <p:spPr>
          <a:xfrm>
            <a:off x="4710183" y="4642711"/>
            <a:ext cx="4127805" cy="1200329"/>
          </a:xfrm>
          <a:prstGeom prst="rect">
            <a:avLst/>
          </a:prstGeom>
          <a:noFill/>
        </p:spPr>
        <p:txBody>
          <a:bodyPr wrap="square" rtlCol="0">
            <a:spAutoFit/>
          </a:bodyPr>
          <a:lstStyle/>
          <a:p>
            <a:pPr algn="just"/>
            <a:r>
              <a:rPr lang="fr-FR" dirty="0"/>
              <a:t>L’évêque de Limoges cumule le pouvoir :</a:t>
            </a:r>
          </a:p>
          <a:p>
            <a:pPr>
              <a:buFontTx/>
              <a:buChar char="-"/>
            </a:pPr>
            <a:r>
              <a:rPr lang="fr-FR" dirty="0"/>
              <a:t> religieux : chef d’un diocèse</a:t>
            </a:r>
          </a:p>
          <a:p>
            <a:pPr>
              <a:buFontTx/>
              <a:buChar char="-"/>
            </a:pPr>
            <a:r>
              <a:rPr lang="fr-FR" dirty="0"/>
              <a:t> féodal : seigneur religieux</a:t>
            </a:r>
          </a:p>
          <a:p>
            <a:pPr>
              <a:buFontTx/>
              <a:buChar char="-"/>
            </a:pPr>
            <a:r>
              <a:rPr lang="fr-FR" dirty="0"/>
              <a:t> judiciaire : </a:t>
            </a:r>
            <a:r>
              <a:rPr lang="fr-FR" i="1" dirty="0" err="1"/>
              <a:t>inquisitio</a:t>
            </a:r>
            <a:endParaRPr lang="fr-FR" i="1" dirty="0"/>
          </a:p>
        </p:txBody>
      </p:sp>
      <p:sp>
        <p:nvSpPr>
          <p:cNvPr id="7" name="ZoneTexte 6"/>
          <p:cNvSpPr txBox="1"/>
          <p:nvPr/>
        </p:nvSpPr>
        <p:spPr>
          <a:xfrm>
            <a:off x="3055385" y="1806502"/>
            <a:ext cx="2522545" cy="400110"/>
          </a:xfrm>
          <a:prstGeom prst="rect">
            <a:avLst/>
          </a:prstGeom>
          <a:noFill/>
        </p:spPr>
        <p:txBody>
          <a:bodyPr wrap="none" rtlCol="0">
            <a:spAutoFit/>
          </a:bodyPr>
          <a:lstStyle/>
          <a:p>
            <a:r>
              <a:rPr lang="fr-FR" sz="2000" b="1" dirty="0"/>
              <a:t>Crosse de l’évêque</a:t>
            </a:r>
          </a:p>
        </p:txBody>
      </p:sp>
      <p:pic>
        <p:nvPicPr>
          <p:cNvPr id="8" name="Image 7" descr="IMG_20200125_16151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544981">
            <a:off x="5314962" y="1350162"/>
            <a:ext cx="2739559" cy="1651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359" y="0"/>
            <a:ext cx="7789804" cy="725589"/>
          </a:xfrm>
        </p:spPr>
        <p:txBody>
          <a:bodyPr>
            <a:normAutofit/>
          </a:bodyPr>
          <a:lstStyle/>
          <a:p>
            <a:r>
              <a:rPr lang="fr-FR" sz="2400" b="1" dirty="0"/>
              <a:t>LE PLAN DE LA « VILLE »</a:t>
            </a:r>
          </a:p>
        </p:txBody>
      </p:sp>
      <p:pic>
        <p:nvPicPr>
          <p:cNvPr id="5" name="Image 4" descr="Plans Faye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37914" y="962410"/>
            <a:ext cx="5844141" cy="5370498"/>
          </a:xfrm>
          <a:prstGeom prst="rect">
            <a:avLst/>
          </a:prstGeom>
        </p:spPr>
      </p:pic>
      <p:sp>
        <p:nvSpPr>
          <p:cNvPr id="6" name="Rectangle 5"/>
          <p:cNvSpPr/>
          <p:nvPr/>
        </p:nvSpPr>
        <p:spPr>
          <a:xfrm>
            <a:off x="5798914" y="725589"/>
            <a:ext cx="520219" cy="31477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orme libre 7"/>
          <p:cNvSpPr/>
          <p:nvPr/>
        </p:nvSpPr>
        <p:spPr>
          <a:xfrm>
            <a:off x="512569" y="1165311"/>
            <a:ext cx="4763576" cy="4240512"/>
          </a:xfrm>
          <a:custGeom>
            <a:avLst/>
            <a:gdLst>
              <a:gd name="connsiteX0" fmla="*/ 3297272 w 4763576"/>
              <a:gd name="connsiteY0" fmla="*/ 119847 h 4240512"/>
              <a:gd name="connsiteX1" fmla="*/ 2715850 w 4763576"/>
              <a:gd name="connsiteY1" fmla="*/ 12750 h 4240512"/>
              <a:gd name="connsiteX2" fmla="*/ 1935521 w 4763576"/>
              <a:gd name="connsiteY2" fmla="*/ 43349 h 4240512"/>
              <a:gd name="connsiteX3" fmla="*/ 1246996 w 4763576"/>
              <a:gd name="connsiteY3" fmla="*/ 119847 h 4240512"/>
              <a:gd name="connsiteX4" fmla="*/ 711476 w 4763576"/>
              <a:gd name="connsiteY4" fmla="*/ 334040 h 4240512"/>
              <a:gd name="connsiteX5" fmla="*/ 359563 w 4763576"/>
              <a:gd name="connsiteY5" fmla="*/ 578832 h 4240512"/>
              <a:gd name="connsiteX6" fmla="*/ 99454 w 4763576"/>
              <a:gd name="connsiteY6" fmla="*/ 594131 h 4240512"/>
              <a:gd name="connsiteX7" fmla="*/ 7650 w 4763576"/>
              <a:gd name="connsiteY7" fmla="*/ 976619 h 4240512"/>
              <a:gd name="connsiteX8" fmla="*/ 145355 w 4763576"/>
              <a:gd name="connsiteY8" fmla="*/ 1175512 h 4240512"/>
              <a:gd name="connsiteX9" fmla="*/ 68852 w 4763576"/>
              <a:gd name="connsiteY9" fmla="*/ 1558000 h 4240512"/>
              <a:gd name="connsiteX10" fmla="*/ 328962 w 4763576"/>
              <a:gd name="connsiteY10" fmla="*/ 1848690 h 4240512"/>
              <a:gd name="connsiteX11" fmla="*/ 175956 w 4763576"/>
              <a:gd name="connsiteY11" fmla="*/ 2200579 h 4240512"/>
              <a:gd name="connsiteX12" fmla="*/ 267760 w 4763576"/>
              <a:gd name="connsiteY12" fmla="*/ 2598366 h 4240512"/>
              <a:gd name="connsiteX13" fmla="*/ 604372 w 4763576"/>
              <a:gd name="connsiteY13" fmla="*/ 3179746 h 4240512"/>
              <a:gd name="connsiteX14" fmla="*/ 1231695 w 4763576"/>
              <a:gd name="connsiteY14" fmla="*/ 3745828 h 4240512"/>
              <a:gd name="connsiteX15" fmla="*/ 2210932 w 4763576"/>
              <a:gd name="connsiteY15" fmla="*/ 4143615 h 4240512"/>
              <a:gd name="connsiteX16" fmla="*/ 3281971 w 4763576"/>
              <a:gd name="connsiteY16" fmla="*/ 4174214 h 4240512"/>
              <a:gd name="connsiteX17" fmla="*/ 4031699 w 4763576"/>
              <a:gd name="connsiteY17" fmla="*/ 3745828 h 4240512"/>
              <a:gd name="connsiteX18" fmla="*/ 4506016 w 4763576"/>
              <a:gd name="connsiteY18" fmla="*/ 3072650 h 4240512"/>
              <a:gd name="connsiteX19" fmla="*/ 4735525 w 4763576"/>
              <a:gd name="connsiteY19" fmla="*/ 2277076 h 4240512"/>
              <a:gd name="connsiteX20" fmla="*/ 4674322 w 4763576"/>
              <a:gd name="connsiteY20" fmla="*/ 1573299 h 4240512"/>
              <a:gd name="connsiteX21" fmla="*/ 4398912 w 4763576"/>
              <a:gd name="connsiteY21" fmla="*/ 869522 h 4240512"/>
              <a:gd name="connsiteX22" fmla="*/ 4521317 w 4763576"/>
              <a:gd name="connsiteY22" fmla="*/ 655329 h 4240512"/>
              <a:gd name="connsiteX23" fmla="*/ 4353011 w 4763576"/>
              <a:gd name="connsiteY23" fmla="*/ 272842 h 4240512"/>
              <a:gd name="connsiteX24" fmla="*/ 4046999 w 4763576"/>
              <a:gd name="connsiteY24" fmla="*/ 349339 h 4240512"/>
              <a:gd name="connsiteX25" fmla="*/ 3587982 w 4763576"/>
              <a:gd name="connsiteY25" fmla="*/ 135146 h 4240512"/>
              <a:gd name="connsiteX26" fmla="*/ 3190168 w 4763576"/>
              <a:gd name="connsiteY26" fmla="*/ 89248 h 4240512"/>
              <a:gd name="connsiteX27" fmla="*/ 3037162 w 4763576"/>
              <a:gd name="connsiteY27" fmla="*/ 28050 h 4240512"/>
              <a:gd name="connsiteX28" fmla="*/ 3037162 w 4763576"/>
              <a:gd name="connsiteY28" fmla="*/ 28050 h 424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3576" h="4240512">
                <a:moveTo>
                  <a:pt x="3297272" y="119847"/>
                </a:moveTo>
                <a:cubicBezTo>
                  <a:pt x="3120040" y="72673"/>
                  <a:pt x="2942808" y="25500"/>
                  <a:pt x="2715850" y="12750"/>
                </a:cubicBezTo>
                <a:cubicBezTo>
                  <a:pt x="2488892" y="0"/>
                  <a:pt x="2180330" y="25500"/>
                  <a:pt x="1935521" y="43349"/>
                </a:cubicBezTo>
                <a:cubicBezTo>
                  <a:pt x="1690712" y="61199"/>
                  <a:pt x="1451003" y="71399"/>
                  <a:pt x="1246996" y="119847"/>
                </a:cubicBezTo>
                <a:cubicBezTo>
                  <a:pt x="1042989" y="168295"/>
                  <a:pt x="859382" y="257543"/>
                  <a:pt x="711476" y="334040"/>
                </a:cubicBezTo>
                <a:cubicBezTo>
                  <a:pt x="563571" y="410538"/>
                  <a:pt x="461567" y="535484"/>
                  <a:pt x="359563" y="578832"/>
                </a:cubicBezTo>
                <a:cubicBezTo>
                  <a:pt x="257559" y="622181"/>
                  <a:pt x="158106" y="527833"/>
                  <a:pt x="99454" y="594131"/>
                </a:cubicBezTo>
                <a:cubicBezTo>
                  <a:pt x="40802" y="660429"/>
                  <a:pt x="0" y="879722"/>
                  <a:pt x="7650" y="976619"/>
                </a:cubicBezTo>
                <a:cubicBezTo>
                  <a:pt x="15300" y="1073516"/>
                  <a:pt x="135155" y="1078615"/>
                  <a:pt x="145355" y="1175512"/>
                </a:cubicBezTo>
                <a:cubicBezTo>
                  <a:pt x="155555" y="1272409"/>
                  <a:pt x="38251" y="1445804"/>
                  <a:pt x="68852" y="1558000"/>
                </a:cubicBezTo>
                <a:cubicBezTo>
                  <a:pt x="99453" y="1670196"/>
                  <a:pt x="311111" y="1741594"/>
                  <a:pt x="328962" y="1848690"/>
                </a:cubicBezTo>
                <a:cubicBezTo>
                  <a:pt x="346813" y="1955786"/>
                  <a:pt x="186156" y="2075633"/>
                  <a:pt x="175956" y="2200579"/>
                </a:cubicBezTo>
                <a:cubicBezTo>
                  <a:pt x="165756" y="2325525"/>
                  <a:pt x="196357" y="2435172"/>
                  <a:pt x="267760" y="2598366"/>
                </a:cubicBezTo>
                <a:cubicBezTo>
                  <a:pt x="339163" y="2761560"/>
                  <a:pt x="443716" y="2988502"/>
                  <a:pt x="604372" y="3179746"/>
                </a:cubicBezTo>
                <a:cubicBezTo>
                  <a:pt x="765028" y="3370990"/>
                  <a:pt x="963935" y="3585183"/>
                  <a:pt x="1231695" y="3745828"/>
                </a:cubicBezTo>
                <a:cubicBezTo>
                  <a:pt x="1499455" y="3906473"/>
                  <a:pt x="1869219" y="4072217"/>
                  <a:pt x="2210932" y="4143615"/>
                </a:cubicBezTo>
                <a:cubicBezTo>
                  <a:pt x="2552645" y="4215013"/>
                  <a:pt x="2978510" y="4240512"/>
                  <a:pt x="3281971" y="4174214"/>
                </a:cubicBezTo>
                <a:cubicBezTo>
                  <a:pt x="3585432" y="4107916"/>
                  <a:pt x="3827692" y="3929422"/>
                  <a:pt x="4031699" y="3745828"/>
                </a:cubicBezTo>
                <a:cubicBezTo>
                  <a:pt x="4235707" y="3562234"/>
                  <a:pt x="4388712" y="3317442"/>
                  <a:pt x="4506016" y="3072650"/>
                </a:cubicBezTo>
                <a:cubicBezTo>
                  <a:pt x="4623320" y="2827858"/>
                  <a:pt x="4707474" y="2526968"/>
                  <a:pt x="4735525" y="2277076"/>
                </a:cubicBezTo>
                <a:cubicBezTo>
                  <a:pt x="4763576" y="2027184"/>
                  <a:pt x="4730424" y="1807891"/>
                  <a:pt x="4674322" y="1573299"/>
                </a:cubicBezTo>
                <a:cubicBezTo>
                  <a:pt x="4618220" y="1338707"/>
                  <a:pt x="4424413" y="1022517"/>
                  <a:pt x="4398912" y="869522"/>
                </a:cubicBezTo>
                <a:cubicBezTo>
                  <a:pt x="4373411" y="716527"/>
                  <a:pt x="4528967" y="754776"/>
                  <a:pt x="4521317" y="655329"/>
                </a:cubicBezTo>
                <a:cubicBezTo>
                  <a:pt x="4513667" y="555882"/>
                  <a:pt x="4432064" y="323840"/>
                  <a:pt x="4353011" y="272842"/>
                </a:cubicBezTo>
                <a:cubicBezTo>
                  <a:pt x="4273958" y="221844"/>
                  <a:pt x="4174504" y="372288"/>
                  <a:pt x="4046999" y="349339"/>
                </a:cubicBezTo>
                <a:cubicBezTo>
                  <a:pt x="3919494" y="326390"/>
                  <a:pt x="3730787" y="178494"/>
                  <a:pt x="3587982" y="135146"/>
                </a:cubicBezTo>
                <a:cubicBezTo>
                  <a:pt x="3445177" y="91798"/>
                  <a:pt x="3281971" y="107097"/>
                  <a:pt x="3190168" y="89248"/>
                </a:cubicBezTo>
                <a:cubicBezTo>
                  <a:pt x="3098365" y="71399"/>
                  <a:pt x="3037162" y="28050"/>
                  <a:pt x="3037162" y="28050"/>
                </a:cubicBezTo>
                <a:lnTo>
                  <a:pt x="3037162" y="28050"/>
                </a:ln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6319133" y="684211"/>
            <a:ext cx="2616397" cy="1754327"/>
          </a:xfrm>
          <a:prstGeom prst="rect">
            <a:avLst/>
          </a:prstGeom>
          <a:noFill/>
        </p:spPr>
        <p:txBody>
          <a:bodyPr wrap="square" rtlCol="0">
            <a:spAutoFit/>
          </a:bodyPr>
          <a:lstStyle/>
          <a:p>
            <a:pPr algn="just"/>
            <a:r>
              <a:rPr lang="fr-FR" dirty="0"/>
              <a:t>Remparts et portes : </a:t>
            </a:r>
            <a:r>
              <a:rPr lang="fr-FR" dirty="0" err="1"/>
              <a:t>Momalier</a:t>
            </a:r>
            <a:r>
              <a:rPr lang="fr-FR" dirty="0"/>
              <a:t> (</a:t>
            </a:r>
            <a:r>
              <a:rPr lang="fr-FR" dirty="0" err="1"/>
              <a:t>Montmailler</a:t>
            </a:r>
            <a:r>
              <a:rPr lang="fr-FR" dirty="0"/>
              <a:t>)  (P); Arènes (R); Etienne de Murée (Muret) (S et T); </a:t>
            </a:r>
            <a:r>
              <a:rPr lang="fr-FR" dirty="0" err="1"/>
              <a:t>Mamnie</a:t>
            </a:r>
            <a:r>
              <a:rPr lang="fr-FR" dirty="0"/>
              <a:t> (</a:t>
            </a:r>
            <a:r>
              <a:rPr lang="fr-FR" dirty="0" err="1"/>
              <a:t>Mannie</a:t>
            </a:r>
            <a:r>
              <a:rPr lang="fr-FR" dirty="0"/>
              <a:t>) (V); Boucherie (X).</a:t>
            </a:r>
          </a:p>
        </p:txBody>
      </p:sp>
      <p:sp>
        <p:nvSpPr>
          <p:cNvPr id="10" name="Rectangle 9"/>
          <p:cNvSpPr/>
          <p:nvPr/>
        </p:nvSpPr>
        <p:spPr>
          <a:xfrm>
            <a:off x="5798914" y="2667138"/>
            <a:ext cx="520219" cy="314777"/>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6319133" y="2667138"/>
            <a:ext cx="2824867" cy="1477328"/>
          </a:xfrm>
          <a:prstGeom prst="rect">
            <a:avLst/>
          </a:prstGeom>
          <a:noFill/>
        </p:spPr>
        <p:txBody>
          <a:bodyPr wrap="square" rtlCol="0">
            <a:spAutoFit/>
          </a:bodyPr>
          <a:lstStyle/>
          <a:p>
            <a:pPr algn="just"/>
            <a:r>
              <a:rPr lang="fr-FR" dirty="0"/>
              <a:t>Fontaines d’</a:t>
            </a:r>
            <a:r>
              <a:rPr lang="fr-FR" dirty="0" err="1"/>
              <a:t>Eigoleine</a:t>
            </a:r>
            <a:r>
              <a:rPr lang="fr-FR" dirty="0"/>
              <a:t> (</a:t>
            </a:r>
            <a:r>
              <a:rPr lang="fr-FR" dirty="0" err="1"/>
              <a:t>Aigoulène</a:t>
            </a:r>
            <a:r>
              <a:rPr lang="fr-FR" dirty="0"/>
              <a:t>)  (H); du Chevalet (I), de St Martial (K); de St Pierre (L); aux Barres (M).</a:t>
            </a:r>
          </a:p>
        </p:txBody>
      </p:sp>
      <p:sp>
        <p:nvSpPr>
          <p:cNvPr id="12" name="Ellipse 11"/>
          <p:cNvSpPr/>
          <p:nvPr/>
        </p:nvSpPr>
        <p:spPr>
          <a:xfrm>
            <a:off x="1695450" y="3898900"/>
            <a:ext cx="330200" cy="228600"/>
          </a:xfrm>
          <a:prstGeom prst="ellipse">
            <a:avLst/>
          </a:prstGeom>
          <a:noFill/>
          <a:ln w="571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2032000" y="1765300"/>
            <a:ext cx="330200" cy="228600"/>
          </a:xfrm>
          <a:prstGeom prst="ellipse">
            <a:avLst/>
          </a:prstGeom>
          <a:noFill/>
          <a:ln w="571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3143250" y="2524715"/>
            <a:ext cx="330200" cy="228600"/>
          </a:xfrm>
          <a:prstGeom prst="ellipse">
            <a:avLst/>
          </a:prstGeom>
          <a:noFill/>
          <a:ln w="571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p:cNvSpPr/>
          <p:nvPr/>
        </p:nvSpPr>
        <p:spPr>
          <a:xfrm>
            <a:off x="3752850" y="2438538"/>
            <a:ext cx="330200" cy="228600"/>
          </a:xfrm>
          <a:prstGeom prst="ellipse">
            <a:avLst/>
          </a:prstGeom>
          <a:noFill/>
          <a:ln w="571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1530350" y="1708150"/>
            <a:ext cx="330200" cy="228600"/>
          </a:xfrm>
          <a:prstGeom prst="ellipse">
            <a:avLst/>
          </a:prstGeom>
          <a:noFill/>
          <a:ln w="571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a:off x="2508250" y="1308100"/>
            <a:ext cx="965200" cy="1130438"/>
          </a:xfrm>
          <a:prstGeom prst="ellipse">
            <a:avLst/>
          </a:prstGeom>
          <a:noFill/>
          <a:ln w="5715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p:nvPr/>
        </p:nvSpPr>
        <p:spPr>
          <a:xfrm>
            <a:off x="4197350" y="1708149"/>
            <a:ext cx="571500" cy="1045165"/>
          </a:xfrm>
          <a:prstGeom prst="ellipse">
            <a:avLst/>
          </a:prstGeom>
          <a:noFill/>
          <a:ln w="5715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p:nvPr/>
        </p:nvSpPr>
        <p:spPr>
          <a:xfrm>
            <a:off x="1530350" y="2209938"/>
            <a:ext cx="831850" cy="1130162"/>
          </a:xfrm>
          <a:prstGeom prst="ellipse">
            <a:avLst/>
          </a:prstGeom>
          <a:noFill/>
          <a:ln w="5715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2660650" y="4425950"/>
            <a:ext cx="577850" cy="679450"/>
          </a:xfrm>
          <a:prstGeom prst="ellipse">
            <a:avLst/>
          </a:prstGeom>
          <a:noFill/>
          <a:ln w="5715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p:nvPr/>
        </p:nvSpPr>
        <p:spPr>
          <a:xfrm>
            <a:off x="2025650" y="3524566"/>
            <a:ext cx="482600" cy="602933"/>
          </a:xfrm>
          <a:prstGeom prst="ellipse">
            <a:avLst/>
          </a:prstGeom>
          <a:noFill/>
          <a:ln w="5715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5798914" y="4425950"/>
            <a:ext cx="520219" cy="314777"/>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491074" y="4366736"/>
            <a:ext cx="2652926" cy="1477328"/>
          </a:xfrm>
          <a:prstGeom prst="rect">
            <a:avLst/>
          </a:prstGeom>
          <a:noFill/>
        </p:spPr>
        <p:txBody>
          <a:bodyPr wrap="square" rtlCol="0">
            <a:spAutoFit/>
          </a:bodyPr>
          <a:lstStyle/>
          <a:p>
            <a:pPr algn="just"/>
            <a:r>
              <a:rPr lang="fr-FR" dirty="0"/>
              <a:t>Abbaye et hôpital St Martial (A et E); église St Pierre (B); église St Michel (C); chapelle St </a:t>
            </a:r>
            <a:r>
              <a:rPr lang="fr-FR" dirty="0" err="1"/>
              <a:t>Aurélian</a:t>
            </a:r>
            <a:r>
              <a:rPr lang="fr-FR" dirty="0"/>
              <a:t> (Aurélien) (D).</a:t>
            </a:r>
          </a:p>
        </p:txBody>
      </p:sp>
      <p:sp>
        <p:nvSpPr>
          <p:cNvPr id="25" name="Rectangle 24"/>
          <p:cNvSpPr/>
          <p:nvPr/>
        </p:nvSpPr>
        <p:spPr>
          <a:xfrm>
            <a:off x="5798914" y="6066663"/>
            <a:ext cx="520219" cy="314777"/>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p:cNvSpPr txBox="1"/>
          <p:nvPr/>
        </p:nvSpPr>
        <p:spPr>
          <a:xfrm>
            <a:off x="6491074" y="6012108"/>
            <a:ext cx="1082861" cy="369332"/>
          </a:xfrm>
          <a:prstGeom prst="rect">
            <a:avLst/>
          </a:prstGeom>
          <a:noFill/>
        </p:spPr>
        <p:txBody>
          <a:bodyPr wrap="none" rtlCol="0">
            <a:spAutoFit/>
          </a:bodyPr>
          <a:lstStyle/>
          <a:p>
            <a:r>
              <a:rPr lang="fr-FR" dirty="0"/>
              <a:t>La motte</a:t>
            </a:r>
          </a:p>
        </p:txBody>
      </p:sp>
      <p:sp>
        <p:nvSpPr>
          <p:cNvPr id="27" name="ZoneTexte 26"/>
          <p:cNvSpPr txBox="1"/>
          <p:nvPr/>
        </p:nvSpPr>
        <p:spPr>
          <a:xfrm>
            <a:off x="1530350" y="6581001"/>
            <a:ext cx="2318789" cy="276999"/>
          </a:xfrm>
          <a:prstGeom prst="rect">
            <a:avLst/>
          </a:prstGeom>
          <a:noFill/>
        </p:spPr>
        <p:txBody>
          <a:bodyPr wrap="none" rtlCol="0">
            <a:spAutoFit/>
          </a:bodyPr>
          <a:lstStyle/>
          <a:p>
            <a:r>
              <a:rPr lang="fr-FR" sz="1200" dirty="0"/>
              <a:t>ADHV – 1Fi Carte régionale 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4"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7924" y="0"/>
            <a:ext cx="7753466" cy="658631"/>
          </a:xfrm>
        </p:spPr>
        <p:txBody>
          <a:bodyPr>
            <a:normAutofit/>
          </a:bodyPr>
          <a:lstStyle/>
          <a:p>
            <a:r>
              <a:rPr lang="fr-FR" sz="2400" b="1" dirty="0"/>
              <a:t>LA CONSTRUCTION DE LA CATHEDRALE</a:t>
            </a:r>
          </a:p>
        </p:txBody>
      </p:sp>
      <p:sp>
        <p:nvSpPr>
          <p:cNvPr id="4" name="ZoneTexte 3"/>
          <p:cNvSpPr txBox="1"/>
          <p:nvPr/>
        </p:nvSpPr>
        <p:spPr>
          <a:xfrm>
            <a:off x="4611691" y="936008"/>
            <a:ext cx="4139181" cy="1754327"/>
          </a:xfrm>
          <a:prstGeom prst="rect">
            <a:avLst/>
          </a:prstGeom>
          <a:noFill/>
        </p:spPr>
        <p:txBody>
          <a:bodyPr wrap="square" rtlCol="0">
            <a:spAutoFit/>
          </a:bodyPr>
          <a:lstStyle/>
          <a:p>
            <a:pPr algn="just"/>
            <a:r>
              <a:rPr lang="fr-FR" dirty="0"/>
              <a:t>L’édifice gothique, commencé en 1273, succède à une construction romane dont il reste peu de vestiges, par la construction du chœur. L’avancée des travaux se fit au gré des financements et des guerres.</a:t>
            </a:r>
          </a:p>
        </p:txBody>
      </p:sp>
      <p:sp>
        <p:nvSpPr>
          <p:cNvPr id="5" name="Rectangle 4"/>
          <p:cNvSpPr/>
          <p:nvPr/>
        </p:nvSpPr>
        <p:spPr>
          <a:xfrm>
            <a:off x="4611691" y="4722041"/>
            <a:ext cx="4139181" cy="1477328"/>
          </a:xfrm>
          <a:prstGeom prst="rect">
            <a:avLst/>
          </a:prstGeom>
        </p:spPr>
        <p:txBody>
          <a:bodyPr wrap="square">
            <a:spAutoFit/>
          </a:bodyPr>
          <a:lstStyle/>
          <a:p>
            <a:pPr algn="just"/>
            <a:r>
              <a:rPr lang="fr-FR" dirty="0"/>
              <a:t>Il ne reprendra que dans la deuxième moitié du XIX° siècle et la construction d’un narthex, partie qui opère la jonction entre la nef et la </a:t>
            </a:r>
            <a:r>
              <a:rPr lang="fr-FR" dirty="0" err="1"/>
              <a:t>tour-porche</a:t>
            </a:r>
            <a:r>
              <a:rPr lang="fr-FR" dirty="0"/>
              <a:t> (1876-1888).</a:t>
            </a:r>
          </a:p>
        </p:txBody>
      </p:sp>
      <p:sp>
        <p:nvSpPr>
          <p:cNvPr id="6" name="Rectangle 5"/>
          <p:cNvSpPr/>
          <p:nvPr/>
        </p:nvSpPr>
        <p:spPr>
          <a:xfrm>
            <a:off x="4611691" y="3225243"/>
            <a:ext cx="4139181" cy="923330"/>
          </a:xfrm>
          <a:prstGeom prst="rect">
            <a:avLst/>
          </a:prstGeom>
        </p:spPr>
        <p:txBody>
          <a:bodyPr wrap="square">
            <a:spAutoFit/>
          </a:bodyPr>
          <a:lstStyle/>
          <a:p>
            <a:pPr algn="just"/>
            <a:r>
              <a:rPr lang="fr-FR" dirty="0"/>
              <a:t>Le chantier est abandonné en 1544 après la fondation des 3 dernières travées de la nef. </a:t>
            </a:r>
          </a:p>
        </p:txBody>
      </p:sp>
      <p:sp>
        <p:nvSpPr>
          <p:cNvPr id="7" name="ZoneTexte 6"/>
          <p:cNvSpPr txBox="1"/>
          <p:nvPr/>
        </p:nvSpPr>
        <p:spPr>
          <a:xfrm>
            <a:off x="1804818" y="6425241"/>
            <a:ext cx="1146894" cy="276999"/>
          </a:xfrm>
          <a:prstGeom prst="rect">
            <a:avLst/>
          </a:prstGeom>
          <a:noFill/>
        </p:spPr>
        <p:txBody>
          <a:bodyPr wrap="none" rtlCol="0">
            <a:spAutoFit/>
          </a:bodyPr>
          <a:lstStyle/>
          <a:p>
            <a:r>
              <a:rPr lang="fr-FR" sz="1200" dirty="0"/>
              <a:t>ADHV – 30F7</a:t>
            </a:r>
          </a:p>
        </p:txBody>
      </p:sp>
      <p:pic>
        <p:nvPicPr>
          <p:cNvPr id="8" name="Image 7" descr="Narthex cath Lmgs 30F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7849" y="658631"/>
            <a:ext cx="3444149" cy="571957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2042" y="70316"/>
            <a:ext cx="5271911" cy="586140"/>
          </a:xfrm>
        </p:spPr>
        <p:txBody>
          <a:bodyPr>
            <a:normAutofit/>
          </a:bodyPr>
          <a:lstStyle/>
          <a:p>
            <a:r>
              <a:rPr lang="fr-FR" sz="2000" b="1" dirty="0"/>
              <a:t>LA CATHEDRALE</a:t>
            </a:r>
          </a:p>
        </p:txBody>
      </p:sp>
      <p:pic>
        <p:nvPicPr>
          <p:cNvPr id="4" name="Image 3" descr="Capture d’écran 2020-02-12 à 20.09.0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7652" y="586141"/>
            <a:ext cx="6663904" cy="5967516"/>
          </a:xfrm>
          <a:prstGeom prst="rect">
            <a:avLst/>
          </a:prstGeom>
        </p:spPr>
      </p:pic>
      <p:pic>
        <p:nvPicPr>
          <p:cNvPr id="5" name="Image 4" descr="Cath 2FI 30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0640" y="585684"/>
            <a:ext cx="8262720" cy="5973610"/>
          </a:xfrm>
          <a:prstGeom prst="rect">
            <a:avLst/>
          </a:prstGeom>
        </p:spPr>
      </p:pic>
      <p:sp>
        <p:nvSpPr>
          <p:cNvPr id="6" name="ZoneTexte 5"/>
          <p:cNvSpPr txBox="1"/>
          <p:nvPr/>
        </p:nvSpPr>
        <p:spPr>
          <a:xfrm>
            <a:off x="2017888" y="6554114"/>
            <a:ext cx="6007524" cy="276999"/>
          </a:xfrm>
          <a:prstGeom prst="rect">
            <a:avLst/>
          </a:prstGeom>
          <a:noFill/>
        </p:spPr>
        <p:txBody>
          <a:bodyPr wrap="none" rtlCol="0">
            <a:spAutoFit/>
          </a:bodyPr>
          <a:lstStyle/>
          <a:p>
            <a:r>
              <a:rPr lang="fr-FR" sz="1200" dirty="0"/>
              <a:t>ADHV – 2Fi 305 : carte postale de la cathédrale St Etienne de Limoges au XX° siècle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8963" y="0"/>
            <a:ext cx="5580785" cy="494951"/>
          </a:xfrm>
        </p:spPr>
        <p:txBody>
          <a:bodyPr>
            <a:normAutofit/>
          </a:bodyPr>
          <a:lstStyle/>
          <a:p>
            <a:r>
              <a:rPr lang="fr-FR" sz="2400" b="1" dirty="0"/>
              <a:t>VUE DE LIMOGES</a:t>
            </a:r>
          </a:p>
        </p:txBody>
      </p:sp>
      <p:pic>
        <p:nvPicPr>
          <p:cNvPr id="4" name="Image 3" descr="1 Fin XVIII.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 y="1826811"/>
            <a:ext cx="9144003" cy="3440252"/>
          </a:xfrm>
          <a:prstGeom prst="rect">
            <a:avLst/>
          </a:prstGeom>
        </p:spPr>
      </p:pic>
      <p:sp>
        <p:nvSpPr>
          <p:cNvPr id="5" name="Rectangle 4"/>
          <p:cNvSpPr/>
          <p:nvPr/>
        </p:nvSpPr>
        <p:spPr>
          <a:xfrm>
            <a:off x="1728963" y="6488668"/>
            <a:ext cx="6186591" cy="369332"/>
          </a:xfrm>
          <a:prstGeom prst="rect">
            <a:avLst/>
          </a:prstGeom>
        </p:spPr>
        <p:txBody>
          <a:bodyPr wrap="square">
            <a:spAutoFit/>
          </a:bodyPr>
          <a:lstStyle/>
          <a:p>
            <a:r>
              <a:rPr lang="fr-FR" dirty="0"/>
              <a:t>ADHV – 1Fi 835 – Gravure de Limoges au XVIII° siècle</a:t>
            </a:r>
          </a:p>
        </p:txBody>
      </p:sp>
      <p:sp>
        <p:nvSpPr>
          <p:cNvPr id="6" name="Rectangle 5"/>
          <p:cNvSpPr/>
          <p:nvPr/>
        </p:nvSpPr>
        <p:spPr>
          <a:xfrm rot="16200000">
            <a:off x="4723371" y="7938865"/>
            <a:ext cx="1626312" cy="491857"/>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rot="16200000">
            <a:off x="4875771" y="8091265"/>
            <a:ext cx="1626312" cy="491857"/>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12023" y="5267063"/>
            <a:ext cx="2065577" cy="546746"/>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12023" y="1665670"/>
            <a:ext cx="1836070" cy="1016121"/>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217977" y="802728"/>
            <a:ext cx="1836067" cy="707886"/>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524964" y="494951"/>
            <a:ext cx="1836067" cy="1015663"/>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6361031" y="1665670"/>
            <a:ext cx="1980154" cy="707887"/>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5290598" y="4333794"/>
            <a:ext cx="1836067" cy="546746"/>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6740192" y="5267063"/>
            <a:ext cx="2374939" cy="546746"/>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avec flèche 15"/>
          <p:cNvCxnSpPr>
            <a:stCxn id="8" idx="0"/>
          </p:cNvCxnSpPr>
          <p:nvPr/>
        </p:nvCxnSpPr>
        <p:spPr>
          <a:xfrm rot="16200000" flipV="1">
            <a:off x="935157" y="4557408"/>
            <a:ext cx="386522" cy="10327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rot="5400000" flipH="1" flipV="1">
            <a:off x="7959456" y="4571437"/>
            <a:ext cx="892408" cy="4171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rot="16200000" flipH="1">
            <a:off x="2386104" y="2082061"/>
            <a:ext cx="353485" cy="2295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rot="16200000" flipH="1">
            <a:off x="2928077" y="1719153"/>
            <a:ext cx="1105604" cy="68852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rot="10800000" flipV="1">
            <a:off x="4284158" y="1510613"/>
            <a:ext cx="1158842" cy="110560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rot="10800000" flipV="1">
            <a:off x="5443001" y="2373557"/>
            <a:ext cx="1866749" cy="47214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5782456" y="4333794"/>
            <a:ext cx="1020983" cy="400110"/>
          </a:xfrm>
          <a:prstGeom prst="rect">
            <a:avLst/>
          </a:prstGeom>
          <a:noFill/>
        </p:spPr>
        <p:txBody>
          <a:bodyPr wrap="none" rtlCol="0">
            <a:spAutoFit/>
          </a:bodyPr>
          <a:lstStyle/>
          <a:p>
            <a:r>
              <a:rPr lang="fr-FR" sz="2000" b="1" dirty="0">
                <a:solidFill>
                  <a:srgbClr val="FF0000"/>
                </a:solidFill>
              </a:rPr>
              <a:t>Vienne</a:t>
            </a:r>
          </a:p>
        </p:txBody>
      </p:sp>
      <p:sp>
        <p:nvSpPr>
          <p:cNvPr id="28" name="ZoneTexte 27"/>
          <p:cNvSpPr txBox="1"/>
          <p:nvPr/>
        </p:nvSpPr>
        <p:spPr>
          <a:xfrm>
            <a:off x="597759" y="5267064"/>
            <a:ext cx="2079841" cy="400110"/>
          </a:xfrm>
          <a:prstGeom prst="rect">
            <a:avLst/>
          </a:prstGeom>
          <a:noFill/>
        </p:spPr>
        <p:txBody>
          <a:bodyPr wrap="none" rtlCol="0">
            <a:spAutoFit/>
          </a:bodyPr>
          <a:lstStyle/>
          <a:p>
            <a:r>
              <a:rPr lang="fr-FR" sz="2000" b="1" dirty="0">
                <a:solidFill>
                  <a:srgbClr val="FF0000"/>
                </a:solidFill>
              </a:rPr>
              <a:t>Pont St Etienne</a:t>
            </a:r>
          </a:p>
        </p:txBody>
      </p:sp>
      <p:sp>
        <p:nvSpPr>
          <p:cNvPr id="30" name="ZoneTexte 29"/>
          <p:cNvSpPr txBox="1"/>
          <p:nvPr/>
        </p:nvSpPr>
        <p:spPr>
          <a:xfrm>
            <a:off x="6740192" y="5267064"/>
            <a:ext cx="2350724" cy="400110"/>
          </a:xfrm>
          <a:prstGeom prst="rect">
            <a:avLst/>
          </a:prstGeom>
          <a:noFill/>
        </p:spPr>
        <p:txBody>
          <a:bodyPr wrap="none" rtlCol="0">
            <a:spAutoFit/>
          </a:bodyPr>
          <a:lstStyle/>
          <a:p>
            <a:r>
              <a:rPr lang="fr-FR" sz="2000" b="1" dirty="0">
                <a:solidFill>
                  <a:srgbClr val="FF0000"/>
                </a:solidFill>
              </a:rPr>
              <a:t>Pont Saint Martial</a:t>
            </a:r>
          </a:p>
        </p:txBody>
      </p:sp>
      <p:sp>
        <p:nvSpPr>
          <p:cNvPr id="31" name="ZoneTexte 30"/>
          <p:cNvSpPr txBox="1"/>
          <p:nvPr/>
        </p:nvSpPr>
        <p:spPr>
          <a:xfrm>
            <a:off x="6361031" y="1665670"/>
            <a:ext cx="1980154" cy="707886"/>
          </a:xfrm>
          <a:prstGeom prst="rect">
            <a:avLst/>
          </a:prstGeom>
          <a:noFill/>
        </p:spPr>
        <p:txBody>
          <a:bodyPr wrap="none" rtlCol="0">
            <a:spAutoFit/>
          </a:bodyPr>
          <a:lstStyle/>
          <a:p>
            <a:pPr algn="ctr"/>
            <a:r>
              <a:rPr lang="fr-FR" sz="2000" b="1" dirty="0">
                <a:solidFill>
                  <a:srgbClr val="FF0000"/>
                </a:solidFill>
              </a:rPr>
              <a:t>La cathédrale</a:t>
            </a:r>
          </a:p>
          <a:p>
            <a:pPr algn="ctr"/>
            <a:r>
              <a:rPr lang="fr-FR" sz="2000" b="1" dirty="0">
                <a:solidFill>
                  <a:srgbClr val="FF0000"/>
                </a:solidFill>
              </a:rPr>
              <a:t>(Saint Etienne)</a:t>
            </a:r>
          </a:p>
        </p:txBody>
      </p:sp>
      <p:sp>
        <p:nvSpPr>
          <p:cNvPr id="32" name="ZoneTexte 31"/>
          <p:cNvSpPr txBox="1"/>
          <p:nvPr/>
        </p:nvSpPr>
        <p:spPr>
          <a:xfrm>
            <a:off x="2217977" y="802728"/>
            <a:ext cx="1709648" cy="707886"/>
          </a:xfrm>
          <a:prstGeom prst="rect">
            <a:avLst/>
          </a:prstGeom>
          <a:noFill/>
        </p:spPr>
        <p:txBody>
          <a:bodyPr wrap="none" rtlCol="0">
            <a:spAutoFit/>
          </a:bodyPr>
          <a:lstStyle/>
          <a:p>
            <a:pPr algn="ctr"/>
            <a:r>
              <a:rPr lang="fr-FR" sz="2000" b="1" dirty="0">
                <a:solidFill>
                  <a:srgbClr val="FF0000"/>
                </a:solidFill>
              </a:rPr>
              <a:t>Abbaye</a:t>
            </a:r>
          </a:p>
          <a:p>
            <a:pPr algn="ctr"/>
            <a:r>
              <a:rPr lang="fr-FR" sz="2000" b="1" dirty="0">
                <a:solidFill>
                  <a:srgbClr val="FF0000"/>
                </a:solidFill>
              </a:rPr>
              <a:t>Saint Martial</a:t>
            </a:r>
          </a:p>
        </p:txBody>
      </p:sp>
      <p:sp>
        <p:nvSpPr>
          <p:cNvPr id="33" name="ZoneTexte 32"/>
          <p:cNvSpPr txBox="1"/>
          <p:nvPr/>
        </p:nvSpPr>
        <p:spPr>
          <a:xfrm>
            <a:off x="692498" y="1666128"/>
            <a:ext cx="1710725" cy="1015663"/>
          </a:xfrm>
          <a:prstGeom prst="rect">
            <a:avLst/>
          </a:prstGeom>
          <a:noFill/>
        </p:spPr>
        <p:txBody>
          <a:bodyPr wrap="none" rtlCol="0">
            <a:spAutoFit/>
          </a:bodyPr>
          <a:lstStyle/>
          <a:p>
            <a:pPr algn="ctr"/>
            <a:r>
              <a:rPr lang="fr-FR" sz="2000" b="1" dirty="0">
                <a:solidFill>
                  <a:srgbClr val="FF0000"/>
                </a:solidFill>
              </a:rPr>
              <a:t>Eglise</a:t>
            </a:r>
          </a:p>
          <a:p>
            <a:pPr algn="ctr"/>
            <a:r>
              <a:rPr lang="fr-FR" sz="2000" b="1" dirty="0">
                <a:solidFill>
                  <a:srgbClr val="FF0000"/>
                </a:solidFill>
              </a:rPr>
              <a:t>Saint Pierre </a:t>
            </a:r>
          </a:p>
          <a:p>
            <a:pPr algn="ctr"/>
            <a:r>
              <a:rPr lang="fr-FR" sz="2000" b="1" dirty="0">
                <a:solidFill>
                  <a:srgbClr val="FF0000"/>
                </a:solidFill>
              </a:rPr>
              <a:t>Du </a:t>
            </a:r>
            <a:r>
              <a:rPr lang="fr-FR" sz="2000" b="1" dirty="0" err="1">
                <a:solidFill>
                  <a:srgbClr val="FF0000"/>
                </a:solidFill>
              </a:rPr>
              <a:t>Queyroix</a:t>
            </a:r>
            <a:endParaRPr lang="fr-FR" sz="2000" b="1" dirty="0">
              <a:solidFill>
                <a:srgbClr val="FF0000"/>
              </a:solidFill>
            </a:endParaRPr>
          </a:p>
        </p:txBody>
      </p:sp>
      <p:sp>
        <p:nvSpPr>
          <p:cNvPr id="34" name="ZoneTexte 33"/>
          <p:cNvSpPr txBox="1"/>
          <p:nvPr/>
        </p:nvSpPr>
        <p:spPr>
          <a:xfrm>
            <a:off x="4602454" y="494951"/>
            <a:ext cx="1681094" cy="1015663"/>
          </a:xfrm>
          <a:prstGeom prst="rect">
            <a:avLst/>
          </a:prstGeom>
          <a:noFill/>
        </p:spPr>
        <p:txBody>
          <a:bodyPr wrap="none" rtlCol="0">
            <a:spAutoFit/>
          </a:bodyPr>
          <a:lstStyle/>
          <a:p>
            <a:pPr algn="ctr"/>
            <a:r>
              <a:rPr lang="fr-FR" sz="2000" b="1" dirty="0">
                <a:solidFill>
                  <a:srgbClr val="FF0000"/>
                </a:solidFill>
              </a:rPr>
              <a:t>Eglise</a:t>
            </a:r>
          </a:p>
          <a:p>
            <a:pPr algn="ctr"/>
            <a:r>
              <a:rPr lang="fr-FR" sz="2000" b="1" dirty="0">
                <a:solidFill>
                  <a:srgbClr val="FF0000"/>
                </a:solidFill>
              </a:rPr>
              <a:t>Saint Michel</a:t>
            </a:r>
          </a:p>
          <a:p>
            <a:pPr algn="ctr"/>
            <a:r>
              <a:rPr lang="fr-FR" sz="2000" b="1" dirty="0">
                <a:solidFill>
                  <a:srgbClr val="FF0000"/>
                </a:solidFill>
              </a:rPr>
              <a:t>Des Lions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247" y="0"/>
            <a:ext cx="7545138" cy="510153"/>
          </a:xfrm>
        </p:spPr>
        <p:txBody>
          <a:bodyPr>
            <a:normAutofit/>
          </a:bodyPr>
          <a:lstStyle/>
          <a:p>
            <a:r>
              <a:rPr lang="fr-FR" sz="2000" b="1" dirty="0"/>
              <a:t>DU LIMOGES MEDIEVAL AU LIMOGES D’AUJOURD’HUI</a:t>
            </a:r>
          </a:p>
        </p:txBody>
      </p:sp>
      <p:pic>
        <p:nvPicPr>
          <p:cNvPr id="6" name="Image 5" descr="Plans Faye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712786" y="1543863"/>
            <a:ext cx="5749925" cy="4324352"/>
          </a:xfrm>
          <a:prstGeom prst="rect">
            <a:avLst/>
          </a:prstGeom>
        </p:spPr>
      </p:pic>
      <p:pic>
        <p:nvPicPr>
          <p:cNvPr id="5" name="Image 4" descr="Centre-ville_de_Limoges.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324353" y="831076"/>
            <a:ext cx="4667808" cy="5749925"/>
          </a:xfrm>
          <a:prstGeom prst="rect">
            <a:avLst/>
          </a:prstGeom>
        </p:spPr>
      </p:pic>
      <p:sp>
        <p:nvSpPr>
          <p:cNvPr id="7" name="ZoneTexte 6"/>
          <p:cNvSpPr txBox="1"/>
          <p:nvPr/>
        </p:nvSpPr>
        <p:spPr>
          <a:xfrm>
            <a:off x="1471843" y="6581001"/>
            <a:ext cx="2412865" cy="276999"/>
          </a:xfrm>
          <a:prstGeom prst="rect">
            <a:avLst/>
          </a:prstGeom>
          <a:noFill/>
        </p:spPr>
        <p:txBody>
          <a:bodyPr wrap="none" rtlCol="0">
            <a:spAutoFit/>
          </a:bodyPr>
          <a:lstStyle/>
          <a:p>
            <a:r>
              <a:rPr lang="fr-FR" sz="1200" dirty="0"/>
              <a:t>ADHV – 1 Fi carte régionale 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03653" y="-1"/>
            <a:ext cx="4540347" cy="1009767"/>
          </a:xfrm>
        </p:spPr>
        <p:txBody>
          <a:bodyPr>
            <a:normAutofit/>
          </a:bodyPr>
          <a:lstStyle/>
          <a:p>
            <a:r>
              <a:rPr lang="fr-FR" sz="2400" b="1" dirty="0"/>
              <a:t>REMPARTS</a:t>
            </a:r>
            <a:br>
              <a:rPr lang="fr-FR" sz="2400" b="1" dirty="0"/>
            </a:br>
            <a:r>
              <a:rPr lang="fr-FR" sz="2400" b="1" dirty="0"/>
              <a:t>ET MAISONS</a:t>
            </a:r>
          </a:p>
        </p:txBody>
      </p:sp>
      <p:pic>
        <p:nvPicPr>
          <p:cNvPr id="4" name="Image 3" descr="FRAD087_HSUPLT_LIMOGES_B23_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
            <a:ext cx="4202996" cy="6858000"/>
          </a:xfrm>
          <a:prstGeom prst="rect">
            <a:avLst/>
          </a:prstGeom>
        </p:spPr>
      </p:pic>
      <p:sp>
        <p:nvSpPr>
          <p:cNvPr id="5" name="Rectangle 4"/>
          <p:cNvSpPr/>
          <p:nvPr/>
        </p:nvSpPr>
        <p:spPr>
          <a:xfrm>
            <a:off x="4202997" y="5155931"/>
            <a:ext cx="4941003" cy="646331"/>
          </a:xfrm>
          <a:prstGeom prst="rect">
            <a:avLst/>
          </a:prstGeom>
        </p:spPr>
        <p:txBody>
          <a:bodyPr wrap="square">
            <a:spAutoFit/>
          </a:bodyPr>
          <a:lstStyle/>
          <a:p>
            <a:pPr algn="ctr"/>
            <a:r>
              <a:rPr lang="fr-FR" dirty="0"/>
              <a:t>H </a:t>
            </a:r>
            <a:r>
              <a:rPr lang="fr-FR" dirty="0" err="1"/>
              <a:t>supp</a:t>
            </a:r>
            <a:r>
              <a:rPr lang="fr-FR" dirty="0"/>
              <a:t> Limoges B23 plan 1789 : </a:t>
            </a:r>
          </a:p>
          <a:p>
            <a:pPr algn="ctr"/>
            <a:r>
              <a:rPr lang="fr-FR" dirty="0"/>
              <a:t>construction sur les remparts, rue du St Esprit</a:t>
            </a:r>
          </a:p>
        </p:txBody>
      </p:sp>
      <p:pic>
        <p:nvPicPr>
          <p:cNvPr id="6" name="Image 5" descr="FRAD087_HSUPLT_LIMOGES_B23_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7985" y="1315757"/>
            <a:ext cx="3289622" cy="283040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3689" y="0"/>
            <a:ext cx="5187244" cy="501473"/>
          </a:xfrm>
        </p:spPr>
        <p:txBody>
          <a:bodyPr>
            <a:normAutofit/>
          </a:bodyPr>
          <a:lstStyle/>
          <a:p>
            <a:r>
              <a:rPr lang="fr-FR" sz="2000" b="1" dirty="0"/>
              <a:t>REMPARTS D’HIER</a:t>
            </a:r>
          </a:p>
        </p:txBody>
      </p:sp>
      <p:sp>
        <p:nvSpPr>
          <p:cNvPr id="4" name="Rectangle 3"/>
          <p:cNvSpPr/>
          <p:nvPr/>
        </p:nvSpPr>
        <p:spPr>
          <a:xfrm>
            <a:off x="0" y="5380672"/>
            <a:ext cx="9144000" cy="1477328"/>
          </a:xfrm>
          <a:prstGeom prst="rect">
            <a:avLst/>
          </a:prstGeom>
        </p:spPr>
        <p:txBody>
          <a:bodyPr wrap="square">
            <a:spAutoFit/>
          </a:bodyPr>
          <a:lstStyle/>
          <a:p>
            <a:pPr algn="ctr"/>
            <a:r>
              <a:rPr lang="fr-FR" dirty="0"/>
              <a:t>Limoges qui disparait. Ancien rempart XVe et XVIe siècle. Portion entre la porte </a:t>
            </a:r>
            <a:r>
              <a:rPr lang="fr-FR" dirty="0" err="1"/>
              <a:t>Montmailler</a:t>
            </a:r>
            <a:r>
              <a:rPr lang="fr-FR" dirty="0"/>
              <a:t> et la tour de </a:t>
            </a:r>
            <a:r>
              <a:rPr lang="fr-FR" dirty="0" err="1"/>
              <a:t>Beaupuy</a:t>
            </a:r>
            <a:r>
              <a:rPr lang="fr-FR" dirty="0"/>
              <a:t>. Emplacement de la rue </a:t>
            </a:r>
            <a:r>
              <a:rPr lang="fr-FR" dirty="0" err="1"/>
              <a:t>Vaulry</a:t>
            </a:r>
            <a:r>
              <a:rPr lang="fr-FR" dirty="0"/>
              <a:t>.  </a:t>
            </a:r>
          </a:p>
          <a:p>
            <a:pPr algn="ctr"/>
            <a:r>
              <a:rPr lang="fr-FR" dirty="0"/>
              <a:t>Photographie noir et blanc 12 X 16 cm. - Dessin. Paul Laurent </a:t>
            </a:r>
            <a:r>
              <a:rPr lang="fr-FR" dirty="0" err="1"/>
              <a:t>Courtot</a:t>
            </a:r>
            <a:r>
              <a:rPr lang="fr-FR" dirty="0"/>
              <a:t>.</a:t>
            </a:r>
          </a:p>
          <a:p>
            <a:pPr algn="ctr"/>
            <a:r>
              <a:rPr lang="fr-FR" dirty="0"/>
              <a:t>Reproduction photographique d’un tableau de </a:t>
            </a:r>
            <a:r>
              <a:rPr lang="fr-FR" dirty="0" err="1"/>
              <a:t>Courtot</a:t>
            </a:r>
            <a:r>
              <a:rPr lang="fr-FR" dirty="0"/>
              <a:t> de 1900.</a:t>
            </a:r>
          </a:p>
          <a:p>
            <a:pPr algn="ctr"/>
            <a:r>
              <a:rPr lang="fr-FR" dirty="0"/>
              <a:t>Sans date ADHV – 2Fi 289</a:t>
            </a:r>
          </a:p>
        </p:txBody>
      </p:sp>
      <p:pic>
        <p:nvPicPr>
          <p:cNvPr id="6" name="Image 5" descr="Capture d’écran 2020-02-12 à 19.57.2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7527" y="525374"/>
            <a:ext cx="6368300" cy="49236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27871" y="0"/>
            <a:ext cx="5259473" cy="551535"/>
          </a:xfrm>
        </p:spPr>
        <p:txBody>
          <a:bodyPr>
            <a:normAutofit/>
          </a:bodyPr>
          <a:lstStyle/>
          <a:p>
            <a:r>
              <a:rPr lang="fr-FR" sz="2000" b="1" dirty="0"/>
              <a:t>REMPARTS D’AUJOURD’HUI</a:t>
            </a:r>
          </a:p>
        </p:txBody>
      </p:sp>
      <p:sp>
        <p:nvSpPr>
          <p:cNvPr id="4" name="ZoneTexte 3"/>
          <p:cNvSpPr txBox="1"/>
          <p:nvPr/>
        </p:nvSpPr>
        <p:spPr>
          <a:xfrm>
            <a:off x="382513" y="5903462"/>
            <a:ext cx="8338809" cy="646331"/>
          </a:xfrm>
          <a:prstGeom prst="rect">
            <a:avLst/>
          </a:prstGeom>
          <a:noFill/>
        </p:spPr>
        <p:txBody>
          <a:bodyPr wrap="square" rtlCol="0">
            <a:spAutoFit/>
          </a:bodyPr>
          <a:lstStyle/>
          <a:p>
            <a:pPr algn="ctr"/>
            <a:r>
              <a:rPr lang="fr-FR" dirty="0"/>
              <a:t>Photographie d’un vestige du rempart près de la porte du St Esprit, croisement rue </a:t>
            </a:r>
            <a:r>
              <a:rPr lang="fr-FR" dirty="0" err="1"/>
              <a:t>Lansecot</a:t>
            </a:r>
            <a:r>
              <a:rPr lang="fr-FR" dirty="0"/>
              <a:t>, boulevard Gambetta.</a:t>
            </a:r>
          </a:p>
        </p:txBody>
      </p:sp>
      <p:pic>
        <p:nvPicPr>
          <p:cNvPr id="5" name="Image 4" descr="remparts Lmg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37708" y="551534"/>
            <a:ext cx="3014212" cy="52981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2462" y="0"/>
            <a:ext cx="5611386" cy="704530"/>
          </a:xfrm>
        </p:spPr>
        <p:txBody>
          <a:bodyPr>
            <a:normAutofit/>
          </a:bodyPr>
          <a:lstStyle/>
          <a:p>
            <a:r>
              <a:rPr lang="fr-FR" sz="2400" b="1" dirty="0"/>
              <a:t>LES FONTAINES</a:t>
            </a:r>
          </a:p>
        </p:txBody>
      </p:sp>
      <p:pic>
        <p:nvPicPr>
          <p:cNvPr id="4" name="Image 3" descr="Dégradation fontaine Aigouleine C46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93813" y="704530"/>
            <a:ext cx="7803693" cy="4702161"/>
          </a:xfrm>
          <a:prstGeom prst="rect">
            <a:avLst/>
          </a:prstGeom>
        </p:spPr>
      </p:pic>
      <p:sp>
        <p:nvSpPr>
          <p:cNvPr id="5" name="Rectangle 4"/>
          <p:cNvSpPr/>
          <p:nvPr/>
        </p:nvSpPr>
        <p:spPr>
          <a:xfrm>
            <a:off x="793812" y="5406691"/>
            <a:ext cx="7803693" cy="646331"/>
          </a:xfrm>
          <a:prstGeom prst="rect">
            <a:avLst/>
          </a:prstGeom>
        </p:spPr>
        <p:txBody>
          <a:bodyPr wrap="square">
            <a:spAutoFit/>
          </a:bodyPr>
          <a:lstStyle/>
          <a:p>
            <a:pPr algn="ctr"/>
            <a:r>
              <a:rPr lang="fr-FR" dirty="0"/>
              <a:t>Procès-verbal pour troubles nocturnes – 1719</a:t>
            </a:r>
          </a:p>
          <a:p>
            <a:pPr algn="ctr"/>
            <a:r>
              <a:rPr lang="fr-FR" dirty="0"/>
              <a:t> ADHV – C 465</a:t>
            </a:r>
          </a:p>
        </p:txBody>
      </p:sp>
      <p:sp>
        <p:nvSpPr>
          <p:cNvPr id="6" name="Rectangle 5"/>
          <p:cNvSpPr/>
          <p:nvPr/>
        </p:nvSpPr>
        <p:spPr>
          <a:xfrm>
            <a:off x="2096177" y="1453452"/>
            <a:ext cx="3488529" cy="458985"/>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6273232" y="2064837"/>
            <a:ext cx="2324273" cy="458985"/>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793812" y="3319991"/>
            <a:ext cx="4790894" cy="458985"/>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2784704" y="2861006"/>
            <a:ext cx="3044812" cy="458985"/>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810930" y="1605852"/>
            <a:ext cx="928970" cy="358416"/>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8524" y="29518"/>
            <a:ext cx="7508657" cy="689230"/>
          </a:xfrm>
        </p:spPr>
        <p:txBody>
          <a:bodyPr>
            <a:normAutofit/>
          </a:bodyPr>
          <a:lstStyle/>
          <a:p>
            <a:r>
              <a:rPr lang="fr-FR" sz="2400" b="1" dirty="0"/>
              <a:t>LOCALISATION DE LA FONTAINE</a:t>
            </a:r>
          </a:p>
        </p:txBody>
      </p:sp>
      <p:pic>
        <p:nvPicPr>
          <p:cNvPr id="4" name="Image 3" descr="Plans Faye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305662" y="1024409"/>
            <a:ext cx="6036322" cy="5424997"/>
          </a:xfrm>
          <a:prstGeom prst="rect">
            <a:avLst/>
          </a:prstGeom>
        </p:spPr>
      </p:pic>
      <p:sp>
        <p:nvSpPr>
          <p:cNvPr id="5" name="Rectangle 4"/>
          <p:cNvSpPr/>
          <p:nvPr/>
        </p:nvSpPr>
        <p:spPr>
          <a:xfrm>
            <a:off x="688524" y="6425789"/>
            <a:ext cx="1591258" cy="32928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688524" y="3442386"/>
            <a:ext cx="1356177" cy="1116913"/>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descr="La motte Tresague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555514">
            <a:off x="4836324" y="2589076"/>
            <a:ext cx="3855742" cy="2891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513</TotalTime>
  <Words>1628</Words>
  <Application>Microsoft Macintosh PowerPoint</Application>
  <PresentationFormat>Affichage à l'écran (4:3)</PresentationFormat>
  <Paragraphs>151</Paragraphs>
  <Slides>32</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32</vt:i4>
      </vt:variant>
    </vt:vector>
  </HeadingPairs>
  <TitlesOfParts>
    <vt:vector size="35" baseType="lpstr">
      <vt:lpstr>Arial</vt:lpstr>
      <vt:lpstr>Calibri</vt:lpstr>
      <vt:lpstr>Thème Office</vt:lpstr>
      <vt:lpstr>AU MOYEN-AGE</vt:lpstr>
      <vt:lpstr>UNE VILLE : DEUX POLES</vt:lpstr>
      <vt:lpstr>LE PLAN DE LA « VILLE »</vt:lpstr>
      <vt:lpstr>DU LIMOGES MEDIEVAL AU LIMOGES D’AUJOURD’HUI</vt:lpstr>
      <vt:lpstr>REMPARTS ET MAISONS</vt:lpstr>
      <vt:lpstr>REMPARTS D’HIER</vt:lpstr>
      <vt:lpstr>REMPARTS D’AUJOURD’HUI</vt:lpstr>
      <vt:lpstr>LES FONTAINES</vt:lpstr>
      <vt:lpstr>LOCALISATION DE LA FONTAINE</vt:lpstr>
      <vt:lpstr>NOUVEL AMENAGEMENT PLACE DE LA MOTTE</vt:lpstr>
      <vt:lpstr>LE MARCHE</vt:lpstr>
      <vt:lpstr>LES FONTAINES</vt:lpstr>
      <vt:lpstr>RESEAU DES FONTAINES</vt:lpstr>
      <vt:lpstr>LA FONTAINE DES BARRES D’HIER ET D’AUJOURD’HUI</vt:lpstr>
      <vt:lpstr>REPRESENTATION DE SAINT MARTIAL</vt:lpstr>
      <vt:lpstr>Présentation PowerPoint</vt:lpstr>
      <vt:lpstr>Présentation PowerPoint</vt:lpstr>
      <vt:lpstr>Présentation PowerPoint</vt:lpstr>
      <vt:lpstr>ABBAYE  DE SAINT MARTIAL</vt:lpstr>
      <vt:lpstr>LES PAROISSES</vt:lpstr>
      <vt:lpstr>Présentation PowerPoint</vt:lpstr>
      <vt:lpstr>CONFRERIE : la charité</vt:lpstr>
      <vt:lpstr>DES RENTES POUR LA CONFRERIE</vt:lpstr>
      <vt:lpstr>Présentation PowerPoint</vt:lpstr>
      <vt:lpstr>PLAN DES BANCS CHARNIERS</vt:lpstr>
      <vt:lpstr>PLACE DES BANCS</vt:lpstr>
      <vt:lpstr>Présentation PowerPoint</vt:lpstr>
      <vt:lpstr>ETAL RUE DE LA BOUCHERIE</vt:lpstr>
      <vt:lpstr>LA CITE</vt:lpstr>
      <vt:lpstr>LA CONSTRUCTION DE LA CATHEDRALE</vt:lpstr>
      <vt:lpstr>LA CATHEDRALE</vt:lpstr>
      <vt:lpstr>VUE DE LIMOGES</vt:lpstr>
    </vt:vector>
  </TitlesOfParts>
  <Company>SA H TESSON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LIMOGES AU MOYEN-AGE</dc:title>
  <dc:creator>Ludovic et Sophie Sicot</dc:creator>
  <cp:lastModifiedBy>Sophie SICOT</cp:lastModifiedBy>
  <cp:revision>150</cp:revision>
  <dcterms:created xsi:type="dcterms:W3CDTF">2021-05-05T16:52:32Z</dcterms:created>
  <dcterms:modified xsi:type="dcterms:W3CDTF">2021-05-27T09:06:54Z</dcterms:modified>
</cp:coreProperties>
</file>