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59" r:id="rId6"/>
    <p:sldId id="265" r:id="rId7"/>
    <p:sldId id="260" r:id="rId8"/>
    <p:sldId id="270" r:id="rId9"/>
    <p:sldId id="279" r:id="rId10"/>
    <p:sldId id="264" r:id="rId11"/>
    <p:sldId id="273" r:id="rId12"/>
    <p:sldId id="277" r:id="rId13"/>
    <p:sldId id="274" r:id="rId14"/>
    <p:sldId id="275" r:id="rId15"/>
    <p:sldId id="262" r:id="rId16"/>
    <p:sldId id="278" r:id="rId17"/>
    <p:sldId id="269" r:id="rId18"/>
    <p:sldId id="272"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5"/>
  </p:normalViewPr>
  <p:slideViewPr>
    <p:cSldViewPr snapToGrid="0" snapToObjects="1">
      <p:cViewPr varScale="1">
        <p:scale>
          <a:sx n="109" d="100"/>
          <a:sy n="109" d="100"/>
        </p:scale>
        <p:origin x="17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A17865C-8CBB-A947-A7CC-1254DE68083F}" type="datetimeFigureOut">
              <a:rPr lang="fr-FR" smtClean="0"/>
              <a:pPr/>
              <a:t>27/05/2021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632777-8289-0046-8ADA-25CE6A88597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865C-8CBB-A947-A7CC-1254DE68083F}" type="datetimeFigureOut">
              <a:rPr lang="fr-FR" smtClean="0"/>
              <a:pPr/>
              <a:t>27/05/2021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32777-8289-0046-8ADA-25CE6A88597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21-04-29 à 15.34.07.png">
            <a:extLst>
              <a:ext uri="{FF2B5EF4-FFF2-40B4-BE49-F238E27FC236}">
                <a16:creationId xmlns:a16="http://schemas.microsoft.com/office/drawing/2014/main" id="{4AC7105A-5EF6-3E4E-ABC4-21B5B6155F66}"/>
              </a:ext>
            </a:extLst>
          </p:cNvPr>
          <p:cNvPicPr>
            <a:picLocks noChangeAspect="1"/>
          </p:cNvPicPr>
          <p:nvPr/>
        </p:nvPicPr>
        <p:blipFill>
          <a:blip r:embed="rId2" cstate="screen">
            <a:alphaModFix amt="50000"/>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a:ext>
            </a:extLst>
          </a:blip>
          <a:stretch>
            <a:fillRect/>
          </a:stretch>
        </p:blipFill>
        <p:spPr>
          <a:xfrm>
            <a:off x="360749" y="575683"/>
            <a:ext cx="8256224" cy="5017595"/>
          </a:xfrm>
          <a:prstGeom prst="rect">
            <a:avLst/>
          </a:prstGeom>
        </p:spPr>
      </p:pic>
      <p:sp>
        <p:nvSpPr>
          <p:cNvPr id="2" name="Titre 1"/>
          <p:cNvSpPr>
            <a:spLocks noGrp="1"/>
          </p:cNvSpPr>
          <p:nvPr>
            <p:ph type="ctrTitle"/>
          </p:nvPr>
        </p:nvSpPr>
        <p:spPr>
          <a:xfrm>
            <a:off x="685800" y="575683"/>
            <a:ext cx="7772400" cy="5017594"/>
          </a:xfrm>
        </p:spPr>
        <p:txBody>
          <a:bodyPr>
            <a:normAutofit/>
          </a:bodyPr>
          <a:lstStyle/>
          <a:p>
            <a:r>
              <a:rPr lang="fr-FR" sz="5400" b="1" dirty="0">
                <a:latin typeface="ACADEMY ENGRAVED LET PLAIN:1.0" panose="02000000000000000000" pitchFamily="2" charset="0"/>
              </a:rPr>
              <a:t>LA COMMUNE</a:t>
            </a:r>
            <a:br>
              <a:rPr lang="fr-FR" sz="5400" dirty="0"/>
            </a:br>
            <a:br>
              <a:rPr lang="fr-FR" sz="5400" dirty="0"/>
            </a:br>
            <a:br>
              <a:rPr lang="fr-FR" sz="5400" dirty="0"/>
            </a:br>
            <a:br>
              <a:rPr lang="fr-FR" sz="5400" dirty="0"/>
            </a:br>
            <a:br>
              <a:rPr lang="fr-FR" dirty="0"/>
            </a:br>
            <a:r>
              <a:rPr lang="fr-FR" b="1" dirty="0">
                <a:latin typeface="ACADEMY ENGRAVED LET PLAIN:1.0" panose="02000000000000000000" pitchFamily="2" charset="0"/>
              </a:rPr>
              <a:t>LIMOGES</a:t>
            </a:r>
          </a:p>
        </p:txBody>
      </p:sp>
      <p:sp>
        <p:nvSpPr>
          <p:cNvPr id="3" name="Rectangle 2">
            <a:extLst>
              <a:ext uri="{FF2B5EF4-FFF2-40B4-BE49-F238E27FC236}">
                <a16:creationId xmlns:a16="http://schemas.microsoft.com/office/drawing/2014/main" id="{14D9B351-F513-1446-84AD-9A65A22F11BB}"/>
              </a:ext>
            </a:extLst>
          </p:cNvPr>
          <p:cNvSpPr/>
          <p:nvPr/>
        </p:nvSpPr>
        <p:spPr>
          <a:xfrm>
            <a:off x="1332993" y="6519446"/>
            <a:ext cx="6311735" cy="338554"/>
          </a:xfrm>
          <a:prstGeom prst="rect">
            <a:avLst/>
          </a:prstGeom>
        </p:spPr>
        <p:txBody>
          <a:bodyPr wrap="square">
            <a:spAutoFit/>
          </a:bodyPr>
          <a:lstStyle/>
          <a:p>
            <a:pPr algn="ctr"/>
            <a:r>
              <a:rPr lang="fr-FR" sz="1600" dirty="0"/>
              <a:t>© Service éducatif des Archives départementales de la Haute-Vienne </a:t>
            </a:r>
          </a:p>
        </p:txBody>
      </p:sp>
      <p:sp>
        <p:nvSpPr>
          <p:cNvPr id="5" name="Rectangle 4">
            <a:extLst>
              <a:ext uri="{FF2B5EF4-FFF2-40B4-BE49-F238E27FC236}">
                <a16:creationId xmlns:a16="http://schemas.microsoft.com/office/drawing/2014/main" id="{2F494A34-F20C-0E4A-8DA3-096F2A96C9F9}"/>
              </a:ext>
            </a:extLst>
          </p:cNvPr>
          <p:cNvSpPr/>
          <p:nvPr/>
        </p:nvSpPr>
        <p:spPr>
          <a:xfrm>
            <a:off x="160317" y="5540495"/>
            <a:ext cx="8456656" cy="276999"/>
          </a:xfrm>
          <a:prstGeom prst="rect">
            <a:avLst/>
          </a:prstGeom>
        </p:spPr>
        <p:txBody>
          <a:bodyPr wrap="square">
            <a:spAutoFit/>
          </a:bodyPr>
          <a:lstStyle/>
          <a:p>
            <a:pPr algn="ctr"/>
            <a:r>
              <a:rPr lang="fr-FR" sz="1200" dirty="0"/>
              <a:t>15Fi68 photographie N&amp;B, vers 1880, ancien hôtel de ville de Limoges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2962" y="6520"/>
            <a:ext cx="6543587" cy="536235"/>
          </a:xfrm>
        </p:spPr>
        <p:txBody>
          <a:bodyPr>
            <a:normAutofit/>
          </a:bodyPr>
          <a:lstStyle/>
          <a:p>
            <a:r>
              <a:rPr lang="fr-FR" sz="2000" b="1" dirty="0"/>
              <a:t>LES EVENEMENTS A LIMOGES : LE 4 AVRIL 1871</a:t>
            </a:r>
          </a:p>
        </p:txBody>
      </p:sp>
      <p:pic>
        <p:nvPicPr>
          <p:cNvPr id="4" name="Image 3" descr="1901 1950 - Gare- Archives departementales de la Haute Vienne.pd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623452" y="542755"/>
            <a:ext cx="1520548" cy="923360"/>
          </a:xfrm>
          <a:prstGeom prst="rect">
            <a:avLst/>
          </a:prstGeom>
        </p:spPr>
      </p:pic>
      <p:pic>
        <p:nvPicPr>
          <p:cNvPr id="5" name="Image 4" descr="Plan Lmgs 1873-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5682" y="542754"/>
            <a:ext cx="5760392" cy="6315245"/>
          </a:xfrm>
          <a:prstGeom prst="rect">
            <a:avLst/>
          </a:prstGeom>
        </p:spPr>
      </p:pic>
      <p:pic>
        <p:nvPicPr>
          <p:cNvPr id="8" name="Image 7" descr="1901 1950 - C. Visitation - Archives departementales de la Haute Vienne.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 y="542755"/>
            <a:ext cx="1560657" cy="979050"/>
          </a:xfrm>
          <a:prstGeom prst="rect">
            <a:avLst/>
          </a:prstGeom>
        </p:spPr>
      </p:pic>
      <p:pic>
        <p:nvPicPr>
          <p:cNvPr id="9" name="Image 8" descr="1901 1950 - Halle Pl de la Motte - Archives departementales de la Haute Vienne.pd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3683326"/>
            <a:ext cx="1560657" cy="1032949"/>
          </a:xfrm>
          <a:prstGeom prst="rect">
            <a:avLst/>
          </a:prstGeom>
        </p:spPr>
      </p:pic>
      <p:pic>
        <p:nvPicPr>
          <p:cNvPr id="10" name="Image 9" descr="1901 1950 - Pl du Présidial - Archives departementales de la Haute Vienne.pdf"/>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623454" y="3970040"/>
            <a:ext cx="1520548" cy="1064478"/>
          </a:xfrm>
          <a:prstGeom prst="rect">
            <a:avLst/>
          </a:prstGeom>
        </p:spPr>
      </p:pic>
      <p:pic>
        <p:nvPicPr>
          <p:cNvPr id="12" name="Image 11" descr="1901 1950 - Pl de la Motte - Archives departementales de la Haute Vienne.pd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12894" y="5034518"/>
            <a:ext cx="993001" cy="1512242"/>
          </a:xfrm>
          <a:prstGeom prst="rect">
            <a:avLst/>
          </a:prstGeom>
        </p:spPr>
      </p:pic>
      <p:pic>
        <p:nvPicPr>
          <p:cNvPr id="14" name="Image 13" descr="1901 1950 - Visionneuse - Archives departementales de la Haute Vienne.pd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 y="2169833"/>
            <a:ext cx="1560656" cy="902542"/>
          </a:xfrm>
          <a:prstGeom prst="rect">
            <a:avLst/>
          </a:prstGeom>
        </p:spPr>
      </p:pic>
      <p:pic>
        <p:nvPicPr>
          <p:cNvPr id="15" name="Image 14" descr="1901 1950 - 71° mobile - Archives departementales de la Haute Vienne.pd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623454" y="1955640"/>
            <a:ext cx="984404" cy="1512242"/>
          </a:xfrm>
          <a:prstGeom prst="rect">
            <a:avLst/>
          </a:prstGeom>
        </p:spPr>
      </p:pic>
      <p:pic>
        <p:nvPicPr>
          <p:cNvPr id="16" name="Image 15" descr="1901 1950 - ancienne mairie - Archives departementales de la Haute Vienne.pdf"/>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623454" y="5482281"/>
            <a:ext cx="1520548" cy="1047217"/>
          </a:xfrm>
          <a:prstGeom prst="rect">
            <a:avLst/>
          </a:prstGeom>
        </p:spPr>
      </p:pic>
      <p:sp>
        <p:nvSpPr>
          <p:cNvPr id="17" name="Rectangle 16"/>
          <p:cNvSpPr/>
          <p:nvPr/>
        </p:nvSpPr>
        <p:spPr>
          <a:xfrm>
            <a:off x="7567790" y="3467882"/>
            <a:ext cx="1040068" cy="215444"/>
          </a:xfrm>
          <a:prstGeom prst="rect">
            <a:avLst/>
          </a:prstGeom>
        </p:spPr>
        <p:txBody>
          <a:bodyPr wrap="none">
            <a:spAutoFit/>
          </a:bodyPr>
          <a:lstStyle/>
          <a:p>
            <a:r>
              <a:rPr lang="fr-FR" sz="800" dirty="0"/>
              <a:t>ADHV : 46Fi10144 </a:t>
            </a:r>
          </a:p>
        </p:txBody>
      </p:sp>
      <p:sp>
        <p:nvSpPr>
          <p:cNvPr id="18" name="Rectangle 17"/>
          <p:cNvSpPr/>
          <p:nvPr/>
        </p:nvSpPr>
        <p:spPr>
          <a:xfrm>
            <a:off x="7896549" y="5034518"/>
            <a:ext cx="1068572" cy="215444"/>
          </a:xfrm>
          <a:prstGeom prst="rect">
            <a:avLst/>
          </a:prstGeom>
        </p:spPr>
        <p:txBody>
          <a:bodyPr wrap="none">
            <a:spAutoFit/>
          </a:bodyPr>
          <a:lstStyle/>
          <a:p>
            <a:r>
              <a:rPr lang="fr-FR" sz="800" dirty="0"/>
              <a:t>ADHV : 46Fi 10887</a:t>
            </a:r>
          </a:p>
        </p:txBody>
      </p:sp>
      <p:sp>
        <p:nvSpPr>
          <p:cNvPr id="19" name="Rectangle 18"/>
          <p:cNvSpPr/>
          <p:nvPr/>
        </p:nvSpPr>
        <p:spPr>
          <a:xfrm>
            <a:off x="7925053" y="1466115"/>
            <a:ext cx="1068572" cy="215444"/>
          </a:xfrm>
          <a:prstGeom prst="rect">
            <a:avLst/>
          </a:prstGeom>
        </p:spPr>
        <p:txBody>
          <a:bodyPr wrap="none">
            <a:spAutoFit/>
          </a:bodyPr>
          <a:lstStyle/>
          <a:p>
            <a:r>
              <a:rPr lang="fr-FR" sz="800" dirty="0"/>
              <a:t>ADHV : 46Fi 10207</a:t>
            </a:r>
          </a:p>
        </p:txBody>
      </p:sp>
      <p:sp>
        <p:nvSpPr>
          <p:cNvPr id="20" name="Rectangle 19"/>
          <p:cNvSpPr/>
          <p:nvPr/>
        </p:nvSpPr>
        <p:spPr>
          <a:xfrm>
            <a:off x="7925053" y="6546760"/>
            <a:ext cx="1040068" cy="215444"/>
          </a:xfrm>
          <a:prstGeom prst="rect">
            <a:avLst/>
          </a:prstGeom>
        </p:spPr>
        <p:txBody>
          <a:bodyPr wrap="none">
            <a:spAutoFit/>
          </a:bodyPr>
          <a:lstStyle/>
          <a:p>
            <a:r>
              <a:rPr lang="fr-FR" sz="800" dirty="0"/>
              <a:t>ADHV : 46Fi10646 </a:t>
            </a:r>
          </a:p>
        </p:txBody>
      </p:sp>
      <p:sp>
        <p:nvSpPr>
          <p:cNvPr id="21" name="Rectangle 20"/>
          <p:cNvSpPr/>
          <p:nvPr/>
        </p:nvSpPr>
        <p:spPr>
          <a:xfrm>
            <a:off x="312894" y="1573837"/>
            <a:ext cx="1040068" cy="215444"/>
          </a:xfrm>
          <a:prstGeom prst="rect">
            <a:avLst/>
          </a:prstGeom>
        </p:spPr>
        <p:txBody>
          <a:bodyPr wrap="none">
            <a:spAutoFit/>
          </a:bodyPr>
          <a:lstStyle/>
          <a:p>
            <a:r>
              <a:rPr lang="fr-FR" sz="800" dirty="0"/>
              <a:t>ADHV : 46Fi10728 </a:t>
            </a:r>
          </a:p>
        </p:txBody>
      </p:sp>
      <p:sp>
        <p:nvSpPr>
          <p:cNvPr id="22" name="Rectangle 21"/>
          <p:cNvSpPr/>
          <p:nvPr/>
        </p:nvSpPr>
        <p:spPr>
          <a:xfrm>
            <a:off x="312894" y="3136612"/>
            <a:ext cx="1040068" cy="215444"/>
          </a:xfrm>
          <a:prstGeom prst="rect">
            <a:avLst/>
          </a:prstGeom>
        </p:spPr>
        <p:txBody>
          <a:bodyPr wrap="none">
            <a:spAutoFit/>
          </a:bodyPr>
          <a:lstStyle/>
          <a:p>
            <a:r>
              <a:rPr lang="fr-FR" sz="800" dirty="0"/>
              <a:t>ADHV : 46Fi10024 </a:t>
            </a:r>
          </a:p>
        </p:txBody>
      </p:sp>
      <p:sp>
        <p:nvSpPr>
          <p:cNvPr id="23" name="Rectangle 22"/>
          <p:cNvSpPr/>
          <p:nvPr/>
        </p:nvSpPr>
        <p:spPr>
          <a:xfrm>
            <a:off x="312894" y="4716275"/>
            <a:ext cx="1040068" cy="215444"/>
          </a:xfrm>
          <a:prstGeom prst="rect">
            <a:avLst/>
          </a:prstGeom>
        </p:spPr>
        <p:txBody>
          <a:bodyPr wrap="none">
            <a:spAutoFit/>
          </a:bodyPr>
          <a:lstStyle/>
          <a:p>
            <a:r>
              <a:rPr lang="fr-FR" sz="800" dirty="0"/>
              <a:t>ADHV : 46Fi10881 </a:t>
            </a:r>
          </a:p>
        </p:txBody>
      </p:sp>
      <p:sp>
        <p:nvSpPr>
          <p:cNvPr id="24" name="Rectangle 23"/>
          <p:cNvSpPr/>
          <p:nvPr/>
        </p:nvSpPr>
        <p:spPr>
          <a:xfrm>
            <a:off x="265827" y="6529498"/>
            <a:ext cx="1040068" cy="215444"/>
          </a:xfrm>
          <a:prstGeom prst="rect">
            <a:avLst/>
          </a:prstGeom>
        </p:spPr>
        <p:txBody>
          <a:bodyPr wrap="none">
            <a:spAutoFit/>
          </a:bodyPr>
          <a:lstStyle/>
          <a:p>
            <a:r>
              <a:rPr lang="fr-FR" sz="800" dirty="0"/>
              <a:t>ADHV : 46Fi10877 </a:t>
            </a:r>
          </a:p>
        </p:txBody>
      </p:sp>
      <p:sp>
        <p:nvSpPr>
          <p:cNvPr id="26" name="Ellipse 25"/>
          <p:cNvSpPr/>
          <p:nvPr/>
        </p:nvSpPr>
        <p:spPr>
          <a:xfrm>
            <a:off x="6625145" y="1376195"/>
            <a:ext cx="382515" cy="413086"/>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1</a:t>
            </a:r>
          </a:p>
        </p:txBody>
      </p:sp>
      <p:sp>
        <p:nvSpPr>
          <p:cNvPr id="27" name="Ellipse 26"/>
          <p:cNvSpPr/>
          <p:nvPr/>
        </p:nvSpPr>
        <p:spPr>
          <a:xfrm>
            <a:off x="4387694" y="6349118"/>
            <a:ext cx="382515" cy="413086"/>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3</a:t>
            </a:r>
          </a:p>
        </p:txBody>
      </p:sp>
      <p:sp>
        <p:nvSpPr>
          <p:cNvPr id="28" name="Ellipse 27"/>
          <p:cNvSpPr/>
          <p:nvPr/>
        </p:nvSpPr>
        <p:spPr>
          <a:xfrm>
            <a:off x="5596467" y="4289257"/>
            <a:ext cx="382515" cy="413086"/>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2</a:t>
            </a:r>
          </a:p>
        </p:txBody>
      </p:sp>
      <p:sp>
        <p:nvSpPr>
          <p:cNvPr id="29" name="Ellipse 28"/>
          <p:cNvSpPr/>
          <p:nvPr/>
        </p:nvSpPr>
        <p:spPr>
          <a:xfrm>
            <a:off x="2652785" y="3876171"/>
            <a:ext cx="382515" cy="413086"/>
          </a:xfrm>
          <a:prstGeom prst="ellipse">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4</a:t>
            </a:r>
          </a:p>
        </p:txBody>
      </p:sp>
      <p:sp>
        <p:nvSpPr>
          <p:cNvPr id="25" name="Ellipse 24"/>
          <p:cNvSpPr/>
          <p:nvPr/>
        </p:nvSpPr>
        <p:spPr>
          <a:xfrm>
            <a:off x="1974850" y="2169833"/>
            <a:ext cx="241300" cy="23681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p:cNvSpPr txBox="1"/>
          <p:nvPr/>
        </p:nvSpPr>
        <p:spPr>
          <a:xfrm>
            <a:off x="1667960" y="987781"/>
            <a:ext cx="1740258" cy="830997"/>
          </a:xfrm>
          <a:prstGeom prst="rect">
            <a:avLst/>
          </a:prstGeom>
          <a:noFill/>
        </p:spPr>
        <p:txBody>
          <a:bodyPr wrap="square" rtlCol="0">
            <a:spAutoFit/>
          </a:bodyPr>
          <a:lstStyle/>
          <a:p>
            <a:pPr algn="just"/>
            <a:r>
              <a:rPr lang="fr-FR" sz="1200" dirty="0"/>
              <a:t>Matinée : départ de la 9° de Ligne de la caserne de la Visitation en direction de la gare.</a:t>
            </a:r>
          </a:p>
        </p:txBody>
      </p:sp>
      <p:sp>
        <p:nvSpPr>
          <p:cNvPr id="34" name="ZoneTexte 33"/>
          <p:cNvSpPr txBox="1"/>
          <p:nvPr/>
        </p:nvSpPr>
        <p:spPr>
          <a:xfrm>
            <a:off x="4634301" y="893810"/>
            <a:ext cx="1924332" cy="830997"/>
          </a:xfrm>
          <a:prstGeom prst="rect">
            <a:avLst/>
          </a:prstGeom>
          <a:noFill/>
        </p:spPr>
        <p:txBody>
          <a:bodyPr wrap="square" rtlCol="0">
            <a:spAutoFit/>
          </a:bodyPr>
          <a:lstStyle/>
          <a:p>
            <a:pPr algn="just"/>
            <a:r>
              <a:rPr lang="fr-FR" sz="1200" dirty="0"/>
              <a:t>13h : une foule s’oppose au départ des soldats; certains fraternisent. La gare est bloquée.</a:t>
            </a:r>
          </a:p>
        </p:txBody>
      </p:sp>
      <p:sp>
        <p:nvSpPr>
          <p:cNvPr id="36" name="ZoneTexte 35"/>
          <p:cNvSpPr txBox="1"/>
          <p:nvPr/>
        </p:nvSpPr>
        <p:spPr>
          <a:xfrm>
            <a:off x="4803180" y="4835950"/>
            <a:ext cx="2137968" cy="646331"/>
          </a:xfrm>
          <a:prstGeom prst="rect">
            <a:avLst/>
          </a:prstGeom>
          <a:noFill/>
        </p:spPr>
        <p:txBody>
          <a:bodyPr wrap="square" rtlCol="0">
            <a:spAutoFit/>
          </a:bodyPr>
          <a:lstStyle/>
          <a:p>
            <a:pPr algn="just"/>
            <a:r>
              <a:rPr lang="fr-FR" sz="1200" dirty="0"/>
              <a:t>15h : discours de soutien à l’insurrection rue </a:t>
            </a:r>
            <a:r>
              <a:rPr lang="fr-FR" sz="1200" dirty="0" err="1"/>
              <a:t>Palvezy</a:t>
            </a:r>
            <a:r>
              <a:rPr lang="fr-FR" sz="1200" dirty="0"/>
              <a:t>, siège de la Société populaire</a:t>
            </a:r>
          </a:p>
        </p:txBody>
      </p:sp>
      <p:sp>
        <p:nvSpPr>
          <p:cNvPr id="32" name="ZoneTexte 31"/>
          <p:cNvSpPr txBox="1"/>
          <p:nvPr/>
        </p:nvSpPr>
        <p:spPr>
          <a:xfrm>
            <a:off x="1974850" y="5931207"/>
            <a:ext cx="2412844" cy="830997"/>
          </a:xfrm>
          <a:prstGeom prst="rect">
            <a:avLst/>
          </a:prstGeom>
          <a:noFill/>
        </p:spPr>
        <p:txBody>
          <a:bodyPr wrap="square" rtlCol="0">
            <a:spAutoFit/>
          </a:bodyPr>
          <a:lstStyle/>
          <a:p>
            <a:pPr algn="just"/>
            <a:r>
              <a:rPr lang="fr-FR" sz="1200" dirty="0"/>
              <a:t>La foule se masse devant la mairie : le Conseil municipal est divisé. Les élus de gauche proclame la Commune.</a:t>
            </a:r>
          </a:p>
        </p:txBody>
      </p:sp>
      <p:sp>
        <p:nvSpPr>
          <p:cNvPr id="31" name="ZoneTexte 30"/>
          <p:cNvSpPr txBox="1"/>
          <p:nvPr/>
        </p:nvSpPr>
        <p:spPr>
          <a:xfrm>
            <a:off x="1675682" y="2860508"/>
            <a:ext cx="3011939" cy="1015663"/>
          </a:xfrm>
          <a:prstGeom prst="rect">
            <a:avLst/>
          </a:prstGeom>
          <a:noFill/>
        </p:spPr>
        <p:txBody>
          <a:bodyPr wrap="square" rtlCol="0">
            <a:spAutoFit/>
          </a:bodyPr>
          <a:lstStyle/>
          <a:p>
            <a:r>
              <a:rPr lang="fr-FR" sz="1200" dirty="0"/>
              <a:t>21h : la foule envahit la préfecture et monte des barricades.</a:t>
            </a:r>
          </a:p>
          <a:p>
            <a:r>
              <a:rPr lang="fr-FR" sz="1200" dirty="0"/>
              <a:t>23h : heurts, un blessé et un mort du côté de l’armée.</a:t>
            </a:r>
          </a:p>
          <a:p>
            <a:r>
              <a:rPr lang="fr-FR" sz="1200" dirty="0"/>
              <a:t>Minuit : les insurgés sont dispersés.</a:t>
            </a:r>
          </a:p>
        </p:txBody>
      </p:sp>
      <p:sp>
        <p:nvSpPr>
          <p:cNvPr id="37" name="ZoneTexte 36"/>
          <p:cNvSpPr txBox="1"/>
          <p:nvPr/>
        </p:nvSpPr>
        <p:spPr>
          <a:xfrm>
            <a:off x="2389859" y="2169833"/>
            <a:ext cx="2380350" cy="461665"/>
          </a:xfrm>
          <a:prstGeom prst="rect">
            <a:avLst/>
          </a:prstGeom>
          <a:noFill/>
        </p:spPr>
        <p:txBody>
          <a:bodyPr wrap="square" rtlCol="0">
            <a:spAutoFit/>
          </a:bodyPr>
          <a:lstStyle/>
          <a:p>
            <a:r>
              <a:rPr lang="fr-FR" sz="1200" dirty="0"/>
              <a:t>22h : départ des cuirassiers vers la Préfecture</a:t>
            </a:r>
          </a:p>
        </p:txBody>
      </p:sp>
      <p:sp>
        <p:nvSpPr>
          <p:cNvPr id="33" name="ZoneTexte 32"/>
          <p:cNvSpPr txBox="1"/>
          <p:nvPr/>
        </p:nvSpPr>
        <p:spPr>
          <a:xfrm>
            <a:off x="3494494" y="539867"/>
            <a:ext cx="2209271" cy="246221"/>
          </a:xfrm>
          <a:prstGeom prst="rect">
            <a:avLst/>
          </a:prstGeom>
          <a:noFill/>
        </p:spPr>
        <p:txBody>
          <a:bodyPr wrap="none" rtlCol="0">
            <a:spAutoFit/>
          </a:bodyPr>
          <a:lstStyle/>
          <a:p>
            <a:r>
              <a:rPr lang="fr-FR" sz="1000" dirty="0" err="1"/>
              <a:t>Bnf</a:t>
            </a:r>
            <a:r>
              <a:rPr lang="fr-FR" sz="1000" dirty="0"/>
              <a:t>, </a:t>
            </a:r>
            <a:r>
              <a:rPr lang="fr-FR" sz="1000" dirty="0" err="1"/>
              <a:t>Gallica</a:t>
            </a:r>
            <a:r>
              <a:rPr lang="fr-FR" sz="1000" dirty="0"/>
              <a:t>, plan de Limoges, 1873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4045" y="0"/>
            <a:ext cx="6288532" cy="673931"/>
          </a:xfrm>
        </p:spPr>
        <p:txBody>
          <a:bodyPr>
            <a:normAutofit/>
          </a:bodyPr>
          <a:lstStyle/>
          <a:p>
            <a:r>
              <a:rPr lang="fr-FR" sz="2000" b="1" dirty="0"/>
              <a:t>1 : LA GARE, LE DEBUT DE LA CRISE</a:t>
            </a:r>
          </a:p>
        </p:txBody>
      </p:sp>
      <p:pic>
        <p:nvPicPr>
          <p:cNvPr id="4" name="Image 3" descr="1901 1950 - Gare- Archives departementales de la Haute Vienne.pd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9562" y="763641"/>
            <a:ext cx="3284869" cy="1994752"/>
          </a:xfrm>
          <a:prstGeom prst="rect">
            <a:avLst/>
          </a:prstGeom>
        </p:spPr>
      </p:pic>
      <p:pic>
        <p:nvPicPr>
          <p:cNvPr id="5" name="Image 4" descr="Gare int ext Lmg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9562" y="3675713"/>
            <a:ext cx="3207584" cy="2158150"/>
          </a:xfrm>
          <a:prstGeom prst="rect">
            <a:avLst/>
          </a:prstGeom>
        </p:spPr>
      </p:pic>
      <p:sp>
        <p:nvSpPr>
          <p:cNvPr id="6" name="Rectangle 5"/>
          <p:cNvSpPr/>
          <p:nvPr/>
        </p:nvSpPr>
        <p:spPr>
          <a:xfrm>
            <a:off x="903913" y="6045518"/>
            <a:ext cx="1608934" cy="276999"/>
          </a:xfrm>
          <a:prstGeom prst="rect">
            <a:avLst/>
          </a:prstGeom>
        </p:spPr>
        <p:txBody>
          <a:bodyPr wrap="none">
            <a:spAutoFit/>
          </a:bodyPr>
          <a:lstStyle/>
          <a:p>
            <a:r>
              <a:rPr lang="fr-FR" sz="1200" dirty="0"/>
              <a:t>ADHV – 2 Fi 085514</a:t>
            </a:r>
          </a:p>
        </p:txBody>
      </p:sp>
      <p:sp>
        <p:nvSpPr>
          <p:cNvPr id="7" name="Rectangle 6"/>
          <p:cNvSpPr/>
          <p:nvPr/>
        </p:nvSpPr>
        <p:spPr>
          <a:xfrm>
            <a:off x="989498" y="3035392"/>
            <a:ext cx="1523349" cy="276999"/>
          </a:xfrm>
          <a:prstGeom prst="rect">
            <a:avLst/>
          </a:prstGeom>
        </p:spPr>
        <p:txBody>
          <a:bodyPr wrap="none">
            <a:spAutoFit/>
          </a:bodyPr>
          <a:lstStyle/>
          <a:p>
            <a:r>
              <a:rPr lang="fr-FR" sz="1200" dirty="0"/>
              <a:t>ADHV : 46Fi 10207</a:t>
            </a:r>
          </a:p>
        </p:txBody>
      </p:sp>
      <p:sp>
        <p:nvSpPr>
          <p:cNvPr id="8" name="Rectangle 7"/>
          <p:cNvSpPr/>
          <p:nvPr/>
        </p:nvSpPr>
        <p:spPr>
          <a:xfrm>
            <a:off x="3999663" y="727068"/>
            <a:ext cx="4572000" cy="2031325"/>
          </a:xfrm>
          <a:prstGeom prst="rect">
            <a:avLst/>
          </a:prstGeom>
        </p:spPr>
        <p:txBody>
          <a:bodyPr>
            <a:spAutoFit/>
          </a:bodyPr>
          <a:lstStyle/>
          <a:p>
            <a:pPr algn="just"/>
            <a:r>
              <a:rPr lang="fr-FR" sz="1400" dirty="0"/>
              <a:t>La Révolution industrielle du XIX° siècle amène le chemin de fer à Limoges qui permet l’acheminement de matières premières, de marchandises, le transport de passagers et de troupes car Limoges est une place militaire. La première gare date de 1858, réaménagée plusieurs fois pour faire face à une fréquentation toujours plus importante, la municipalité exprime dès 1891 l’ambition d’une gare monumentale qui verra le jour en 1929.</a:t>
            </a:r>
          </a:p>
        </p:txBody>
      </p:sp>
      <p:sp>
        <p:nvSpPr>
          <p:cNvPr id="9" name="ZoneTexte 8"/>
          <p:cNvSpPr txBox="1"/>
          <p:nvPr/>
        </p:nvSpPr>
        <p:spPr>
          <a:xfrm>
            <a:off x="3748637" y="3183196"/>
            <a:ext cx="4975059" cy="3416320"/>
          </a:xfrm>
          <a:prstGeom prst="rect">
            <a:avLst/>
          </a:prstGeom>
          <a:noFill/>
        </p:spPr>
        <p:txBody>
          <a:bodyPr wrap="square" rtlCol="0">
            <a:spAutoFit/>
          </a:bodyPr>
          <a:lstStyle/>
          <a:p>
            <a:pPr algn="just"/>
            <a:r>
              <a:rPr lang="fr-FR" dirty="0"/>
              <a:t>	Le 4 avril 1871, un régiment de 3 à 400 hommes cantonné à la caserne de la Visitation à Limoges a pour ordre de rejoindre la capitale pour servir de renfort à l’armée versaillaise contre les Communards. </a:t>
            </a:r>
          </a:p>
          <a:p>
            <a:pPr algn="just"/>
            <a:endParaRPr lang="fr-FR" dirty="0"/>
          </a:p>
          <a:p>
            <a:pPr algn="just"/>
            <a:r>
              <a:rPr lang="fr-FR" dirty="0"/>
              <a:t>	La nouvelle se répand bientôt dans la ville. La gare est occupée par des ouvriers, des femmes et des enfants scandant des propos favorables à la Commune, les wagons détachés. Une partie des soldats (30 à 80) fraternise avec la foule et cède leurs armes à la population.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477" y="0"/>
            <a:ext cx="6611661" cy="581381"/>
          </a:xfrm>
        </p:spPr>
        <p:txBody>
          <a:bodyPr>
            <a:normAutofit/>
          </a:bodyPr>
          <a:lstStyle/>
          <a:p>
            <a:r>
              <a:rPr lang="fr-FR" sz="2000" b="1" dirty="0"/>
              <a:t>2 : LA MOBILISATION POPULAIRE</a:t>
            </a:r>
          </a:p>
        </p:txBody>
      </p:sp>
      <p:sp>
        <p:nvSpPr>
          <p:cNvPr id="6" name="Rectangle 5"/>
          <p:cNvSpPr/>
          <p:nvPr/>
        </p:nvSpPr>
        <p:spPr>
          <a:xfrm>
            <a:off x="3661753" y="581381"/>
            <a:ext cx="5255627" cy="3293209"/>
          </a:xfrm>
          <a:prstGeom prst="rect">
            <a:avLst/>
          </a:prstGeom>
        </p:spPr>
        <p:txBody>
          <a:bodyPr wrap="square">
            <a:spAutoFit/>
          </a:bodyPr>
          <a:lstStyle/>
          <a:p>
            <a:pPr algn="just"/>
            <a:r>
              <a:rPr lang="fr-FR" sz="1600" dirty="0"/>
              <a:t>Emprisonnés ou proscrits sous Napoléon III, les républicains peuvent, à partir de la défaite de 1870 et la proclamation de la III° République le 4 septembre, reprendre leur combat politique.</a:t>
            </a:r>
          </a:p>
          <a:p>
            <a:pPr algn="just"/>
            <a:r>
              <a:rPr lang="fr-FR" sz="1600" dirty="0"/>
              <a:t>A Limoges, ce renouveau se manifeste par :</a:t>
            </a:r>
          </a:p>
          <a:p>
            <a:pPr algn="just">
              <a:buFontTx/>
              <a:buChar char="-"/>
            </a:pPr>
            <a:r>
              <a:rPr lang="fr-FR" sz="1600" dirty="0"/>
              <a:t> la publication d’un journal, </a:t>
            </a:r>
            <a:r>
              <a:rPr lang="fr-FR" sz="1600" i="1" dirty="0"/>
              <a:t>La Défense républicaine </a:t>
            </a:r>
            <a:r>
              <a:rPr lang="fr-FR" sz="1600" dirty="0"/>
              <a:t>fondée par Alfred </a:t>
            </a:r>
            <a:r>
              <a:rPr lang="fr-FR" sz="1600" dirty="0" err="1"/>
              <a:t>Talandier</a:t>
            </a:r>
            <a:endParaRPr lang="fr-FR" sz="1600" dirty="0"/>
          </a:p>
          <a:p>
            <a:pPr algn="just">
              <a:buFontTx/>
              <a:buChar char="-"/>
            </a:pPr>
            <a:r>
              <a:rPr lang="fr-FR" sz="1600" dirty="0"/>
              <a:t> la création d’une Société populaire</a:t>
            </a:r>
          </a:p>
          <a:p>
            <a:pPr algn="just">
              <a:buFontTx/>
              <a:buChar char="-"/>
            </a:pPr>
            <a:r>
              <a:rPr lang="fr-FR" sz="1600" dirty="0"/>
              <a:t> l’élection de conseillers municipaux socialistes : Pierre Rebeyrolle (horloger, ancien proscrit de 1851), </a:t>
            </a:r>
            <a:r>
              <a:rPr lang="fr-FR" sz="1600"/>
              <a:t>Elie Dubois </a:t>
            </a:r>
            <a:r>
              <a:rPr lang="fr-FR" sz="1600" dirty="0"/>
              <a:t>(ancien animateur d’un club socialiste à Paris et proscrit), Jean-Baptiste </a:t>
            </a:r>
            <a:r>
              <a:rPr lang="fr-FR" sz="1600" dirty="0" err="1"/>
              <a:t>Roubinet</a:t>
            </a:r>
            <a:r>
              <a:rPr lang="fr-FR" sz="1600" dirty="0"/>
              <a:t> (balancier), Maury (sabotier), Aragon (porcelainier) et Laporte (aubergiste).</a:t>
            </a:r>
          </a:p>
        </p:txBody>
      </p:sp>
      <p:sp>
        <p:nvSpPr>
          <p:cNvPr id="7" name="ZoneTexte 6"/>
          <p:cNvSpPr txBox="1"/>
          <p:nvPr/>
        </p:nvSpPr>
        <p:spPr>
          <a:xfrm>
            <a:off x="214550" y="5511300"/>
            <a:ext cx="3609306" cy="1200329"/>
          </a:xfrm>
          <a:prstGeom prst="rect">
            <a:avLst/>
          </a:prstGeom>
          <a:noFill/>
        </p:spPr>
        <p:txBody>
          <a:bodyPr wrap="square" rtlCol="0">
            <a:spAutoFit/>
          </a:bodyPr>
          <a:lstStyle/>
          <a:p>
            <a:pPr algn="just"/>
            <a:r>
              <a:rPr lang="fr-FR" dirty="0"/>
              <a:t>La Garde nationale s’est mobilisée au son du tambour. Les quartiers populaires dont ceux des </a:t>
            </a:r>
            <a:r>
              <a:rPr lang="fr-FR" dirty="0" err="1"/>
              <a:t>Ponticauds</a:t>
            </a:r>
            <a:r>
              <a:rPr lang="fr-FR" dirty="0"/>
              <a:t> (bords de Vienne) sont en ébullition.</a:t>
            </a:r>
          </a:p>
        </p:txBody>
      </p:sp>
      <p:sp>
        <p:nvSpPr>
          <p:cNvPr id="8" name="ZoneTexte 7"/>
          <p:cNvSpPr txBox="1"/>
          <p:nvPr/>
        </p:nvSpPr>
        <p:spPr>
          <a:xfrm>
            <a:off x="4309285" y="4162285"/>
            <a:ext cx="4608095" cy="2246769"/>
          </a:xfrm>
          <a:prstGeom prst="rect">
            <a:avLst/>
          </a:prstGeom>
          <a:noFill/>
        </p:spPr>
        <p:txBody>
          <a:bodyPr wrap="square" rtlCol="0">
            <a:spAutoFit/>
          </a:bodyPr>
          <a:lstStyle/>
          <a:p>
            <a:pPr algn="just"/>
            <a:r>
              <a:rPr lang="fr-FR" sz="1400" dirty="0"/>
              <a:t>Créée par la République en 1870, la Garde nationale est formée pour lutter contre les Prussiens et les opposants au régime. Organisée par quartiers, la Garde nationale est composée de citadins armés. Cependant, elle ne forme pas un corps uni : à l’image de la lutte des classes, les bataillons des quartiers populaires s’opposent aux bataillons des quartiers bourgeois. Ce sont les bataillons populaires qui se sont fédérés à Paris, d’où le surnom de « Fédérés » pour désigner les Communards.</a:t>
            </a:r>
          </a:p>
        </p:txBody>
      </p:sp>
      <p:pic>
        <p:nvPicPr>
          <p:cNvPr id="9" name="Image 8" descr="Talandier 1861-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258303" y="1219804"/>
            <a:ext cx="4186347" cy="2909501"/>
          </a:xfrm>
          <a:prstGeom prst="rect">
            <a:avLst/>
          </a:prstGeom>
        </p:spPr>
      </p:pic>
      <p:sp>
        <p:nvSpPr>
          <p:cNvPr id="10" name="ZoneTexte 9"/>
          <p:cNvSpPr txBox="1"/>
          <p:nvPr/>
        </p:nvSpPr>
        <p:spPr>
          <a:xfrm>
            <a:off x="214549" y="4767728"/>
            <a:ext cx="3447204" cy="646331"/>
          </a:xfrm>
          <a:prstGeom prst="rect">
            <a:avLst/>
          </a:prstGeom>
          <a:noFill/>
        </p:spPr>
        <p:txBody>
          <a:bodyPr wrap="square" rtlCol="0">
            <a:spAutoFit/>
          </a:bodyPr>
          <a:lstStyle/>
          <a:p>
            <a:pPr algn="ctr"/>
            <a:r>
              <a:rPr lang="fr-FR" sz="1200" dirty="0"/>
              <a:t>ADHV – 4M322 : rapport du préfet de la Haute-Vienne au ministère de l’Intérieur</a:t>
            </a:r>
          </a:p>
          <a:p>
            <a:pPr algn="ctr"/>
            <a:r>
              <a:rPr lang="fr-FR" sz="1200" dirty="0"/>
              <a:t>19 décembre 1861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6998" y="0"/>
            <a:ext cx="3652914" cy="582134"/>
          </a:xfrm>
        </p:spPr>
        <p:txBody>
          <a:bodyPr>
            <a:normAutofit/>
          </a:bodyPr>
          <a:lstStyle/>
          <a:p>
            <a:r>
              <a:rPr lang="fr-FR" sz="2000" b="1" dirty="0"/>
              <a:t>3 : LA MAIRIE</a:t>
            </a:r>
          </a:p>
        </p:txBody>
      </p:sp>
      <p:sp>
        <p:nvSpPr>
          <p:cNvPr id="5" name="ZoneTexte 4"/>
          <p:cNvSpPr txBox="1"/>
          <p:nvPr/>
        </p:nvSpPr>
        <p:spPr>
          <a:xfrm>
            <a:off x="386435" y="3962570"/>
            <a:ext cx="8273685" cy="2585323"/>
          </a:xfrm>
          <a:prstGeom prst="rect">
            <a:avLst/>
          </a:prstGeom>
          <a:noFill/>
        </p:spPr>
        <p:txBody>
          <a:bodyPr wrap="square" rtlCol="0">
            <a:spAutoFit/>
          </a:bodyPr>
          <a:lstStyle/>
          <a:p>
            <a:pPr algn="just"/>
            <a:r>
              <a:rPr lang="fr-FR" dirty="0"/>
              <a:t>	Face à la situation, le Conseil municipal est réuni au complet à la mairie. Le maire, républicain modéré, Casimir Ranson, veut éviter un bain de sang et obtient du préfet et du général que l’armée reste cantonnée mais demande au chef de la Garde nationale un maintien de l’ordre. Dépassé par la mobilisation des bataillons populaires aux ordres des meneurs de la Société populaire, ce plan est un échec d’autant que des rumeurs de dissolution de la Garde attisent l’agitation.</a:t>
            </a:r>
          </a:p>
          <a:p>
            <a:pPr algn="just"/>
            <a:r>
              <a:rPr lang="fr-FR" dirty="0"/>
              <a:t>	La Commune est finalement proclamée par les élus de gauche du Conseil municipal.</a:t>
            </a:r>
          </a:p>
        </p:txBody>
      </p:sp>
      <p:sp>
        <p:nvSpPr>
          <p:cNvPr id="6" name="Rectangle 5"/>
          <p:cNvSpPr/>
          <p:nvPr/>
        </p:nvSpPr>
        <p:spPr>
          <a:xfrm>
            <a:off x="1050049" y="3251020"/>
            <a:ext cx="3193897" cy="646331"/>
          </a:xfrm>
          <a:prstGeom prst="rect">
            <a:avLst/>
          </a:prstGeom>
        </p:spPr>
        <p:txBody>
          <a:bodyPr wrap="square">
            <a:spAutoFit/>
          </a:bodyPr>
          <a:lstStyle/>
          <a:p>
            <a:pPr algn="ctr"/>
            <a:r>
              <a:rPr lang="fr-FR" sz="1200" dirty="0"/>
              <a:t>ADHV : 15Fi68 photographie N&amp;B </a:t>
            </a:r>
          </a:p>
          <a:p>
            <a:pPr algn="ctr"/>
            <a:r>
              <a:rPr lang="fr-FR" sz="1200" dirty="0"/>
              <a:t>ancien hôtel de ville de Limoges</a:t>
            </a:r>
          </a:p>
          <a:p>
            <a:pPr algn="ctr"/>
            <a:r>
              <a:rPr lang="fr-FR" sz="1200" dirty="0"/>
              <a:t>vers 1880 </a:t>
            </a:r>
          </a:p>
        </p:txBody>
      </p:sp>
      <p:sp>
        <p:nvSpPr>
          <p:cNvPr id="7" name="ZoneTexte 6"/>
          <p:cNvSpPr txBox="1"/>
          <p:nvPr/>
        </p:nvSpPr>
        <p:spPr>
          <a:xfrm>
            <a:off x="5248094" y="1274631"/>
            <a:ext cx="3412026" cy="1384995"/>
          </a:xfrm>
          <a:prstGeom prst="rect">
            <a:avLst/>
          </a:prstGeom>
          <a:noFill/>
        </p:spPr>
        <p:txBody>
          <a:bodyPr wrap="square" rtlCol="0">
            <a:spAutoFit/>
          </a:bodyPr>
          <a:lstStyle/>
          <a:p>
            <a:pPr algn="just"/>
            <a:r>
              <a:rPr lang="fr-FR" sz="1400" dirty="0"/>
              <a:t>A l’époque, l’Hôtel de ville est un bâtiment modeste. Ce n’est qu’en 1877, grâce à un legs, qu’il fut décidé de bâtir un « palais du peuple » plus adapté au développement de la ville de Limoges sur l’ancien emplacement de la mairie.</a:t>
            </a:r>
          </a:p>
        </p:txBody>
      </p:sp>
      <p:pic>
        <p:nvPicPr>
          <p:cNvPr id="8" name="Image 7" descr="Capture d’écran 2021-04-29 à 15.34.07.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749" y="575683"/>
            <a:ext cx="4402145" cy="26753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460" y="0"/>
            <a:ext cx="7996268" cy="643332"/>
          </a:xfrm>
        </p:spPr>
        <p:txBody>
          <a:bodyPr>
            <a:normAutofit/>
          </a:bodyPr>
          <a:lstStyle/>
          <a:p>
            <a:r>
              <a:rPr lang="fr-FR" sz="2000" b="1" dirty="0"/>
              <a:t>4 : LA PLACE DU PRESIDIAL, CŒUR DES AFFRONTEMENTS</a:t>
            </a:r>
          </a:p>
        </p:txBody>
      </p:sp>
      <p:pic>
        <p:nvPicPr>
          <p:cNvPr id="4" name="Image 3" descr="1901 1950 - Pl du Présidial - Archives departementales de la Haute Vienne.pd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16460" y="643332"/>
            <a:ext cx="4062255" cy="2843831"/>
          </a:xfrm>
          <a:prstGeom prst="rect">
            <a:avLst/>
          </a:prstGeom>
        </p:spPr>
      </p:pic>
      <p:sp>
        <p:nvSpPr>
          <p:cNvPr id="5" name="ZoneTexte 4"/>
          <p:cNvSpPr txBox="1"/>
          <p:nvPr/>
        </p:nvSpPr>
        <p:spPr>
          <a:xfrm>
            <a:off x="516460" y="3962570"/>
            <a:ext cx="7996268" cy="2585323"/>
          </a:xfrm>
          <a:prstGeom prst="rect">
            <a:avLst/>
          </a:prstGeom>
          <a:noFill/>
        </p:spPr>
        <p:txBody>
          <a:bodyPr wrap="square" rtlCol="0">
            <a:spAutoFit/>
          </a:bodyPr>
          <a:lstStyle/>
          <a:p>
            <a:pPr algn="just"/>
            <a:r>
              <a:rPr lang="fr-FR" dirty="0"/>
              <a:t>	Après l’annonce de l’arrestation de 3 soldats rebelles, la foule exige leur libération et se rend à la Préfecture située place du Présidial dont les grilles sont forcées tandis que le préfet déguisé en domestique s’enfuit. </a:t>
            </a:r>
          </a:p>
          <a:p>
            <a:pPr algn="just"/>
            <a:r>
              <a:rPr lang="fr-FR" dirty="0"/>
              <a:t>	Un détachement de cuirassiers contourne la place de la Motte pour arriver place St Michel devant les gardes nationaux. Ce face à face tourne mal : les insurgés tirent; le colonel Billet est touché mortellement.</a:t>
            </a:r>
          </a:p>
          <a:p>
            <a:pPr algn="just"/>
            <a:r>
              <a:rPr lang="fr-FR" dirty="0"/>
              <a:t>	Un autre détachement de soldats se poste devant la barricade de la rue des Prisons et sans que l’on sache vraiment, la Préfecture finit par être évacuée, les « </a:t>
            </a:r>
            <a:r>
              <a:rPr lang="fr-FR" dirty="0" err="1"/>
              <a:t>Communeux</a:t>
            </a:r>
            <a:r>
              <a:rPr lang="fr-FR" dirty="0"/>
              <a:t> » dispersés.</a:t>
            </a:r>
          </a:p>
        </p:txBody>
      </p:sp>
      <p:sp>
        <p:nvSpPr>
          <p:cNvPr id="6" name="ZoneTexte 5"/>
          <p:cNvSpPr txBox="1"/>
          <p:nvPr/>
        </p:nvSpPr>
        <p:spPr>
          <a:xfrm>
            <a:off x="4823376" y="865919"/>
            <a:ext cx="3447428" cy="2031325"/>
          </a:xfrm>
          <a:prstGeom prst="rect">
            <a:avLst/>
          </a:prstGeom>
          <a:noFill/>
        </p:spPr>
        <p:txBody>
          <a:bodyPr wrap="square" rtlCol="0">
            <a:spAutoFit/>
          </a:bodyPr>
          <a:lstStyle/>
          <a:p>
            <a:pPr algn="just"/>
            <a:r>
              <a:rPr lang="fr-FR" sz="1400" dirty="0"/>
              <a:t>Comme le montre cette carte postale du « Limoges disparu », la place du Présidial est facile à défendre car on y accède que par des petites rues étroites : ici la rue du Portail Imbert donne sur le quartier populaire du </a:t>
            </a:r>
            <a:r>
              <a:rPr lang="fr-FR" sz="1400" dirty="0" err="1"/>
              <a:t>Viraclaud</a:t>
            </a:r>
            <a:r>
              <a:rPr lang="fr-FR" sz="1400" dirty="0"/>
              <a:t> (la rue Turgot n’est pas percée et les bâtiments de la Poste et de la Préfecture n’existent pas encore) et son lacis de ruelles.</a:t>
            </a:r>
          </a:p>
        </p:txBody>
      </p:sp>
      <p:sp>
        <p:nvSpPr>
          <p:cNvPr id="7" name="Rectangle 6"/>
          <p:cNvSpPr/>
          <p:nvPr/>
        </p:nvSpPr>
        <p:spPr>
          <a:xfrm>
            <a:off x="729439" y="3432751"/>
            <a:ext cx="3636081" cy="276999"/>
          </a:xfrm>
          <a:prstGeom prst="rect">
            <a:avLst/>
          </a:prstGeom>
        </p:spPr>
        <p:txBody>
          <a:bodyPr wrap="none">
            <a:spAutoFit/>
          </a:bodyPr>
          <a:lstStyle/>
          <a:p>
            <a:r>
              <a:rPr lang="fr-FR" sz="1200" dirty="0"/>
              <a:t>ADHV : Carte postale du portail Imbert 46Fi 10887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078" y="0"/>
            <a:ext cx="4964461" cy="612733"/>
          </a:xfrm>
        </p:spPr>
        <p:txBody>
          <a:bodyPr>
            <a:normAutofit/>
          </a:bodyPr>
          <a:lstStyle/>
          <a:p>
            <a:r>
              <a:rPr lang="fr-FR" sz="2000" b="1" dirty="0"/>
              <a:t>LES OBSEQUES DU COLONEL BILLET</a:t>
            </a:r>
          </a:p>
        </p:txBody>
      </p:sp>
      <p:sp>
        <p:nvSpPr>
          <p:cNvPr id="5" name="ZoneTexte 4"/>
          <p:cNvSpPr txBox="1"/>
          <p:nvPr/>
        </p:nvSpPr>
        <p:spPr>
          <a:xfrm>
            <a:off x="4903326" y="1153337"/>
            <a:ext cx="3628871" cy="5078314"/>
          </a:xfrm>
          <a:prstGeom prst="rect">
            <a:avLst/>
          </a:prstGeom>
          <a:noFill/>
        </p:spPr>
        <p:txBody>
          <a:bodyPr wrap="square" rtlCol="0">
            <a:spAutoFit/>
          </a:bodyPr>
          <a:lstStyle/>
          <a:p>
            <a:pPr algn="just"/>
            <a:r>
              <a:rPr lang="fr-FR" dirty="0"/>
              <a:t>Les autorités et la bourgeoisie limougeaude veulent faire de ces obsèques (11 avril 1871) une manifestation politique en faveur des Versaillais, une réponse au communiqué d’Adolphe Thiers du 5 avril 1871 : </a:t>
            </a:r>
          </a:p>
          <a:p>
            <a:pPr algn="just"/>
            <a:endParaRPr lang="fr-FR" i="1" dirty="0"/>
          </a:p>
          <a:p>
            <a:pPr algn="just"/>
            <a:endParaRPr lang="fr-FR" i="1" dirty="0"/>
          </a:p>
          <a:p>
            <a:pPr algn="just"/>
            <a:r>
              <a:rPr lang="fr-FR" i="1" dirty="0"/>
              <a:t>« A Limoges s’est produite une émotion peu dangereuse; mais les communistes de cette ville, jaloux de se montrer à la hauteur des communistes de Paris, ont assassiné le colonel du régiment de cuirassiers qui était cantonné dans le département. La répression va suivre de près ce lâche assassinat ».</a:t>
            </a:r>
          </a:p>
        </p:txBody>
      </p:sp>
      <p:sp>
        <p:nvSpPr>
          <p:cNvPr id="6" name="Rectangle 5"/>
          <p:cNvSpPr/>
          <p:nvPr/>
        </p:nvSpPr>
        <p:spPr>
          <a:xfrm>
            <a:off x="780559" y="474233"/>
            <a:ext cx="3542156" cy="276999"/>
          </a:xfrm>
          <a:prstGeom prst="rect">
            <a:avLst/>
          </a:prstGeom>
        </p:spPr>
        <p:txBody>
          <a:bodyPr wrap="none">
            <a:spAutoFit/>
          </a:bodyPr>
          <a:lstStyle/>
          <a:p>
            <a:r>
              <a:rPr lang="fr-FR" sz="1200" dirty="0"/>
              <a:t>ADHV - I/L 419, La Nation française,13 avril 1871</a:t>
            </a:r>
          </a:p>
        </p:txBody>
      </p:sp>
      <p:pic>
        <p:nvPicPr>
          <p:cNvPr id="7" name="Image 6" descr="Funérailles Billet 13 avril Nfr.jp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rot="5400000">
            <a:off x="-366637" y="1644397"/>
            <a:ext cx="5782460" cy="40961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1846" y="0"/>
            <a:ext cx="4332154" cy="708046"/>
          </a:xfrm>
        </p:spPr>
        <p:txBody>
          <a:bodyPr>
            <a:normAutofit/>
          </a:bodyPr>
          <a:lstStyle/>
          <a:p>
            <a:r>
              <a:rPr lang="fr-FR" sz="2000" b="1" dirty="0"/>
              <a:t>LA REPRESSION</a:t>
            </a:r>
          </a:p>
        </p:txBody>
      </p:sp>
      <p:sp>
        <p:nvSpPr>
          <p:cNvPr id="4" name="ZoneTexte 3"/>
          <p:cNvSpPr txBox="1"/>
          <p:nvPr/>
        </p:nvSpPr>
        <p:spPr>
          <a:xfrm>
            <a:off x="5037148" y="613169"/>
            <a:ext cx="3862374" cy="5632311"/>
          </a:xfrm>
          <a:prstGeom prst="rect">
            <a:avLst/>
          </a:prstGeom>
          <a:noFill/>
        </p:spPr>
        <p:txBody>
          <a:bodyPr wrap="square" rtlCol="0">
            <a:spAutoFit/>
          </a:bodyPr>
          <a:lstStyle/>
          <a:p>
            <a:pPr algn="just"/>
            <a:r>
              <a:rPr lang="fr-FR" dirty="0"/>
              <a:t>La répression s’abat dès le lendemain avec :</a:t>
            </a:r>
          </a:p>
          <a:p>
            <a:pPr algn="just"/>
            <a:endParaRPr lang="fr-FR" dirty="0"/>
          </a:p>
          <a:p>
            <a:pPr algn="just">
              <a:buFontTx/>
              <a:buChar char="-"/>
            </a:pPr>
            <a:r>
              <a:rPr lang="fr-FR" dirty="0"/>
              <a:t> </a:t>
            </a:r>
            <a:r>
              <a:rPr lang="fr-FR" u="sng" dirty="0"/>
              <a:t>L’état de siège </a:t>
            </a:r>
            <a:r>
              <a:rPr lang="fr-FR" dirty="0"/>
              <a:t>proclamé par le préfet le 5 avril 1871 : le pouvoir appartient désormais à l’armée,</a:t>
            </a:r>
          </a:p>
          <a:p>
            <a:pPr algn="just">
              <a:buFontTx/>
              <a:buChar char="-"/>
            </a:pPr>
            <a:r>
              <a:rPr lang="fr-FR" dirty="0"/>
              <a:t> La </a:t>
            </a:r>
            <a:r>
              <a:rPr lang="fr-FR" u="sng" dirty="0"/>
              <a:t>levée des blocages</a:t>
            </a:r>
            <a:r>
              <a:rPr lang="fr-FR" dirty="0"/>
              <a:t>, notamment celui de la gare,</a:t>
            </a:r>
          </a:p>
          <a:p>
            <a:pPr algn="just">
              <a:buFontTx/>
              <a:buChar char="-"/>
            </a:pPr>
            <a:r>
              <a:rPr lang="fr-FR" dirty="0"/>
              <a:t> Des renforts militaires conséquents dépêchés,</a:t>
            </a:r>
          </a:p>
          <a:p>
            <a:pPr algn="just">
              <a:buFontTx/>
              <a:buChar char="-"/>
            </a:pPr>
            <a:r>
              <a:rPr lang="fr-FR" dirty="0"/>
              <a:t> De </a:t>
            </a:r>
            <a:r>
              <a:rPr lang="fr-FR" u="sng" dirty="0"/>
              <a:t>nombreuses arrestations</a:t>
            </a:r>
            <a:r>
              <a:rPr lang="fr-FR" dirty="0"/>
              <a:t> : les meneurs de la Garde nationale, les soldats séditieux, des membres de la Société populaire et les 6 élus municipaux de gauche (dont 2 arrivent à s’enfuir), des ouvriers,</a:t>
            </a:r>
          </a:p>
          <a:p>
            <a:pPr algn="just">
              <a:buFontTx/>
              <a:buChar char="-"/>
            </a:pPr>
            <a:r>
              <a:rPr lang="fr-FR" dirty="0"/>
              <a:t> La </a:t>
            </a:r>
            <a:r>
              <a:rPr lang="fr-FR" u="sng" dirty="0"/>
              <a:t>dissolution</a:t>
            </a:r>
            <a:r>
              <a:rPr lang="fr-FR" dirty="0"/>
              <a:t> de la Garde nationale, de la Société populaire, de la municipalité, du journal </a:t>
            </a:r>
            <a:r>
              <a:rPr lang="fr-FR" i="1" dirty="0"/>
              <a:t>La Défense nationale.</a:t>
            </a:r>
            <a:endParaRPr lang="fr-FR" dirty="0"/>
          </a:p>
        </p:txBody>
      </p:sp>
      <p:sp>
        <p:nvSpPr>
          <p:cNvPr id="9" name="ZoneTexte 8"/>
          <p:cNvSpPr txBox="1"/>
          <p:nvPr/>
        </p:nvSpPr>
        <p:spPr>
          <a:xfrm>
            <a:off x="0" y="4611231"/>
            <a:ext cx="4789355" cy="2246769"/>
          </a:xfrm>
          <a:prstGeom prst="rect">
            <a:avLst/>
          </a:prstGeom>
          <a:noFill/>
        </p:spPr>
        <p:txBody>
          <a:bodyPr wrap="square" rtlCol="0">
            <a:spAutoFit/>
          </a:bodyPr>
          <a:lstStyle/>
          <a:p>
            <a:pPr algn="just"/>
            <a:r>
              <a:rPr lang="fr-FR" sz="1400" u="sng" dirty="0"/>
              <a:t>Lettres anonymes </a:t>
            </a:r>
            <a:r>
              <a:rPr lang="fr-FR" sz="1400" dirty="0"/>
              <a:t>: les dénonciations sont tellement nombreuses que le procureur de la République de Limoges doit publier un communiqué dans lequel «</a:t>
            </a:r>
            <a:r>
              <a:rPr lang="fr-FR" sz="1400" i="1" dirty="0"/>
              <a:t> il supplie les honnêtes gens d’avoir un peu plus de courage et de vouloir bien prendre la responsabilité des indications qu’ils lui adressent. Un renseignement anonyme est presque toujours inutile. Il faut , surtout en pareille matière, oser signer ce qu’on écrit et ne pas ajouter une nouvelle difficulté à toutes celles qu’a déjà trouvées la justice </a:t>
            </a:r>
            <a:r>
              <a:rPr lang="fr-FR" sz="1400" dirty="0"/>
              <a:t>».</a:t>
            </a:r>
          </a:p>
        </p:txBody>
      </p:sp>
      <p:pic>
        <p:nvPicPr>
          <p:cNvPr id="11" name="Image 10" descr="Dissolution C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447329" y="293657"/>
            <a:ext cx="4042982" cy="3862374"/>
          </a:xfrm>
          <a:prstGeom prst="rect">
            <a:avLst/>
          </a:prstGeom>
        </p:spPr>
      </p:pic>
      <p:sp>
        <p:nvSpPr>
          <p:cNvPr id="13" name="Rectangle 12"/>
          <p:cNvSpPr/>
          <p:nvPr/>
        </p:nvSpPr>
        <p:spPr>
          <a:xfrm>
            <a:off x="624101" y="4246335"/>
            <a:ext cx="4001208" cy="276999"/>
          </a:xfrm>
          <a:prstGeom prst="rect">
            <a:avLst/>
          </a:prstGeom>
        </p:spPr>
        <p:txBody>
          <a:bodyPr wrap="square">
            <a:spAutoFit/>
          </a:bodyPr>
          <a:lstStyle/>
          <a:p>
            <a:r>
              <a:rPr lang="fr-FR" sz="1200" dirty="0"/>
              <a:t>ADHV - I/L 419, La Nation française,11 avril 1871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6067" y="6520"/>
            <a:ext cx="5029965" cy="536235"/>
          </a:xfrm>
        </p:spPr>
        <p:txBody>
          <a:bodyPr>
            <a:normAutofit/>
          </a:bodyPr>
          <a:lstStyle/>
          <a:p>
            <a:r>
              <a:rPr lang="fr-FR" sz="2000" b="1" dirty="0"/>
              <a:t>BILAN POLITIQUE</a:t>
            </a:r>
          </a:p>
        </p:txBody>
      </p:sp>
      <p:sp>
        <p:nvSpPr>
          <p:cNvPr id="8" name="ZoneTexte 7"/>
          <p:cNvSpPr txBox="1"/>
          <p:nvPr/>
        </p:nvSpPr>
        <p:spPr>
          <a:xfrm>
            <a:off x="5997038" y="959490"/>
            <a:ext cx="2636322" cy="1754327"/>
          </a:xfrm>
          <a:prstGeom prst="rect">
            <a:avLst/>
          </a:prstGeom>
          <a:noFill/>
        </p:spPr>
        <p:txBody>
          <a:bodyPr wrap="square" rtlCol="0">
            <a:spAutoFit/>
          </a:bodyPr>
          <a:lstStyle/>
          <a:p>
            <a:pPr algn="just"/>
            <a:r>
              <a:rPr lang="fr-FR" dirty="0"/>
              <a:t>Le 30 avril 1871, une nouvelle municipalité est élue : elle donne la victoire aux républicains modérés qui préfèrent cependant démissionner :</a:t>
            </a:r>
          </a:p>
        </p:txBody>
      </p:sp>
      <p:sp>
        <p:nvSpPr>
          <p:cNvPr id="9" name="ZoneTexte 8"/>
          <p:cNvSpPr txBox="1"/>
          <p:nvPr/>
        </p:nvSpPr>
        <p:spPr>
          <a:xfrm>
            <a:off x="5997038" y="4726871"/>
            <a:ext cx="2636322" cy="1200329"/>
          </a:xfrm>
          <a:prstGeom prst="rect">
            <a:avLst/>
          </a:prstGeom>
          <a:noFill/>
        </p:spPr>
        <p:txBody>
          <a:bodyPr wrap="square" rtlCol="0">
            <a:spAutoFit/>
          </a:bodyPr>
          <a:lstStyle/>
          <a:p>
            <a:pPr algn="just"/>
            <a:r>
              <a:rPr lang="fr-FR" dirty="0"/>
              <a:t>Face à de nouvelles arrestations, Elie Dubois élu conseiller municipal s’enfuit.</a:t>
            </a:r>
          </a:p>
        </p:txBody>
      </p:sp>
      <p:pic>
        <p:nvPicPr>
          <p:cNvPr id="10" name="Image 9" descr="Démission nvelle municipa citation La Déf Ré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6593597" y="2190175"/>
            <a:ext cx="1398290" cy="3182295"/>
          </a:xfrm>
          <a:prstGeom prst="rect">
            <a:avLst/>
          </a:prstGeom>
        </p:spPr>
      </p:pic>
      <p:pic>
        <p:nvPicPr>
          <p:cNvPr id="12" name="Image 11" descr="Bulletins de vote La Déf Ré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142837" y="2700200"/>
            <a:ext cx="3141179" cy="4666672"/>
          </a:xfrm>
          <a:prstGeom prst="rect">
            <a:avLst/>
          </a:prstGeom>
        </p:spPr>
      </p:pic>
      <p:pic>
        <p:nvPicPr>
          <p:cNvPr id="14" name="Image 13" descr="Nouvelle municipalité La Déf Rép.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192870" y="609995"/>
            <a:ext cx="2587797" cy="2453317"/>
          </a:xfrm>
          <a:prstGeom prst="rect">
            <a:avLst/>
          </a:prstGeom>
        </p:spPr>
      </p:pic>
      <p:sp>
        <p:nvSpPr>
          <p:cNvPr id="15" name="Rectangle 14"/>
          <p:cNvSpPr/>
          <p:nvPr/>
        </p:nvSpPr>
        <p:spPr>
          <a:xfrm>
            <a:off x="5871877" y="6142461"/>
            <a:ext cx="3091762" cy="461665"/>
          </a:xfrm>
          <a:prstGeom prst="rect">
            <a:avLst/>
          </a:prstGeom>
        </p:spPr>
        <p:txBody>
          <a:bodyPr wrap="none">
            <a:spAutoFit/>
          </a:bodyPr>
          <a:lstStyle/>
          <a:p>
            <a:pPr algn="ctr"/>
            <a:r>
              <a:rPr lang="fr-FR" sz="1200" dirty="0"/>
              <a:t>ADHV – I/L 378 : La Défense républicaine,</a:t>
            </a:r>
          </a:p>
          <a:p>
            <a:pPr algn="ctr"/>
            <a:r>
              <a:rPr lang="fr-FR" sz="1200" dirty="0"/>
              <a:t> 30 avril et 22 mai 1871</a:t>
            </a:r>
          </a:p>
        </p:txBody>
      </p:sp>
      <p:pic>
        <p:nvPicPr>
          <p:cNvPr id="16" name="Image 15" descr="Nouvelle municipalité La Déf Rép.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2873694" y="757156"/>
            <a:ext cx="2587797" cy="2159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8090" y="0"/>
            <a:ext cx="3591712" cy="643332"/>
          </a:xfrm>
        </p:spPr>
        <p:txBody>
          <a:bodyPr>
            <a:normAutofit/>
          </a:bodyPr>
          <a:lstStyle/>
          <a:p>
            <a:r>
              <a:rPr lang="fr-FR" sz="2000" b="1"/>
              <a:t>BILAN JUDICIAIRE</a:t>
            </a:r>
            <a:endParaRPr lang="fr-FR" sz="2000" b="1" dirty="0"/>
          </a:p>
        </p:txBody>
      </p:sp>
      <p:sp>
        <p:nvSpPr>
          <p:cNvPr id="5" name="ZoneTexte 4"/>
          <p:cNvSpPr txBox="1"/>
          <p:nvPr/>
        </p:nvSpPr>
        <p:spPr>
          <a:xfrm>
            <a:off x="437089" y="2386402"/>
            <a:ext cx="7962921" cy="3970318"/>
          </a:xfrm>
          <a:prstGeom prst="rect">
            <a:avLst/>
          </a:prstGeom>
          <a:noFill/>
        </p:spPr>
        <p:txBody>
          <a:bodyPr wrap="square" rtlCol="0">
            <a:spAutoFit/>
          </a:bodyPr>
          <a:lstStyle/>
          <a:p>
            <a:pPr algn="just"/>
            <a:r>
              <a:rPr lang="fr-FR" dirty="0"/>
              <a:t>	Les participants sont jugés par le Conseil du Guerre de la 21° division militaire créée en 1857.</a:t>
            </a:r>
          </a:p>
          <a:p>
            <a:pPr algn="just"/>
            <a:r>
              <a:rPr lang="fr-FR" dirty="0"/>
              <a:t>	Pourquoi avoir recours à un tribunal militaire ?  Le lendemain des événements du 4 avril 1871, l’Etat de siège est proclamée : le pouvoir appartient donc à l’armée, c’est donc à la justice militaire que revient la tâche de sanctionner les « </a:t>
            </a:r>
            <a:r>
              <a:rPr lang="fr-FR" dirty="0" err="1"/>
              <a:t>Communeux</a:t>
            </a:r>
            <a:r>
              <a:rPr lang="fr-FR" dirty="0"/>
              <a:t> » : des ouvriers, des capitaines de la Garde nationale, des membres de la Société populaire, des conseillers municipaux.</a:t>
            </a:r>
          </a:p>
          <a:p>
            <a:pPr algn="just"/>
            <a:r>
              <a:rPr lang="fr-FR" dirty="0"/>
              <a:t>	Il prononça une trentaine de peines de prison allant de 8 jours à 20 ans et une sentence à la déportation perpétuelle. Pour les deux acteurs majeurs, Pierre Rebeyrolle, Elie Dubois, le Conseil de Guerre alla jusqu’à la condamnation à mort par contumace le 8 juin 1871. Ils se réfugièrent à Genève. Graciés en 1879, Rebeyrolle retourna vivre à Limoges tandis que Dubois s’installa à Paris.</a:t>
            </a:r>
          </a:p>
        </p:txBody>
      </p:sp>
      <p:sp>
        <p:nvSpPr>
          <p:cNvPr id="7" name="ZoneTexte 6"/>
          <p:cNvSpPr txBox="1"/>
          <p:nvPr/>
        </p:nvSpPr>
        <p:spPr>
          <a:xfrm>
            <a:off x="437089" y="6125887"/>
            <a:ext cx="7641551" cy="461665"/>
          </a:xfrm>
          <a:prstGeom prst="rect">
            <a:avLst/>
          </a:prstGeom>
          <a:noFill/>
        </p:spPr>
        <p:txBody>
          <a:bodyPr wrap="square" rtlCol="0">
            <a:spAutoFit/>
          </a:bodyPr>
          <a:lstStyle/>
          <a:p>
            <a:r>
              <a:rPr lang="fr-FR" sz="1200" u="sng" dirty="0"/>
              <a:t>« condamnation par contumace »</a:t>
            </a:r>
            <a:r>
              <a:rPr lang="fr-FR" sz="1200" dirty="0"/>
              <a:t> : décision de justice prononcée en l’absence du condamné.</a:t>
            </a:r>
          </a:p>
          <a:p>
            <a:r>
              <a:rPr lang="fr-FR" sz="1200" u="sng" dirty="0"/>
              <a:t>Conseil de guerre </a:t>
            </a:r>
            <a:r>
              <a:rPr lang="fr-FR" sz="1200" dirty="0"/>
              <a:t>: créé sous le Directoire, le conseil de guerre est un tribunal militaire.</a:t>
            </a:r>
          </a:p>
        </p:txBody>
      </p:sp>
      <p:pic>
        <p:nvPicPr>
          <p:cNvPr id="6" name="Image 5" descr="CG 26 jui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46450" y="643332"/>
            <a:ext cx="6013122" cy="1193361"/>
          </a:xfrm>
          <a:prstGeom prst="rect">
            <a:avLst/>
          </a:prstGeom>
        </p:spPr>
      </p:pic>
      <p:sp>
        <p:nvSpPr>
          <p:cNvPr id="8" name="ZoneTexte 7"/>
          <p:cNvSpPr txBox="1"/>
          <p:nvPr/>
        </p:nvSpPr>
        <p:spPr>
          <a:xfrm>
            <a:off x="2662299" y="1896333"/>
            <a:ext cx="3639313" cy="276999"/>
          </a:xfrm>
          <a:prstGeom prst="rect">
            <a:avLst/>
          </a:prstGeom>
          <a:noFill/>
        </p:spPr>
        <p:txBody>
          <a:bodyPr wrap="none" rtlCol="0">
            <a:spAutoFit/>
          </a:bodyPr>
          <a:lstStyle/>
          <a:p>
            <a:r>
              <a:rPr lang="fr-FR" sz="1200" dirty="0"/>
              <a:t>ADHV – I/L 419 : La Nation française, 26 juin 1871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7541" y="0"/>
            <a:ext cx="6881333" cy="612733"/>
          </a:xfrm>
        </p:spPr>
        <p:txBody>
          <a:bodyPr>
            <a:normAutofit/>
          </a:bodyPr>
          <a:lstStyle/>
          <a:p>
            <a:r>
              <a:rPr lang="fr-FR" sz="2000" b="1" dirty="0"/>
              <a:t>LA GUERRE CONTRE LA PRUSSE</a:t>
            </a:r>
          </a:p>
        </p:txBody>
      </p:sp>
      <p:sp>
        <p:nvSpPr>
          <p:cNvPr id="4" name="Rectangle 3"/>
          <p:cNvSpPr/>
          <p:nvPr/>
        </p:nvSpPr>
        <p:spPr>
          <a:xfrm>
            <a:off x="434632" y="612733"/>
            <a:ext cx="8286690" cy="1754326"/>
          </a:xfrm>
          <a:prstGeom prst="rect">
            <a:avLst/>
          </a:prstGeom>
        </p:spPr>
        <p:txBody>
          <a:bodyPr wrap="square">
            <a:spAutoFit/>
          </a:bodyPr>
          <a:lstStyle/>
          <a:p>
            <a:pPr algn="just"/>
            <a:r>
              <a:rPr lang="fr-FR" dirty="0"/>
              <a:t>Le Limousin prend part à la guerre contre la Prusse à travers deux bataillons de  gardes mobiles organisés en un régiment commandé par le lieutenant-colonel </a:t>
            </a:r>
            <a:r>
              <a:rPr lang="fr-FR" dirty="0" err="1"/>
              <a:t>Pinelli</a:t>
            </a:r>
            <a:r>
              <a:rPr lang="fr-FR" dirty="0"/>
              <a:t> : les soldats du 71° mobile participent au combat dans la 2° armée de la Loire, à la bataille de </a:t>
            </a:r>
            <a:r>
              <a:rPr lang="fr-FR" dirty="0" err="1"/>
              <a:t>Loigny</a:t>
            </a:r>
            <a:r>
              <a:rPr lang="fr-FR" dirty="0"/>
              <a:t> le 2 décembre 1870; positionnés face au village de </a:t>
            </a:r>
            <a:r>
              <a:rPr lang="fr-FR" dirty="0" err="1"/>
              <a:t>Lumeau</a:t>
            </a:r>
            <a:r>
              <a:rPr lang="fr-FR" dirty="0"/>
              <a:t> où se retranchent les Bavarois, ils résistent mais sont finalement défaits, perdant 68 hommes; réorganisés, ils participent à la bataille du Mans en janvier 1871.</a:t>
            </a:r>
          </a:p>
        </p:txBody>
      </p:sp>
      <p:sp>
        <p:nvSpPr>
          <p:cNvPr id="5" name="ZoneTexte 4"/>
          <p:cNvSpPr txBox="1"/>
          <p:nvPr/>
        </p:nvSpPr>
        <p:spPr>
          <a:xfrm>
            <a:off x="244810" y="2960922"/>
            <a:ext cx="2646998" cy="3323987"/>
          </a:xfrm>
          <a:prstGeom prst="rect">
            <a:avLst/>
          </a:prstGeom>
          <a:noFill/>
        </p:spPr>
        <p:txBody>
          <a:bodyPr wrap="square" rtlCol="0">
            <a:spAutoFit/>
          </a:bodyPr>
          <a:lstStyle/>
          <a:p>
            <a:pPr algn="just"/>
            <a:r>
              <a:rPr lang="fr-FR" sz="1400" dirty="0"/>
              <a:t>Monument commémoratif des Mobiles de la Haute-Vienne tués à la bataille de </a:t>
            </a:r>
            <a:r>
              <a:rPr lang="fr-FR" sz="1400" dirty="0" err="1"/>
              <a:t>Loigny</a:t>
            </a:r>
            <a:r>
              <a:rPr lang="fr-FR" sz="1400" dirty="0"/>
              <a:t>: il fut inauguré en 1873, grâce à un don de madame de </a:t>
            </a:r>
            <a:r>
              <a:rPr lang="fr-FR" sz="1400" dirty="0" err="1"/>
              <a:t>Baronnière</a:t>
            </a:r>
            <a:r>
              <a:rPr lang="fr-FR" sz="1400" dirty="0"/>
              <a:t>, veuve.</a:t>
            </a:r>
          </a:p>
          <a:p>
            <a:pPr algn="just"/>
            <a:endParaRPr lang="fr-FR" sz="1400" dirty="0"/>
          </a:p>
          <a:p>
            <a:pPr algn="just"/>
            <a:r>
              <a:rPr lang="fr-FR" sz="1400" dirty="0"/>
              <a:t>La loi du 4 avril 1873 ayant interdit l’exhumation des corps en raison de problèmes d’hygiène à l’époque (épidémie de « choléra asiatique »), il fallut attendre 1875 pour que les restes des soldats soient enterrés dans le caveau.</a:t>
            </a:r>
          </a:p>
        </p:txBody>
      </p:sp>
      <p:sp>
        <p:nvSpPr>
          <p:cNvPr id="6" name="ZoneTexte 5"/>
          <p:cNvSpPr txBox="1"/>
          <p:nvPr/>
        </p:nvSpPr>
        <p:spPr>
          <a:xfrm>
            <a:off x="5600008" y="6457192"/>
            <a:ext cx="1215272" cy="276999"/>
          </a:xfrm>
          <a:prstGeom prst="rect">
            <a:avLst/>
          </a:prstGeom>
          <a:noFill/>
        </p:spPr>
        <p:txBody>
          <a:bodyPr wrap="none" rtlCol="0">
            <a:spAutoFit/>
          </a:bodyPr>
          <a:lstStyle/>
          <a:p>
            <a:r>
              <a:rPr lang="fr-FR" sz="1200" dirty="0"/>
              <a:t>ADHV - 4N133</a:t>
            </a:r>
          </a:p>
        </p:txBody>
      </p:sp>
      <p:pic>
        <p:nvPicPr>
          <p:cNvPr id="7" name="Image 6" descr="CP Monument 4N13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164980" y="2621728"/>
            <a:ext cx="5556342" cy="36969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9455" y="37119"/>
            <a:ext cx="6116305" cy="475037"/>
          </a:xfrm>
        </p:spPr>
        <p:txBody>
          <a:bodyPr>
            <a:normAutofit/>
          </a:bodyPr>
          <a:lstStyle/>
          <a:p>
            <a:r>
              <a:rPr lang="fr-FR" sz="2000" b="1" dirty="0"/>
              <a:t>LES VOLONTAIRES</a:t>
            </a:r>
          </a:p>
        </p:txBody>
      </p:sp>
      <p:pic>
        <p:nvPicPr>
          <p:cNvPr id="4" name="Image 3" descr="1J non class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565819" y="1077974"/>
            <a:ext cx="5622946" cy="4491309"/>
          </a:xfrm>
          <a:prstGeom prst="rect">
            <a:avLst/>
          </a:prstGeom>
        </p:spPr>
      </p:pic>
      <p:sp>
        <p:nvSpPr>
          <p:cNvPr id="5" name="ZoneTexte 4"/>
          <p:cNvSpPr txBox="1"/>
          <p:nvPr/>
        </p:nvSpPr>
        <p:spPr>
          <a:xfrm>
            <a:off x="566121" y="6288990"/>
            <a:ext cx="3305249" cy="523220"/>
          </a:xfrm>
          <a:prstGeom prst="rect">
            <a:avLst/>
          </a:prstGeom>
          <a:noFill/>
        </p:spPr>
        <p:txBody>
          <a:bodyPr wrap="none" rtlCol="0">
            <a:spAutoFit/>
          </a:bodyPr>
          <a:lstStyle/>
          <a:p>
            <a:r>
              <a:rPr lang="fr-FR" sz="1400" dirty="0"/>
              <a:t>1J non classé : affiche, novembre 1870</a:t>
            </a:r>
          </a:p>
          <a:p>
            <a:r>
              <a:rPr lang="fr-FR" sz="1400" dirty="0"/>
              <a:t>			et photographie</a:t>
            </a:r>
          </a:p>
        </p:txBody>
      </p:sp>
      <p:sp>
        <p:nvSpPr>
          <p:cNvPr id="6" name="ZoneTexte 5"/>
          <p:cNvSpPr txBox="1"/>
          <p:nvPr/>
        </p:nvSpPr>
        <p:spPr>
          <a:xfrm>
            <a:off x="4880879" y="2903448"/>
            <a:ext cx="3916945" cy="3693319"/>
          </a:xfrm>
          <a:prstGeom prst="rect">
            <a:avLst/>
          </a:prstGeom>
          <a:noFill/>
        </p:spPr>
        <p:txBody>
          <a:bodyPr wrap="square" rtlCol="0">
            <a:spAutoFit/>
          </a:bodyPr>
          <a:lstStyle/>
          <a:p>
            <a:pPr algn="just"/>
            <a:r>
              <a:rPr lang="fr-FR" dirty="0"/>
              <a:t>Ernest </a:t>
            </a:r>
            <a:r>
              <a:rPr lang="fr-FR" dirty="0" err="1"/>
              <a:t>Lebloys</a:t>
            </a:r>
            <a:r>
              <a:rPr lang="fr-FR" dirty="0"/>
              <a:t> (1824-1872), figure socialiste du Limousin, lève une compagnie de 64 hommes, les « Amis du Peuple » qui combat avec la 2° armée de la Loire. A la suite de la déroute du Mans (10-12 janvier 1871), il ne reste de sa troupe que 22 hommes dont 12 valides.</a:t>
            </a:r>
          </a:p>
          <a:p>
            <a:pPr algn="just"/>
            <a:endParaRPr lang="fr-FR" dirty="0"/>
          </a:p>
          <a:p>
            <a:pPr algn="just"/>
            <a:r>
              <a:rPr lang="fr-FR" dirty="0"/>
              <a:t>Après l’armistice, il échoue aux élections législatives de février 1871 mais devient maire de </a:t>
            </a:r>
            <a:r>
              <a:rPr lang="fr-FR" dirty="0" err="1"/>
              <a:t>Roziers</a:t>
            </a:r>
            <a:r>
              <a:rPr lang="fr-FR" dirty="0"/>
              <a:t> jusqu’à sa mort précoce.</a:t>
            </a:r>
          </a:p>
        </p:txBody>
      </p:sp>
      <p:pic>
        <p:nvPicPr>
          <p:cNvPr id="7" name="Image 6" descr="Ernest Lebloy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5773164" y="798014"/>
            <a:ext cx="2320777" cy="17490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6449" y="6520"/>
            <a:ext cx="6437617" cy="536235"/>
          </a:xfrm>
        </p:spPr>
        <p:txBody>
          <a:bodyPr>
            <a:normAutofit/>
          </a:bodyPr>
          <a:lstStyle/>
          <a:p>
            <a:r>
              <a:rPr lang="fr-FR" sz="2000" b="1" dirty="0"/>
              <a:t>LE MONUMENT AUX MORTS</a:t>
            </a:r>
          </a:p>
        </p:txBody>
      </p:sp>
      <p:pic>
        <p:nvPicPr>
          <p:cNvPr id="4" name="Image 3" descr="1901 1950 - 71° mobile - Archives departementales de la Haute Vienne.pdf"/>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214208" y="542755"/>
            <a:ext cx="2723501" cy="4146164"/>
          </a:xfrm>
          <a:prstGeom prst="rect">
            <a:avLst/>
          </a:prstGeom>
        </p:spPr>
      </p:pic>
      <p:pic>
        <p:nvPicPr>
          <p:cNvPr id="5" name="Image 4" descr="1901 1950 - Monument 71° mobile - Archives departementales de la Haute Vienne.pdf"/>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6196728" y="542755"/>
            <a:ext cx="2723501" cy="4146164"/>
          </a:xfrm>
          <a:prstGeom prst="rect">
            <a:avLst/>
          </a:prstGeom>
        </p:spPr>
      </p:pic>
      <p:sp>
        <p:nvSpPr>
          <p:cNvPr id="7" name="Rectangle 6"/>
          <p:cNvSpPr/>
          <p:nvPr/>
        </p:nvSpPr>
        <p:spPr>
          <a:xfrm>
            <a:off x="214208" y="4688919"/>
            <a:ext cx="8706021" cy="2031325"/>
          </a:xfrm>
          <a:prstGeom prst="rect">
            <a:avLst/>
          </a:prstGeom>
        </p:spPr>
        <p:txBody>
          <a:bodyPr wrap="square">
            <a:spAutoFit/>
          </a:bodyPr>
          <a:lstStyle/>
          <a:p>
            <a:pPr algn="just"/>
            <a:r>
              <a:rPr lang="fr-FR" dirty="0"/>
              <a:t>	Une souscription publique est lancée en avril 1892 afin d’ériger un monument en  mémoire de ces soldats.</a:t>
            </a:r>
          </a:p>
          <a:p>
            <a:pPr algn="just"/>
            <a:r>
              <a:rPr lang="fr-FR" dirty="0"/>
              <a:t>	Finalement, il n’y a pas de concours: le choix se porte sur le sculpteur Martial </a:t>
            </a:r>
            <a:r>
              <a:rPr lang="fr-FR" dirty="0" err="1"/>
              <a:t>Thabard</a:t>
            </a:r>
            <a:r>
              <a:rPr lang="fr-FR" dirty="0"/>
              <a:t>, fils de porcelainier limougeaud pour un monument à l’angle de l’avenue de la gare et du cours Jourdan. </a:t>
            </a:r>
          </a:p>
          <a:p>
            <a:pPr algn="just"/>
            <a:r>
              <a:rPr lang="fr-FR" dirty="0"/>
              <a:t>	Malgré des polémiques, il fut inauguré le 1</a:t>
            </a:r>
            <a:r>
              <a:rPr lang="fr-FR" baseline="30000" dirty="0"/>
              <a:t>er</a:t>
            </a:r>
            <a:r>
              <a:rPr lang="fr-FR" dirty="0"/>
              <a:t> octobre 1899 en présence de Millerand, ministre du commerce et de l’industrie, représentant le gouvernement.</a:t>
            </a:r>
          </a:p>
        </p:txBody>
      </p:sp>
      <p:sp>
        <p:nvSpPr>
          <p:cNvPr id="8" name="ZoneTexte 7"/>
          <p:cNvSpPr txBox="1"/>
          <p:nvPr/>
        </p:nvSpPr>
        <p:spPr>
          <a:xfrm>
            <a:off x="826229" y="265756"/>
            <a:ext cx="1480594" cy="276999"/>
          </a:xfrm>
          <a:prstGeom prst="rect">
            <a:avLst/>
          </a:prstGeom>
          <a:noFill/>
        </p:spPr>
        <p:txBody>
          <a:bodyPr wrap="none" rtlCol="0">
            <a:spAutoFit/>
          </a:bodyPr>
          <a:lstStyle/>
          <a:p>
            <a:r>
              <a:rPr lang="fr-FR" sz="1200" dirty="0"/>
              <a:t>ADHV : 46Fi10144 </a:t>
            </a:r>
          </a:p>
        </p:txBody>
      </p:sp>
      <p:sp>
        <p:nvSpPr>
          <p:cNvPr id="9" name="ZoneTexte 8"/>
          <p:cNvSpPr txBox="1"/>
          <p:nvPr/>
        </p:nvSpPr>
        <p:spPr>
          <a:xfrm>
            <a:off x="6829561" y="265756"/>
            <a:ext cx="1480594" cy="276999"/>
          </a:xfrm>
          <a:prstGeom prst="rect">
            <a:avLst/>
          </a:prstGeom>
          <a:noFill/>
        </p:spPr>
        <p:txBody>
          <a:bodyPr wrap="none" rtlCol="0">
            <a:spAutoFit/>
          </a:bodyPr>
          <a:lstStyle/>
          <a:p>
            <a:r>
              <a:rPr lang="fr-FR" sz="1200" dirty="0"/>
              <a:t>ADHV : 46Fi10518</a:t>
            </a:r>
          </a:p>
        </p:txBody>
      </p:sp>
      <p:sp>
        <p:nvSpPr>
          <p:cNvPr id="10" name="ZoneTexte 9"/>
          <p:cNvSpPr txBox="1"/>
          <p:nvPr/>
        </p:nvSpPr>
        <p:spPr>
          <a:xfrm>
            <a:off x="3243721" y="1224966"/>
            <a:ext cx="2563314" cy="2677656"/>
          </a:xfrm>
          <a:prstGeom prst="rect">
            <a:avLst/>
          </a:prstGeom>
          <a:noFill/>
        </p:spPr>
        <p:txBody>
          <a:bodyPr wrap="square" rtlCol="0">
            <a:spAutoFit/>
          </a:bodyPr>
          <a:lstStyle/>
          <a:p>
            <a:pPr algn="just"/>
            <a:r>
              <a:rPr lang="fr-FR" sz="1400" dirty="0"/>
              <a:t>C’est une guerre « moderne » à cause de l’utilisation massive de l’artillerie, mutilant les hommes, décimant les soldats.</a:t>
            </a:r>
          </a:p>
          <a:p>
            <a:pPr algn="just"/>
            <a:endParaRPr lang="fr-FR" sz="1400" dirty="0"/>
          </a:p>
          <a:p>
            <a:pPr algn="just"/>
            <a:r>
              <a:rPr lang="fr-FR" sz="1400" dirty="0"/>
              <a:t>On estime, les pertes en Haute-Vienne entre 889 (dont au moins 350 Mobiles) et 2000 en comptant les décès postérieurs (morts en captivité et disparus), loin des 408 soldats et 120 Mobiles du monument.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3553" y="0"/>
            <a:ext cx="6560022" cy="551535"/>
          </a:xfrm>
        </p:spPr>
        <p:txBody>
          <a:bodyPr>
            <a:normAutofit/>
          </a:bodyPr>
          <a:lstStyle/>
          <a:p>
            <a:r>
              <a:rPr lang="fr-FR" sz="2000" b="1" dirty="0"/>
              <a:t>LES DIFFICULTES ECONOMIQUES</a:t>
            </a:r>
          </a:p>
        </p:txBody>
      </p:sp>
      <p:pic>
        <p:nvPicPr>
          <p:cNvPr id="4" name="Image 3" descr="Situation indl 1870-71 9M8-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137705" y="964423"/>
            <a:ext cx="4498366" cy="3672590"/>
          </a:xfrm>
          <a:prstGeom prst="rect">
            <a:avLst/>
          </a:prstGeom>
        </p:spPr>
      </p:pic>
      <p:pic>
        <p:nvPicPr>
          <p:cNvPr id="5" name="Image 4" descr="Situation indl 1870-71 9M8-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4444105" y="810768"/>
            <a:ext cx="4498363" cy="3979901"/>
          </a:xfrm>
          <a:prstGeom prst="rect">
            <a:avLst/>
          </a:prstGeom>
        </p:spPr>
      </p:pic>
      <p:sp>
        <p:nvSpPr>
          <p:cNvPr id="6" name="ZoneTexte 5"/>
          <p:cNvSpPr txBox="1"/>
          <p:nvPr/>
        </p:nvSpPr>
        <p:spPr>
          <a:xfrm>
            <a:off x="1170824" y="5049901"/>
            <a:ext cx="6533134" cy="461665"/>
          </a:xfrm>
          <a:prstGeom prst="rect">
            <a:avLst/>
          </a:prstGeom>
          <a:noFill/>
        </p:spPr>
        <p:txBody>
          <a:bodyPr wrap="none" rtlCol="0">
            <a:spAutoFit/>
          </a:bodyPr>
          <a:lstStyle/>
          <a:p>
            <a:r>
              <a:rPr lang="fr-FR" sz="1200" dirty="0"/>
              <a:t>ADHV – 9M8 : Lettres de la chambre de commerce de Limoges au préfet de la Haute-Vienne</a:t>
            </a:r>
          </a:p>
          <a:p>
            <a:r>
              <a:rPr lang="fr-FR" sz="1200" dirty="0"/>
              <a:t>17 septembre 1870						22 avril 1871</a:t>
            </a:r>
          </a:p>
        </p:txBody>
      </p:sp>
      <p:sp>
        <p:nvSpPr>
          <p:cNvPr id="7" name="ZoneTexte 6"/>
          <p:cNvSpPr txBox="1"/>
          <p:nvPr/>
        </p:nvSpPr>
        <p:spPr>
          <a:xfrm>
            <a:off x="264891" y="5608145"/>
            <a:ext cx="8614217" cy="1200329"/>
          </a:xfrm>
          <a:prstGeom prst="rect">
            <a:avLst/>
          </a:prstGeom>
          <a:noFill/>
        </p:spPr>
        <p:txBody>
          <a:bodyPr wrap="square" rtlCol="0">
            <a:spAutoFit/>
          </a:bodyPr>
          <a:lstStyle/>
          <a:p>
            <a:pPr algn="just"/>
            <a:r>
              <a:rPr lang="fr-FR" dirty="0"/>
              <a:t>La guerre bouleverse l’activité économique de la région : les industries qui sont peu touchées par la baisse des commandes sont celles qui fournissent l’armée (draps, chaussures). L’industrie porcelainière est frappée de plein fouet : la guerre empêche les exportations et la Commune prolonge cet état de crise.</a:t>
            </a:r>
          </a:p>
        </p:txBody>
      </p:sp>
      <p:pic>
        <p:nvPicPr>
          <p:cNvPr id="10" name="Image 9" descr="Situation indl 1870-71 9M8-5.jpg"/>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rot="5400000">
            <a:off x="3000365" y="-1995118"/>
            <a:ext cx="2934570" cy="7834115"/>
          </a:xfrm>
          <a:prstGeom prst="rect">
            <a:avLst/>
          </a:prstGeom>
        </p:spPr>
      </p:pic>
      <p:sp>
        <p:nvSpPr>
          <p:cNvPr id="8" name="Rectangle 7"/>
          <p:cNvSpPr/>
          <p:nvPr/>
        </p:nvSpPr>
        <p:spPr>
          <a:xfrm>
            <a:off x="6176145" y="3320932"/>
            <a:ext cx="2507092" cy="276999"/>
          </a:xfrm>
          <a:prstGeom prst="rect">
            <a:avLst/>
          </a:prstGeom>
        </p:spPr>
        <p:txBody>
          <a:bodyPr wrap="none">
            <a:spAutoFit/>
          </a:bodyPr>
          <a:lstStyle/>
          <a:p>
            <a:r>
              <a:rPr lang="fr-FR" sz="1200" dirty="0"/>
              <a:t>ADHV – 9M8, 17 septembre 1870</a:t>
            </a:r>
          </a:p>
        </p:txBody>
      </p:sp>
      <p:pic>
        <p:nvPicPr>
          <p:cNvPr id="11" name="Image 10" descr="Situation indl 1870-71 9M8-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3531792" y="616729"/>
            <a:ext cx="1871713" cy="7834120"/>
          </a:xfrm>
          <a:prstGeom prst="rect">
            <a:avLst/>
          </a:prstGeom>
        </p:spPr>
      </p:pic>
      <p:sp>
        <p:nvSpPr>
          <p:cNvPr id="9" name="Rectangle 8"/>
          <p:cNvSpPr/>
          <p:nvPr/>
        </p:nvSpPr>
        <p:spPr>
          <a:xfrm>
            <a:off x="6621054" y="5401354"/>
            <a:ext cx="2062183" cy="276999"/>
          </a:xfrm>
          <a:prstGeom prst="rect">
            <a:avLst/>
          </a:prstGeom>
        </p:spPr>
        <p:txBody>
          <a:bodyPr wrap="none">
            <a:spAutoFit/>
          </a:bodyPr>
          <a:lstStyle/>
          <a:p>
            <a:r>
              <a:rPr lang="fr-FR" sz="1200" dirty="0"/>
              <a:t>ADHV – 9M8, 22 avril 1871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908" y="0"/>
            <a:ext cx="8537714" cy="429138"/>
          </a:xfrm>
        </p:spPr>
        <p:txBody>
          <a:bodyPr>
            <a:normAutofit/>
          </a:bodyPr>
          <a:lstStyle/>
          <a:p>
            <a:r>
              <a:rPr lang="fr-FR" sz="2000" b="1" dirty="0"/>
              <a:t>LES TENDANCES POLITIQUES DES MUNICIPALITES 1870-1871 </a:t>
            </a:r>
          </a:p>
        </p:txBody>
      </p:sp>
      <p:pic>
        <p:nvPicPr>
          <p:cNvPr id="4" name="Image 3" descr="3M33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8907" y="429138"/>
            <a:ext cx="8537715" cy="6058601"/>
          </a:xfrm>
          <a:prstGeom prst="rect">
            <a:avLst/>
          </a:prstGeom>
        </p:spPr>
      </p:pic>
      <p:sp>
        <p:nvSpPr>
          <p:cNvPr id="7" name="ZoneTexte 6"/>
          <p:cNvSpPr txBox="1"/>
          <p:nvPr/>
        </p:nvSpPr>
        <p:spPr>
          <a:xfrm>
            <a:off x="2249183" y="6488668"/>
            <a:ext cx="4098560" cy="369332"/>
          </a:xfrm>
          <a:prstGeom prst="rect">
            <a:avLst/>
          </a:prstGeom>
          <a:noFill/>
        </p:spPr>
        <p:txBody>
          <a:bodyPr wrap="none" rtlCol="0">
            <a:spAutoFit/>
          </a:bodyPr>
          <a:lstStyle/>
          <a:p>
            <a:r>
              <a:rPr lang="fr-FR" dirty="0"/>
              <a:t>3M330 – Rapport du cabinet de Préfet</a:t>
            </a:r>
          </a:p>
        </p:txBody>
      </p:sp>
      <p:pic>
        <p:nvPicPr>
          <p:cNvPr id="9" name="Image 8" descr="couleur po municip 1870 St Léo 3M324 .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2906837" y="920066"/>
            <a:ext cx="6320713" cy="5338857"/>
          </a:xfrm>
          <a:prstGeom prst="rect">
            <a:avLst/>
          </a:prstGeom>
        </p:spPr>
      </p:pic>
      <p:sp>
        <p:nvSpPr>
          <p:cNvPr id="10" name="Rectangle 9"/>
          <p:cNvSpPr/>
          <p:nvPr/>
        </p:nvSpPr>
        <p:spPr>
          <a:xfrm>
            <a:off x="198908" y="2644169"/>
            <a:ext cx="3198857" cy="923330"/>
          </a:xfrm>
          <a:prstGeom prst="rect">
            <a:avLst/>
          </a:prstGeom>
        </p:spPr>
        <p:txBody>
          <a:bodyPr wrap="square">
            <a:spAutoFit/>
          </a:bodyPr>
          <a:lstStyle/>
          <a:p>
            <a:pPr algn="just"/>
            <a:r>
              <a:rPr lang="fr-FR" dirty="0"/>
              <a:t>ADHV : 3M324 – Elections municipales de St Léonard de </a:t>
            </a:r>
            <a:r>
              <a:rPr lang="fr-FR" dirty="0" err="1"/>
              <a:t>Noblat</a:t>
            </a:r>
            <a:r>
              <a:rPr lang="fr-FR" dirty="0"/>
              <a:t> de août 1870.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149" y="0"/>
            <a:ext cx="6391715" cy="582134"/>
          </a:xfrm>
        </p:spPr>
        <p:txBody>
          <a:bodyPr>
            <a:normAutofit/>
          </a:bodyPr>
          <a:lstStyle/>
          <a:p>
            <a:r>
              <a:rPr lang="fr-FR" sz="2000" b="1" dirty="0"/>
              <a:t>LES EVENEMENTS DE LA COMMUNE</a:t>
            </a:r>
          </a:p>
        </p:txBody>
      </p:sp>
      <p:pic>
        <p:nvPicPr>
          <p:cNvPr id="4" name="Image 3" descr="La Déf rép Commune Paris.jp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rot="5400000">
            <a:off x="6931883" y="1592699"/>
            <a:ext cx="2076257" cy="1894313"/>
          </a:xfrm>
          <a:prstGeom prst="rect">
            <a:avLst/>
          </a:prstGeom>
        </p:spPr>
      </p:pic>
      <p:pic>
        <p:nvPicPr>
          <p:cNvPr id="5" name="Image 4" descr="La Nation f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5845644" y="3606842"/>
            <a:ext cx="2133691" cy="4009356"/>
          </a:xfrm>
          <a:prstGeom prst="rect">
            <a:avLst/>
          </a:prstGeom>
        </p:spPr>
      </p:pic>
      <p:pic>
        <p:nvPicPr>
          <p:cNvPr id="6" name="Image 5" descr="La Déf rép Commune Pari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6436037" y="-979403"/>
            <a:ext cx="952906" cy="4009356"/>
          </a:xfrm>
          <a:prstGeom prst="rect">
            <a:avLst/>
          </a:prstGeom>
        </p:spPr>
      </p:pic>
      <p:pic>
        <p:nvPicPr>
          <p:cNvPr id="7" name="Image 6" descr="La Nation f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6507053" y="2134560"/>
            <a:ext cx="810874" cy="4009355"/>
          </a:xfrm>
          <a:prstGeom prst="rect">
            <a:avLst/>
          </a:prstGeom>
        </p:spPr>
      </p:pic>
      <p:pic>
        <p:nvPicPr>
          <p:cNvPr id="8" name="Image 7" descr="La Déf rép Commune Paris.jpg"/>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rot="5400000">
            <a:off x="4994034" y="1507823"/>
            <a:ext cx="1822255" cy="1994699"/>
          </a:xfrm>
          <a:prstGeom prst="rect">
            <a:avLst/>
          </a:prstGeom>
        </p:spPr>
      </p:pic>
      <p:sp>
        <p:nvSpPr>
          <p:cNvPr id="9" name="ZoneTexte 8"/>
          <p:cNvSpPr txBox="1"/>
          <p:nvPr/>
        </p:nvSpPr>
        <p:spPr>
          <a:xfrm>
            <a:off x="168849" y="515607"/>
            <a:ext cx="4329517" cy="6193775"/>
          </a:xfrm>
          <a:prstGeom prst="rect">
            <a:avLst/>
          </a:prstGeom>
          <a:noFill/>
          <a:ln w="3175" cap="flat" cmpd="sng" algn="ctr">
            <a:solidFill>
              <a:schemeClr val="tx1"/>
            </a:solidFill>
            <a:prstDash val="solid"/>
            <a:round/>
            <a:headEnd type="none" w="med" len="med"/>
            <a:tailEnd type="none" w="med" len="med"/>
          </a:ln>
        </p:spPr>
        <p:txBody>
          <a:bodyPr wrap="square" rtlCol="0">
            <a:spAutoFit/>
          </a:bodyPr>
          <a:lstStyle/>
          <a:p>
            <a:pPr algn="ctr"/>
            <a:r>
              <a:rPr lang="fr-FR" sz="1400" dirty="0">
                <a:latin typeface="Times Roman"/>
                <a:cs typeface="Times Roman"/>
              </a:rPr>
              <a:t>CHRONOLOGIE </a:t>
            </a:r>
          </a:p>
          <a:p>
            <a:pPr algn="just"/>
            <a:r>
              <a:rPr lang="fr-FR" sz="1400" u="sng" dirty="0">
                <a:latin typeface="Times Roman"/>
                <a:cs typeface="Times Roman"/>
              </a:rPr>
              <a:t>2 - 4 septembre 1870 </a:t>
            </a:r>
            <a:r>
              <a:rPr lang="fr-FR" sz="1400" dirty="0">
                <a:latin typeface="Times Roman"/>
                <a:cs typeface="Times Roman"/>
              </a:rPr>
              <a:t>: défaite de Napoléon III à Sedan et proclamation de la III° République.</a:t>
            </a:r>
          </a:p>
          <a:p>
            <a:pPr algn="just"/>
            <a:endParaRPr lang="fr-FR" sz="1400" dirty="0">
              <a:latin typeface="Times Roman"/>
              <a:cs typeface="Times Roman"/>
            </a:endParaRPr>
          </a:p>
          <a:p>
            <a:pPr algn="just"/>
            <a:r>
              <a:rPr lang="fr-FR" sz="1400" u="sng" dirty="0">
                <a:latin typeface="Times Roman"/>
                <a:cs typeface="Times Roman"/>
              </a:rPr>
              <a:t>Février 1871</a:t>
            </a:r>
            <a:r>
              <a:rPr lang="fr-FR" sz="1400" dirty="0">
                <a:latin typeface="Times Roman"/>
                <a:cs typeface="Times Roman"/>
              </a:rPr>
              <a:t> : les royalistes deviennent majoritaires à l’Assemblée nationale constituante qui siège à Versailles avec le gouvernement dirigé par A. Thiers.</a:t>
            </a:r>
          </a:p>
          <a:p>
            <a:pPr algn="just"/>
            <a:endParaRPr lang="fr-FR" sz="1400" dirty="0">
              <a:latin typeface="Times Roman"/>
              <a:cs typeface="Times Roman"/>
            </a:endParaRPr>
          </a:p>
          <a:p>
            <a:pPr algn="just"/>
            <a:r>
              <a:rPr lang="fr-FR" sz="1400" u="sng" dirty="0">
                <a:latin typeface="Times Roman"/>
                <a:cs typeface="Times Roman"/>
              </a:rPr>
              <a:t>18 mars 1871 </a:t>
            </a:r>
            <a:r>
              <a:rPr lang="fr-FR" sz="1400" dirty="0">
                <a:latin typeface="Times Roman"/>
                <a:cs typeface="Times Roman"/>
              </a:rPr>
              <a:t>: alors qu’ils s’apprêtent à signer un traité de paix avec l’empire allemand, Thiers et les députés veulent retirer les canons de Paris ce qui déclenche une émeute.</a:t>
            </a:r>
          </a:p>
          <a:p>
            <a:pPr algn="just"/>
            <a:endParaRPr lang="fr-FR" sz="1400" dirty="0">
              <a:latin typeface="Times Roman"/>
              <a:cs typeface="Times Roman"/>
            </a:endParaRPr>
          </a:p>
          <a:p>
            <a:pPr algn="just"/>
            <a:r>
              <a:rPr lang="fr-FR" sz="1400" u="sng" dirty="0">
                <a:latin typeface="Times Roman"/>
                <a:cs typeface="Times Roman"/>
              </a:rPr>
              <a:t>26 mars 1871 </a:t>
            </a:r>
            <a:r>
              <a:rPr lang="fr-FR" sz="1400" dirty="0">
                <a:latin typeface="Times Roman"/>
                <a:cs typeface="Times Roman"/>
              </a:rPr>
              <a:t>: les Parisiens élisent un gouvernement insurrectionnel appelé la Commune : c’est une république démocratique favorable aux ouvriers qui proclame une large autonomie étendue à toutes les communes de France.</a:t>
            </a:r>
          </a:p>
          <a:p>
            <a:pPr algn="just"/>
            <a:endParaRPr lang="fr-FR" sz="1400" dirty="0">
              <a:latin typeface="Times Roman"/>
              <a:cs typeface="Times Roman"/>
            </a:endParaRPr>
          </a:p>
          <a:p>
            <a:pPr algn="just"/>
            <a:r>
              <a:rPr lang="fr-FR" sz="1400" u="sng" dirty="0">
                <a:latin typeface="Times Roman"/>
                <a:cs typeface="Times Roman"/>
              </a:rPr>
              <a:t>Avril 1871 </a:t>
            </a:r>
            <a:r>
              <a:rPr lang="fr-FR" sz="1400" dirty="0">
                <a:latin typeface="Times Roman"/>
                <a:cs typeface="Times Roman"/>
              </a:rPr>
              <a:t>: des affrontements éclatent entre les Communards qui montent des barricades contre l’armée commandée par les « Versaillais ». Ces combats ont des répercussions dans des villes françaises comme Marseille, Lyon, Toulouse, Narbonne… Limoges.</a:t>
            </a:r>
          </a:p>
          <a:p>
            <a:pPr algn="just"/>
            <a:endParaRPr lang="fr-FR" sz="1400" dirty="0">
              <a:latin typeface="Times Roman"/>
              <a:cs typeface="Times Roman"/>
            </a:endParaRPr>
          </a:p>
          <a:p>
            <a:pPr algn="just"/>
            <a:r>
              <a:rPr lang="fr-FR" sz="1400" u="sng" dirty="0">
                <a:latin typeface="Times Roman"/>
                <a:cs typeface="Times Roman"/>
              </a:rPr>
              <a:t>21 au 28 mai 1871 </a:t>
            </a:r>
            <a:r>
              <a:rPr lang="fr-FR" sz="1400" dirty="0">
                <a:latin typeface="Times Roman"/>
                <a:cs typeface="Times Roman"/>
              </a:rPr>
              <a:t>: la « Semaine sanglante » marque la reprise violente de Paris par les Versaillais contre les Communards.</a:t>
            </a:r>
          </a:p>
        </p:txBody>
      </p:sp>
      <p:sp>
        <p:nvSpPr>
          <p:cNvPr id="12" name="Rectangle 11"/>
          <p:cNvSpPr/>
          <p:nvPr/>
        </p:nvSpPr>
        <p:spPr>
          <a:xfrm>
            <a:off x="4907811" y="548822"/>
            <a:ext cx="4072472" cy="6160561"/>
          </a:xfrm>
          <a:prstGeom prst="rect">
            <a:avLst/>
          </a:prstGeom>
          <a:noFill/>
          <a:ln w="31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4907812" y="3439484"/>
            <a:ext cx="1688809" cy="276999"/>
          </a:xfrm>
          <a:prstGeom prst="rect">
            <a:avLst/>
          </a:prstGeom>
        </p:spPr>
        <p:txBody>
          <a:bodyPr wrap="none">
            <a:spAutoFit/>
          </a:bodyPr>
          <a:lstStyle/>
          <a:p>
            <a:r>
              <a:rPr lang="fr-FR" sz="1200" dirty="0"/>
              <a:t>ADHV - I/L 378 et 419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9345" y="0"/>
            <a:ext cx="6437617" cy="628032"/>
          </a:xfrm>
        </p:spPr>
        <p:txBody>
          <a:bodyPr>
            <a:normAutofit/>
          </a:bodyPr>
          <a:lstStyle/>
          <a:p>
            <a:r>
              <a:rPr lang="fr-FR" sz="2000" b="1" dirty="0"/>
              <a:t>LES LIMOUSINS ET LA COMMUNE A PARIS</a:t>
            </a:r>
          </a:p>
        </p:txBody>
      </p:sp>
      <p:sp>
        <p:nvSpPr>
          <p:cNvPr id="5" name="Rectangle 4"/>
          <p:cNvSpPr/>
          <p:nvPr/>
        </p:nvSpPr>
        <p:spPr>
          <a:xfrm>
            <a:off x="3980006" y="5247728"/>
            <a:ext cx="4770826" cy="1169551"/>
          </a:xfrm>
          <a:prstGeom prst="rect">
            <a:avLst/>
          </a:prstGeom>
        </p:spPr>
        <p:txBody>
          <a:bodyPr wrap="square">
            <a:spAutoFit/>
          </a:bodyPr>
          <a:lstStyle/>
          <a:p>
            <a:pPr algn="just"/>
            <a:r>
              <a:rPr lang="fr-FR" sz="1400" dirty="0"/>
              <a:t>Parmi les 33 584 Communards arrêtés à Paris après la Semaine sanglante 1 514 étaient des migrants limousins : 953 de Creuse, 388 de Haute-Vienne, 173 de Corrèze dont la plupart sont déportés en Nouvelle-Calédonie d’après l’historien Alain Corbin.</a:t>
            </a:r>
          </a:p>
        </p:txBody>
      </p:sp>
      <p:sp>
        <p:nvSpPr>
          <p:cNvPr id="6" name="ZoneTexte 5"/>
          <p:cNvSpPr txBox="1"/>
          <p:nvPr/>
        </p:nvSpPr>
        <p:spPr>
          <a:xfrm>
            <a:off x="321311" y="1468752"/>
            <a:ext cx="3412027" cy="4524316"/>
          </a:xfrm>
          <a:prstGeom prst="rect">
            <a:avLst/>
          </a:prstGeom>
          <a:noFill/>
        </p:spPr>
        <p:txBody>
          <a:bodyPr wrap="square" rtlCol="0">
            <a:spAutoFit/>
          </a:bodyPr>
          <a:lstStyle/>
          <a:p>
            <a:pPr algn="just"/>
            <a:r>
              <a:rPr lang="fr-FR" dirty="0"/>
              <a:t>De nombreux condamnés politiques limousins après les événements de 1848 issus de la mouvance socialiste ont de nombreux contacts avec Paris d’après les rapports au Préfet de la Haute-Vienne et ministre. Ainsi, il n’est pas surprenant que les Limousins de Paris, bien structurés, participent à la Commune. Ils projettent de former un bataillon de volontaires et sont finalement incorporés dans la Garde Nationale mais le discours sera relayé en Haute-Vienne.</a:t>
            </a:r>
          </a:p>
        </p:txBody>
      </p:sp>
      <p:sp>
        <p:nvSpPr>
          <p:cNvPr id="7" name="ZoneTexte 6"/>
          <p:cNvSpPr txBox="1"/>
          <p:nvPr/>
        </p:nvSpPr>
        <p:spPr>
          <a:xfrm>
            <a:off x="4336276" y="4233940"/>
            <a:ext cx="3915854" cy="646331"/>
          </a:xfrm>
          <a:prstGeom prst="rect">
            <a:avLst/>
          </a:prstGeom>
          <a:noFill/>
        </p:spPr>
        <p:txBody>
          <a:bodyPr wrap="square" rtlCol="0">
            <a:spAutoFit/>
          </a:bodyPr>
          <a:lstStyle/>
          <a:p>
            <a:pPr algn="just"/>
            <a:r>
              <a:rPr lang="fr-FR" sz="1200" dirty="0"/>
              <a:t>ADHV – 4M322 : rapport du commissariat central de la ville de Limoges au Préfet de la Haute-Vienne – 20 juillet 1855.</a:t>
            </a:r>
          </a:p>
        </p:txBody>
      </p:sp>
      <p:pic>
        <p:nvPicPr>
          <p:cNvPr id="8" name="Image 7" descr="Lelong 185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4866068" y="169604"/>
            <a:ext cx="2998702" cy="4770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132" y="21820"/>
            <a:ext cx="7217946" cy="505636"/>
          </a:xfrm>
        </p:spPr>
        <p:txBody>
          <a:bodyPr>
            <a:normAutofit/>
          </a:bodyPr>
          <a:lstStyle/>
          <a:p>
            <a:r>
              <a:rPr lang="fr-FR" sz="2000" b="1" dirty="0"/>
              <a:t>DES SOURCES : LES JOURNAUX ET LEUR POSITIONNEMENT</a:t>
            </a:r>
          </a:p>
        </p:txBody>
      </p:sp>
      <p:pic>
        <p:nvPicPr>
          <p:cNvPr id="4" name="Image 3" descr="La Déf rép Commune Pari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5400000">
            <a:off x="933827" y="-221705"/>
            <a:ext cx="581835" cy="2449488"/>
          </a:xfrm>
          <a:prstGeom prst="rect">
            <a:avLst/>
          </a:prstGeom>
        </p:spPr>
      </p:pic>
      <p:pic>
        <p:nvPicPr>
          <p:cNvPr id="5" name="Image 4" descr="La Nation f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913754" y="2199995"/>
            <a:ext cx="621981" cy="2449488"/>
          </a:xfrm>
          <a:prstGeom prst="rect">
            <a:avLst/>
          </a:prstGeom>
        </p:spPr>
      </p:pic>
      <p:sp>
        <p:nvSpPr>
          <p:cNvPr id="6" name="ZoneTexte 5"/>
          <p:cNvSpPr txBox="1"/>
          <p:nvPr/>
        </p:nvSpPr>
        <p:spPr>
          <a:xfrm>
            <a:off x="2646052" y="3512450"/>
            <a:ext cx="2706533" cy="1384995"/>
          </a:xfrm>
          <a:prstGeom prst="rect">
            <a:avLst/>
          </a:prstGeom>
          <a:noFill/>
        </p:spPr>
        <p:txBody>
          <a:bodyPr wrap="square" rtlCol="0">
            <a:spAutoFit/>
          </a:bodyPr>
          <a:lstStyle/>
          <a:p>
            <a:pPr algn="just"/>
            <a:r>
              <a:rPr lang="fr-FR" sz="1400" dirty="0"/>
              <a:t>Anciennement le </a:t>
            </a:r>
            <a:r>
              <a:rPr lang="fr-FR" sz="1400" i="1" dirty="0"/>
              <a:t>Courier du Centre </a:t>
            </a:r>
            <a:r>
              <a:rPr lang="fr-FR" sz="1400" dirty="0"/>
              <a:t>depuis 1865, il prend le nom de « La Nation française » en avril 1871; teinté de bonapartisme, il est hostile à la Commune et aux Républicains.</a:t>
            </a:r>
          </a:p>
        </p:txBody>
      </p:sp>
      <p:pic>
        <p:nvPicPr>
          <p:cNvPr id="7" name="Image 6" descr="La Discussion 5 avri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 y="5902933"/>
            <a:ext cx="2449488" cy="578931"/>
          </a:xfrm>
          <a:prstGeom prst="rect">
            <a:avLst/>
          </a:prstGeom>
        </p:spPr>
      </p:pic>
      <p:sp>
        <p:nvSpPr>
          <p:cNvPr id="8" name="ZoneTexte 7"/>
          <p:cNvSpPr txBox="1"/>
          <p:nvPr/>
        </p:nvSpPr>
        <p:spPr>
          <a:xfrm>
            <a:off x="648318" y="1616118"/>
            <a:ext cx="1218202" cy="276999"/>
          </a:xfrm>
          <a:prstGeom prst="rect">
            <a:avLst/>
          </a:prstGeom>
          <a:noFill/>
        </p:spPr>
        <p:txBody>
          <a:bodyPr wrap="none" rtlCol="0">
            <a:spAutoFit/>
          </a:bodyPr>
          <a:lstStyle/>
          <a:p>
            <a:r>
              <a:rPr lang="fr-FR" sz="1200" dirty="0"/>
              <a:t>ADHV - I/L 378</a:t>
            </a:r>
          </a:p>
        </p:txBody>
      </p:sp>
      <p:sp>
        <p:nvSpPr>
          <p:cNvPr id="9" name="Rectangle 8"/>
          <p:cNvSpPr/>
          <p:nvPr/>
        </p:nvSpPr>
        <p:spPr>
          <a:xfrm>
            <a:off x="648318" y="4066800"/>
            <a:ext cx="1218202" cy="276999"/>
          </a:xfrm>
          <a:prstGeom prst="rect">
            <a:avLst/>
          </a:prstGeom>
        </p:spPr>
        <p:txBody>
          <a:bodyPr wrap="none">
            <a:spAutoFit/>
          </a:bodyPr>
          <a:lstStyle/>
          <a:p>
            <a:r>
              <a:rPr lang="fr-FR" sz="1200" dirty="0"/>
              <a:t>ADHV - I/L 419</a:t>
            </a:r>
          </a:p>
        </p:txBody>
      </p:sp>
      <p:sp>
        <p:nvSpPr>
          <p:cNvPr id="10" name="Rectangle 9"/>
          <p:cNvSpPr/>
          <p:nvPr/>
        </p:nvSpPr>
        <p:spPr>
          <a:xfrm>
            <a:off x="648318" y="6527253"/>
            <a:ext cx="1218202" cy="276999"/>
          </a:xfrm>
          <a:prstGeom prst="rect">
            <a:avLst/>
          </a:prstGeom>
        </p:spPr>
        <p:txBody>
          <a:bodyPr wrap="none">
            <a:spAutoFit/>
          </a:bodyPr>
          <a:lstStyle/>
          <a:p>
            <a:r>
              <a:rPr lang="fr-FR" sz="1200" dirty="0"/>
              <a:t>ADHV - I/L 372</a:t>
            </a:r>
          </a:p>
        </p:txBody>
      </p:sp>
      <p:sp>
        <p:nvSpPr>
          <p:cNvPr id="11" name="ZoneTexte 10"/>
          <p:cNvSpPr txBox="1"/>
          <p:nvPr/>
        </p:nvSpPr>
        <p:spPr>
          <a:xfrm>
            <a:off x="397814" y="342790"/>
            <a:ext cx="8371102" cy="369332"/>
          </a:xfrm>
          <a:prstGeom prst="rect">
            <a:avLst/>
          </a:prstGeom>
          <a:noFill/>
        </p:spPr>
        <p:txBody>
          <a:bodyPr wrap="none" rtlCol="0">
            <a:spAutoFit/>
          </a:bodyPr>
          <a:lstStyle/>
          <a:p>
            <a:r>
              <a:rPr lang="fr-FR" dirty="0"/>
              <a:t>Les Limougeauds suivent les événements parisiens grâce à plusieurs journaux :</a:t>
            </a:r>
          </a:p>
        </p:txBody>
      </p:sp>
      <p:sp>
        <p:nvSpPr>
          <p:cNvPr id="12" name="ZoneTexte 11"/>
          <p:cNvSpPr txBox="1"/>
          <p:nvPr/>
        </p:nvSpPr>
        <p:spPr>
          <a:xfrm>
            <a:off x="2646051" y="987864"/>
            <a:ext cx="2706533" cy="1384995"/>
          </a:xfrm>
          <a:prstGeom prst="rect">
            <a:avLst/>
          </a:prstGeom>
          <a:noFill/>
        </p:spPr>
        <p:txBody>
          <a:bodyPr wrap="square" rtlCol="0">
            <a:spAutoFit/>
          </a:bodyPr>
          <a:lstStyle/>
          <a:p>
            <a:pPr algn="just"/>
            <a:r>
              <a:rPr lang="fr-FR" sz="1400" dirty="0"/>
              <a:t>Ce journal, fondé par Alfred </a:t>
            </a:r>
            <a:r>
              <a:rPr lang="fr-FR" sz="1400" dirty="0" err="1"/>
              <a:t>Talandier</a:t>
            </a:r>
            <a:r>
              <a:rPr lang="fr-FR" sz="1400" dirty="0"/>
              <a:t> en 1870 est lié au courant politique </a:t>
            </a:r>
            <a:r>
              <a:rPr lang="fr-FR" sz="1400" dirty="0" err="1"/>
              <a:t>Gambetta-Clémenceau</a:t>
            </a:r>
            <a:r>
              <a:rPr lang="fr-FR" sz="1400" dirty="0"/>
              <a:t>, opposé aux Versaillais (Thiers et l’Assemblée nationale).</a:t>
            </a:r>
          </a:p>
        </p:txBody>
      </p:sp>
      <p:sp>
        <p:nvSpPr>
          <p:cNvPr id="13" name="ZoneTexte 12"/>
          <p:cNvSpPr txBox="1"/>
          <p:nvPr/>
        </p:nvSpPr>
        <p:spPr>
          <a:xfrm>
            <a:off x="2646052" y="5850145"/>
            <a:ext cx="2706534" cy="954107"/>
          </a:xfrm>
          <a:prstGeom prst="rect">
            <a:avLst/>
          </a:prstGeom>
          <a:noFill/>
        </p:spPr>
        <p:txBody>
          <a:bodyPr wrap="square" rtlCol="0">
            <a:spAutoFit/>
          </a:bodyPr>
          <a:lstStyle/>
          <a:p>
            <a:pPr algn="just"/>
            <a:r>
              <a:rPr lang="fr-FR" sz="1400" dirty="0"/>
              <a:t>Ce journal est l’organe de la bourgeoisie versaillaise, rejetant les royalistes et les socialistes.</a:t>
            </a:r>
          </a:p>
        </p:txBody>
      </p:sp>
      <p:pic>
        <p:nvPicPr>
          <p:cNvPr id="14" name="Image 13" descr="La Défense rép Lmgs 5 avril.jpg"/>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5619316" y="712122"/>
            <a:ext cx="3149600" cy="2089219"/>
          </a:xfrm>
          <a:prstGeom prst="rect">
            <a:avLst/>
          </a:prstGeom>
        </p:spPr>
      </p:pic>
      <p:pic>
        <p:nvPicPr>
          <p:cNvPr id="15" name="Image 14" descr="La Discussion 5 avril.jpg"/>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5619316" y="5933065"/>
            <a:ext cx="3028115" cy="871187"/>
          </a:xfrm>
          <a:prstGeom prst="rect">
            <a:avLst/>
          </a:prstGeom>
        </p:spPr>
      </p:pic>
      <p:pic>
        <p:nvPicPr>
          <p:cNvPr id="16" name="Image 15" descr="La Défense rép Lmgs 5 avril.jpg"/>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5619316" y="3033315"/>
            <a:ext cx="2793475" cy="2736397"/>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1484</TotalTime>
  <Words>2598</Words>
  <Application>Microsoft Macintosh PowerPoint</Application>
  <PresentationFormat>Affichage à l'écran (4:3)</PresentationFormat>
  <Paragraphs>139</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ACADEMY ENGRAVED LET PLAIN:1.0</vt:lpstr>
      <vt:lpstr>Arial</vt:lpstr>
      <vt:lpstr>Calibri</vt:lpstr>
      <vt:lpstr>Times Roman</vt:lpstr>
      <vt:lpstr>Thème Office</vt:lpstr>
      <vt:lpstr>LA COMMUNE     LIMOGES</vt:lpstr>
      <vt:lpstr>LA GUERRE CONTRE LA PRUSSE</vt:lpstr>
      <vt:lpstr>LES VOLONTAIRES</vt:lpstr>
      <vt:lpstr>LE MONUMENT AUX MORTS</vt:lpstr>
      <vt:lpstr>LES DIFFICULTES ECONOMIQUES</vt:lpstr>
      <vt:lpstr>LES TENDANCES POLITIQUES DES MUNICIPALITES 1870-1871 </vt:lpstr>
      <vt:lpstr>LES EVENEMENTS DE LA COMMUNE</vt:lpstr>
      <vt:lpstr>LES LIMOUSINS ET LA COMMUNE A PARIS</vt:lpstr>
      <vt:lpstr>DES SOURCES : LES JOURNAUX ET LEUR POSITIONNEMENT</vt:lpstr>
      <vt:lpstr>LES EVENEMENTS A LIMOGES : LE 4 AVRIL 1871</vt:lpstr>
      <vt:lpstr>1 : LA GARE, LE DEBUT DE LA CRISE</vt:lpstr>
      <vt:lpstr>2 : LA MOBILISATION POPULAIRE</vt:lpstr>
      <vt:lpstr>3 : LA MAIRIE</vt:lpstr>
      <vt:lpstr>4 : LA PLACE DU PRESIDIAL, CŒUR DES AFFRONTEMENTS</vt:lpstr>
      <vt:lpstr>LES OBSEQUES DU COLONEL BILLET</vt:lpstr>
      <vt:lpstr>LA REPRESSION</vt:lpstr>
      <vt:lpstr>BILAN POLITIQUE</vt:lpstr>
      <vt:lpstr>BILAN JUDICIAIRE</vt:lpstr>
    </vt:vector>
  </TitlesOfParts>
  <Company>SA H TESSON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COMMUNE</dc:title>
  <dc:creator>Ludovic et Sophie Sicot</dc:creator>
  <cp:lastModifiedBy>Sophie SICOT</cp:lastModifiedBy>
  <cp:revision>351</cp:revision>
  <dcterms:created xsi:type="dcterms:W3CDTF">2021-05-08T16:56:19Z</dcterms:created>
  <dcterms:modified xsi:type="dcterms:W3CDTF">2021-05-27T09:05:01Z</dcterms:modified>
</cp:coreProperties>
</file>