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72" r:id="rId4"/>
    <p:sldId id="277" r:id="rId5"/>
    <p:sldId id="265" r:id="rId6"/>
    <p:sldId id="266" r:id="rId7"/>
    <p:sldId id="282" r:id="rId8"/>
    <p:sldId id="288" r:id="rId9"/>
    <p:sldId id="285" r:id="rId10"/>
    <p:sldId id="276" r:id="rId11"/>
    <p:sldId id="264" r:id="rId12"/>
    <p:sldId id="274" r:id="rId13"/>
    <p:sldId id="268" r:id="rId14"/>
    <p:sldId id="369" r:id="rId15"/>
    <p:sldId id="269" r:id="rId16"/>
    <p:sldId id="368" r:id="rId17"/>
    <p:sldId id="263" r:id="rId18"/>
    <p:sldId id="258" r:id="rId19"/>
    <p:sldId id="383" r:id="rId20"/>
    <p:sldId id="377" r:id="rId21"/>
    <p:sldId id="378" r:id="rId22"/>
    <p:sldId id="381" r:id="rId23"/>
    <p:sldId id="372" r:id="rId24"/>
    <p:sldId id="290" r:id="rId25"/>
    <p:sldId id="262" r:id="rId26"/>
    <p:sldId id="370" r:id="rId27"/>
    <p:sldId id="371" r:id="rId28"/>
    <p:sldId id="374" r:id="rId29"/>
    <p:sldId id="387" r:id="rId30"/>
    <p:sldId id="386" r:id="rId31"/>
    <p:sldId id="259" r:id="rId32"/>
    <p:sldId id="361" r:id="rId33"/>
    <p:sldId id="385" r:id="rId34"/>
    <p:sldId id="384" r:id="rId35"/>
    <p:sldId id="366" r:id="rId36"/>
    <p:sldId id="367" r:id="rId37"/>
    <p:sldId id="296" r:id="rId38"/>
    <p:sldId id="260" r:id="rId39"/>
    <p:sldId id="375" r:id="rId40"/>
    <p:sldId id="301" r:id="rId41"/>
    <p:sldId id="278" r:id="rId42"/>
    <p:sldId id="273" r:id="rId43"/>
    <p:sldId id="267" r:id="rId44"/>
    <p:sldId id="379" r:id="rId45"/>
    <p:sldId id="283" r:id="rId46"/>
    <p:sldId id="388" r:id="rId4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58"/>
  </p:normalViewPr>
  <p:slideViewPr>
    <p:cSldViewPr snapToGrid="0" snapToObjects="1">
      <p:cViewPr varScale="1">
        <p:scale>
          <a:sx n="116" d="100"/>
          <a:sy n="116" d="100"/>
        </p:scale>
        <p:origin x="1248"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1C4EC-2331-8740-B66C-69945F0BC99E}" type="datetimeFigureOut">
              <a:rPr lang="fr-FR" smtClean="0"/>
              <a:t>26/02/2022</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DE88AB-6FEC-784F-9904-2348417E3730}" type="slidenum">
              <a:rPr lang="fr-FR" smtClean="0"/>
              <a:t>‹N°›</a:t>
            </a:fld>
            <a:endParaRPr lang="fr-FR"/>
          </a:p>
        </p:txBody>
      </p:sp>
    </p:spTree>
    <p:extLst>
      <p:ext uri="{BB962C8B-B14F-4D97-AF65-F5344CB8AC3E}">
        <p14:creationId xmlns:p14="http://schemas.microsoft.com/office/powerpoint/2010/main" val="864900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8AA266E-BA36-1044-82BD-2834F03652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374FEC-F381-B64B-84C2-666AD01339F8}" type="slidenum">
              <a:rPr lang="fr-FR" altLang="fr-FR" sz="1200"/>
              <a:pPr/>
              <a:t>3</a:t>
            </a:fld>
            <a:endParaRPr lang="fr-FR" altLang="fr-FR" sz="1200"/>
          </a:p>
        </p:txBody>
      </p:sp>
      <p:sp>
        <p:nvSpPr>
          <p:cNvPr id="27651" name="Rectangle 2">
            <a:extLst>
              <a:ext uri="{FF2B5EF4-FFF2-40B4-BE49-F238E27FC236}">
                <a16:creationId xmlns:a16="http://schemas.microsoft.com/office/drawing/2014/main" id="{C516B3A9-8CBA-A948-8537-E92D937D27B5}"/>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2716D3AB-DEFF-C44A-9C76-202B5E5D312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392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94291D0-A6BC-034D-BF79-83F1EC6630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A66A3-1C87-DF45-A7BA-1E9F74BB10E6}" type="slidenum">
              <a:rPr lang="fr-FR" altLang="fr-FR" sz="1200"/>
              <a:pPr/>
              <a:t>12</a:t>
            </a:fld>
            <a:endParaRPr lang="fr-FR" altLang="fr-FR" sz="1200"/>
          </a:p>
        </p:txBody>
      </p:sp>
      <p:sp>
        <p:nvSpPr>
          <p:cNvPr id="52227" name="Rectangle 2">
            <a:extLst>
              <a:ext uri="{FF2B5EF4-FFF2-40B4-BE49-F238E27FC236}">
                <a16:creationId xmlns:a16="http://schemas.microsoft.com/office/drawing/2014/main" id="{8D1FC064-A0C7-5D4C-841C-700A346A5A5B}"/>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57567EF-16FF-324F-B717-A36B3F2142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2935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01AC6F8-FDF7-5249-83AD-86DFEAA936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A1AA3F-69D4-4549-B311-189148BFDFC5}" type="slidenum">
              <a:rPr lang="fr-FR" altLang="fr-FR" sz="1200"/>
              <a:pPr/>
              <a:t>13</a:t>
            </a:fld>
            <a:endParaRPr lang="fr-FR" altLang="fr-FR" sz="1200"/>
          </a:p>
        </p:txBody>
      </p:sp>
      <p:sp>
        <p:nvSpPr>
          <p:cNvPr id="48131" name="Rectangle 2">
            <a:extLst>
              <a:ext uri="{FF2B5EF4-FFF2-40B4-BE49-F238E27FC236}">
                <a16:creationId xmlns:a16="http://schemas.microsoft.com/office/drawing/2014/main" id="{802E3E26-46DF-7143-96FE-E568E76EEF22}"/>
              </a:ext>
            </a:extLst>
          </p:cNvPr>
          <p:cNvSpPr>
            <a:spLocks noGrp="1" noRot="1" noChangeAspect="1" noChangeArrowheads="1"/>
          </p:cNvSpPr>
          <p:nvPr>
            <p:ph type="sldImg"/>
          </p:nvPr>
        </p:nvSpPr>
        <p:spPr>
          <a:solidFill>
            <a:srgbClr val="FFFFFF"/>
          </a:solidFill>
          <a:ln/>
        </p:spPr>
      </p:sp>
      <p:sp>
        <p:nvSpPr>
          <p:cNvPr id="48132" name="Rectangle 3">
            <a:extLst>
              <a:ext uri="{FF2B5EF4-FFF2-40B4-BE49-F238E27FC236}">
                <a16:creationId xmlns:a16="http://schemas.microsoft.com/office/drawing/2014/main" id="{B9B8E928-F3BA-6444-8688-A14AEAB5564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84451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65B2147-BF2D-6C4D-B9F2-D3063E40D8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5C7B00-BCAD-DF49-9F7A-E9DCCC5B814C}" type="slidenum">
              <a:rPr lang="fr-FR" altLang="fr-FR" sz="1200"/>
              <a:pPr/>
              <a:t>15</a:t>
            </a:fld>
            <a:endParaRPr lang="fr-FR" altLang="fr-FR" sz="1200"/>
          </a:p>
        </p:txBody>
      </p:sp>
      <p:sp>
        <p:nvSpPr>
          <p:cNvPr id="50179" name="Rectangle 2">
            <a:extLst>
              <a:ext uri="{FF2B5EF4-FFF2-40B4-BE49-F238E27FC236}">
                <a16:creationId xmlns:a16="http://schemas.microsoft.com/office/drawing/2014/main" id="{9789D147-3974-3B45-AD6A-6B28FDF4E4DB}"/>
              </a:ext>
            </a:extLst>
          </p:cNvPr>
          <p:cNvSpPr>
            <a:spLocks noGrp="1" noRot="1" noChangeAspect="1" noChangeArrowheads="1"/>
          </p:cNvSpPr>
          <p:nvPr>
            <p:ph type="sldImg"/>
          </p:nvPr>
        </p:nvSpPr>
        <p:spPr>
          <a:solidFill>
            <a:srgbClr val="FFFFFF"/>
          </a:solidFill>
          <a:ln/>
        </p:spPr>
      </p:sp>
      <p:sp>
        <p:nvSpPr>
          <p:cNvPr id="50180" name="Rectangle 3">
            <a:extLst>
              <a:ext uri="{FF2B5EF4-FFF2-40B4-BE49-F238E27FC236}">
                <a16:creationId xmlns:a16="http://schemas.microsoft.com/office/drawing/2014/main" id="{B8333F0E-9591-AB41-8C91-AD237127AB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01130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81962773-4B80-E84A-AAA4-01CA2B9B55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1A78AC-E202-FF45-8AEA-EB56D03B8249}" type="slidenum">
              <a:rPr lang="fr-FR" altLang="fr-FR" sz="1200"/>
              <a:pPr/>
              <a:t>17</a:t>
            </a:fld>
            <a:endParaRPr lang="fr-FR" altLang="fr-FR" sz="1200"/>
          </a:p>
        </p:txBody>
      </p:sp>
      <p:sp>
        <p:nvSpPr>
          <p:cNvPr id="19459" name="Rectangle 2">
            <a:extLst>
              <a:ext uri="{FF2B5EF4-FFF2-40B4-BE49-F238E27FC236}">
                <a16:creationId xmlns:a16="http://schemas.microsoft.com/office/drawing/2014/main" id="{2B080446-E8F6-1C4C-83EC-7C396D0BE28E}"/>
              </a:ext>
            </a:extLst>
          </p:cNvPr>
          <p:cNvSpPr>
            <a:spLocks noGrp="1" noRot="1" noChangeAspect="1" noChangeArrowheads="1"/>
          </p:cNvSpPr>
          <p:nvPr>
            <p:ph type="sldImg"/>
          </p:nvPr>
        </p:nvSpPr>
        <p:spPr>
          <a:solidFill>
            <a:srgbClr val="FFFFFF"/>
          </a:solidFill>
          <a:ln/>
        </p:spPr>
      </p:sp>
      <p:sp>
        <p:nvSpPr>
          <p:cNvPr id="19460" name="Rectangle 3">
            <a:extLst>
              <a:ext uri="{FF2B5EF4-FFF2-40B4-BE49-F238E27FC236}">
                <a16:creationId xmlns:a16="http://schemas.microsoft.com/office/drawing/2014/main" id="{103CF540-2383-D34F-8D9D-FA6E1868F3B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938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018E461-E4BB-4E48-9048-383306C247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71F86840-9BDB-A046-BA62-61DD01C56D74}" type="slidenum">
              <a:rPr lang="fr-FR" altLang="fr-FR" sz="1200" smtClean="0">
                <a:latin typeface="Arial" panose="020B0604020202020204" pitchFamily="34" charset="0"/>
              </a:rPr>
              <a:pPr/>
              <a:t>19</a:t>
            </a:fld>
            <a:endParaRPr lang="fr-FR" altLang="fr-FR" sz="1200">
              <a:latin typeface="Arial" panose="020B0604020202020204" pitchFamily="34" charset="0"/>
            </a:endParaRPr>
          </a:p>
        </p:txBody>
      </p:sp>
      <p:sp>
        <p:nvSpPr>
          <p:cNvPr id="17410" name="Rectangle 2">
            <a:extLst>
              <a:ext uri="{FF2B5EF4-FFF2-40B4-BE49-F238E27FC236}">
                <a16:creationId xmlns:a16="http://schemas.microsoft.com/office/drawing/2014/main" id="{17CE1C26-799B-8B43-8082-C1430156DCC8}"/>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F8A9D5A-4B5E-ED49-8816-4D81821E69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1412232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829AE2F-3FD1-064B-8651-A75C48DAB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26C5FC-7738-4843-B7B5-BEF9F2C06FD6}" type="slidenum">
              <a:rPr lang="fr-FR" altLang="fr-FR" sz="1200"/>
              <a:pPr/>
              <a:t>20</a:t>
            </a:fld>
            <a:endParaRPr lang="fr-FR" altLang="fr-FR" sz="1200"/>
          </a:p>
        </p:txBody>
      </p:sp>
      <p:sp>
        <p:nvSpPr>
          <p:cNvPr id="19459" name="Rectangle 2">
            <a:extLst>
              <a:ext uri="{FF2B5EF4-FFF2-40B4-BE49-F238E27FC236}">
                <a16:creationId xmlns:a16="http://schemas.microsoft.com/office/drawing/2014/main" id="{7377C9C4-A5E4-E74B-A223-4958D72D123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8715AB8-2F9B-B243-BDCA-CC227920D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8278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E070EED-D15D-CB47-8284-EF1CAFF86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BC410F-9FAD-674E-B846-846862BE1962}" type="slidenum">
              <a:rPr lang="fr-FR" altLang="fr-FR" sz="1200"/>
              <a:pPr/>
              <a:t>24</a:t>
            </a:fld>
            <a:endParaRPr lang="fr-FR" altLang="fr-FR" sz="1200"/>
          </a:p>
        </p:txBody>
      </p:sp>
      <p:sp>
        <p:nvSpPr>
          <p:cNvPr id="46083" name="Rectangle 2">
            <a:extLst>
              <a:ext uri="{FF2B5EF4-FFF2-40B4-BE49-F238E27FC236}">
                <a16:creationId xmlns:a16="http://schemas.microsoft.com/office/drawing/2014/main" id="{9EFED85F-8C5E-D646-8EB7-EB150E85D19E}"/>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C2F4F493-3394-8446-9F7D-16B1C09EC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215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235FCDF-ABF4-9F4C-9386-CC398E2218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76CE88-F022-864E-9472-207E9D52B6E8}" type="slidenum">
              <a:rPr lang="fr-FR" altLang="fr-FR" sz="1200"/>
              <a:pPr/>
              <a:t>25</a:t>
            </a:fld>
            <a:endParaRPr lang="fr-FR" altLang="fr-FR" sz="1200"/>
          </a:p>
        </p:txBody>
      </p:sp>
      <p:sp>
        <p:nvSpPr>
          <p:cNvPr id="17411" name="Rectangle 2">
            <a:extLst>
              <a:ext uri="{FF2B5EF4-FFF2-40B4-BE49-F238E27FC236}">
                <a16:creationId xmlns:a16="http://schemas.microsoft.com/office/drawing/2014/main" id="{0638D970-7FE0-8E41-85A9-0078E88DF220}"/>
              </a:ext>
            </a:extLst>
          </p:cNvPr>
          <p:cNvSpPr>
            <a:spLocks noGrp="1" noRot="1" noChangeAspect="1" noChangeArrowheads="1"/>
          </p:cNvSpPr>
          <p:nvPr>
            <p:ph type="sldImg"/>
          </p:nvPr>
        </p:nvSpPr>
        <p:spPr>
          <a:solidFill>
            <a:srgbClr val="FFFFFF"/>
          </a:solidFill>
          <a:ln/>
        </p:spPr>
      </p:sp>
      <p:sp>
        <p:nvSpPr>
          <p:cNvPr id="17412" name="Rectangle 3">
            <a:extLst>
              <a:ext uri="{FF2B5EF4-FFF2-40B4-BE49-F238E27FC236}">
                <a16:creationId xmlns:a16="http://schemas.microsoft.com/office/drawing/2014/main" id="{ABA8B775-FE40-6A4B-B126-21E5BAF3D12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28558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AEB7B8-60E7-0F4C-8F58-76ED29730795}"/>
              </a:ext>
            </a:extLst>
          </p:cNvPr>
          <p:cNvSpPr>
            <a:spLocks noGrp="1" noChangeArrowheads="1"/>
          </p:cNvSpPr>
          <p:nvPr>
            <p:ph type="sldNum" sz="quarter" idx="5"/>
          </p:nvPr>
        </p:nvSpPr>
        <p:spPr>
          <a:ln/>
        </p:spPr>
        <p:txBody>
          <a:bodyPr/>
          <a:lstStyle/>
          <a:p>
            <a:fld id="{932A5126-3BF3-9049-B32D-F0A24DA69DB5}" type="slidenum">
              <a:rPr lang="fr-FR" altLang="fr-FR"/>
              <a:pPr/>
              <a:t>37</a:t>
            </a:fld>
            <a:endParaRPr lang="fr-FR" altLang="fr-FR"/>
          </a:p>
        </p:txBody>
      </p:sp>
      <p:sp>
        <p:nvSpPr>
          <p:cNvPr id="25602" name="Rectangle 2">
            <a:extLst>
              <a:ext uri="{FF2B5EF4-FFF2-40B4-BE49-F238E27FC236}">
                <a16:creationId xmlns:a16="http://schemas.microsoft.com/office/drawing/2014/main" id="{4EC1F9D6-8B13-C545-96E3-CF08BBDDD343}"/>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D591F861-A23B-5444-9868-0C2200D69039}"/>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232219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5A50B7-1570-CD44-954F-717D325E582C}"/>
              </a:ext>
            </a:extLst>
          </p:cNvPr>
          <p:cNvSpPr>
            <a:spLocks noGrp="1" noChangeArrowheads="1"/>
          </p:cNvSpPr>
          <p:nvPr>
            <p:ph type="sldNum" sz="quarter" idx="5"/>
          </p:nvPr>
        </p:nvSpPr>
        <p:spPr>
          <a:ln/>
        </p:spPr>
        <p:txBody>
          <a:bodyPr/>
          <a:lstStyle/>
          <a:p>
            <a:fld id="{724EACBD-BB77-A848-A162-422DECED8A7A}" type="slidenum">
              <a:rPr lang="fr-FR" altLang="fr-FR"/>
              <a:pPr/>
              <a:t>40</a:t>
            </a:fld>
            <a:endParaRPr lang="fr-FR" altLang="fr-FR"/>
          </a:p>
        </p:txBody>
      </p:sp>
      <p:sp>
        <p:nvSpPr>
          <p:cNvPr id="32770" name="Rectangle 2">
            <a:extLst>
              <a:ext uri="{FF2B5EF4-FFF2-40B4-BE49-F238E27FC236}">
                <a16:creationId xmlns:a16="http://schemas.microsoft.com/office/drawing/2014/main" id="{73A16707-8830-7A48-8B05-BB7306DA446E}"/>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A21A434-71F3-4B4C-B789-C210FC631FF0}"/>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64443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CD39BCB5-4B18-E647-ACB7-D57C43EE6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9B1F7D-6ACB-B647-AC3F-DFC55AAD435C}" type="slidenum">
              <a:rPr lang="fr-FR" altLang="fr-FR" sz="1200"/>
              <a:pPr/>
              <a:t>4</a:t>
            </a:fld>
            <a:endParaRPr lang="fr-FR" altLang="fr-FR" sz="1200"/>
          </a:p>
        </p:txBody>
      </p:sp>
      <p:sp>
        <p:nvSpPr>
          <p:cNvPr id="56323" name="Rectangle 2">
            <a:extLst>
              <a:ext uri="{FF2B5EF4-FFF2-40B4-BE49-F238E27FC236}">
                <a16:creationId xmlns:a16="http://schemas.microsoft.com/office/drawing/2014/main" id="{8219F625-AF00-D34B-80C5-4A90AACEB041}"/>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847D87BE-8B65-A848-844C-54DCCBE8AB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652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9578DC2-FEC9-5A41-8F62-66045413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D19823-F6FB-464F-B31C-B6C2278EED9B}" type="slidenum">
              <a:rPr lang="fr-FR" altLang="fr-FR" sz="1200"/>
              <a:pPr/>
              <a:t>41</a:t>
            </a:fld>
            <a:endParaRPr lang="fr-FR" altLang="fr-FR" sz="1200"/>
          </a:p>
        </p:txBody>
      </p:sp>
      <p:sp>
        <p:nvSpPr>
          <p:cNvPr id="58371" name="Rectangle 2">
            <a:extLst>
              <a:ext uri="{FF2B5EF4-FFF2-40B4-BE49-F238E27FC236}">
                <a16:creationId xmlns:a16="http://schemas.microsoft.com/office/drawing/2014/main" id="{934B5C95-0F0E-D040-86F8-F006F01C9963}"/>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5D501140-A3FF-CE4F-9DDD-6B8991A08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12512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09BE104-2387-044B-9BB4-B74FB736D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EC9F52-D96E-424D-9033-2BE9FBF70E65}" type="slidenum">
              <a:rPr lang="fr-FR" altLang="fr-FR" sz="1200"/>
              <a:pPr/>
              <a:t>42</a:t>
            </a:fld>
            <a:endParaRPr lang="fr-FR" altLang="fr-FR" sz="1200"/>
          </a:p>
        </p:txBody>
      </p:sp>
      <p:sp>
        <p:nvSpPr>
          <p:cNvPr id="29699" name="Rectangle 2">
            <a:extLst>
              <a:ext uri="{FF2B5EF4-FFF2-40B4-BE49-F238E27FC236}">
                <a16:creationId xmlns:a16="http://schemas.microsoft.com/office/drawing/2014/main" id="{58DF47C4-E30B-5340-9B89-CCF307478D73}"/>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B1E1B4CF-2BF9-9943-82D3-A411B5DD46D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9992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0B60C45-3F3C-CB40-BA13-FD806ABED8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C75099-CFC1-AA4C-BA34-13C282B73FBA}" type="slidenum">
              <a:rPr lang="fr-FR" altLang="fr-FR" sz="1200"/>
              <a:pPr/>
              <a:t>43</a:t>
            </a:fld>
            <a:endParaRPr lang="fr-FR" altLang="fr-FR" sz="1200"/>
          </a:p>
        </p:txBody>
      </p:sp>
      <p:sp>
        <p:nvSpPr>
          <p:cNvPr id="31747" name="Rectangle 2">
            <a:extLst>
              <a:ext uri="{FF2B5EF4-FFF2-40B4-BE49-F238E27FC236}">
                <a16:creationId xmlns:a16="http://schemas.microsoft.com/office/drawing/2014/main" id="{96B85358-80A9-554A-A847-BA626D9DDBD3}"/>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AD0A81F-1E03-FD40-8C8A-36D2ED24B9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4528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717B89D-A91D-ED42-88B7-5AC7F7A4E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76839E-7421-214A-AC1B-2FF2791C59C8}" type="slidenum">
              <a:rPr lang="fr-FR" altLang="fr-FR" sz="1200"/>
              <a:pPr/>
              <a:t>45</a:t>
            </a:fld>
            <a:endParaRPr lang="fr-FR" altLang="fr-FR" sz="1200"/>
          </a:p>
        </p:txBody>
      </p:sp>
      <p:sp>
        <p:nvSpPr>
          <p:cNvPr id="33795" name="Rectangle 1026">
            <a:extLst>
              <a:ext uri="{FF2B5EF4-FFF2-40B4-BE49-F238E27FC236}">
                <a16:creationId xmlns:a16="http://schemas.microsoft.com/office/drawing/2014/main" id="{A05C7F6C-841B-1440-B0D4-036C47A01DDF}"/>
              </a:ext>
            </a:extLst>
          </p:cNvPr>
          <p:cNvSpPr>
            <a:spLocks noGrp="1" noRot="1" noChangeAspect="1" noChangeArrowheads="1" noTextEdit="1"/>
          </p:cNvSpPr>
          <p:nvPr>
            <p:ph type="sldImg"/>
          </p:nvPr>
        </p:nvSpPr>
        <p:spPr>
          <a:ln/>
        </p:spPr>
      </p:sp>
      <p:sp>
        <p:nvSpPr>
          <p:cNvPr id="33796" name="Rectangle 1027">
            <a:extLst>
              <a:ext uri="{FF2B5EF4-FFF2-40B4-BE49-F238E27FC236}">
                <a16:creationId xmlns:a16="http://schemas.microsoft.com/office/drawing/2014/main" id="{93C440BA-2BF2-264E-BC48-0284B7F13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7963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31F5E90-AE11-EC44-B026-6D3994B392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DC2A84-224A-BC48-8CA9-4B30DE352E8A}" type="slidenum">
              <a:rPr lang="fr-FR" altLang="fr-FR" sz="1200"/>
              <a:pPr/>
              <a:t>5</a:t>
            </a:fld>
            <a:endParaRPr lang="fr-FR" altLang="fr-FR" sz="1200"/>
          </a:p>
        </p:txBody>
      </p:sp>
      <p:sp>
        <p:nvSpPr>
          <p:cNvPr id="23555" name="Rectangle 2">
            <a:extLst>
              <a:ext uri="{FF2B5EF4-FFF2-40B4-BE49-F238E27FC236}">
                <a16:creationId xmlns:a16="http://schemas.microsoft.com/office/drawing/2014/main" id="{379CC320-0E42-0E4A-A3D2-345BA6624FD7}"/>
              </a:ext>
            </a:extLst>
          </p:cNvPr>
          <p:cNvSpPr>
            <a:spLocks noGrp="1" noRot="1" noChangeAspect="1" noChangeArrowheads="1"/>
          </p:cNvSpPr>
          <p:nvPr>
            <p:ph type="sldImg"/>
          </p:nvPr>
        </p:nvSpPr>
        <p:spPr>
          <a:solidFill>
            <a:srgbClr val="FFFFFF"/>
          </a:solidFill>
          <a:ln/>
        </p:spPr>
      </p:sp>
      <p:sp>
        <p:nvSpPr>
          <p:cNvPr id="23556" name="Rectangle 3">
            <a:extLst>
              <a:ext uri="{FF2B5EF4-FFF2-40B4-BE49-F238E27FC236}">
                <a16:creationId xmlns:a16="http://schemas.microsoft.com/office/drawing/2014/main" id="{47637A1B-1060-AF48-9153-6C6359C141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692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F858ECE-0FF6-E840-A06E-C059EA654B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D74212-106E-9242-9B21-8B14A9EEEF35}" type="slidenum">
              <a:rPr lang="fr-FR" altLang="fr-FR" sz="1200"/>
              <a:pPr/>
              <a:t>6</a:t>
            </a:fld>
            <a:endParaRPr lang="fr-FR" altLang="fr-FR" sz="1200"/>
          </a:p>
        </p:txBody>
      </p:sp>
      <p:sp>
        <p:nvSpPr>
          <p:cNvPr id="25603" name="Rectangle 2">
            <a:extLst>
              <a:ext uri="{FF2B5EF4-FFF2-40B4-BE49-F238E27FC236}">
                <a16:creationId xmlns:a16="http://schemas.microsoft.com/office/drawing/2014/main" id="{6648BBA0-39CB-624B-B1C8-739BF86E9A0C}"/>
              </a:ext>
            </a:extLst>
          </p:cNvPr>
          <p:cNvSpPr>
            <a:spLocks noGrp="1" noRot="1" noChangeAspect="1" noChangeArrowheads="1"/>
          </p:cNvSpPr>
          <p:nvPr>
            <p:ph type="sldImg"/>
          </p:nvPr>
        </p:nvSpPr>
        <p:spPr>
          <a:solidFill>
            <a:srgbClr val="FFFFFF"/>
          </a:solidFill>
          <a:ln/>
        </p:spPr>
      </p:sp>
      <p:sp>
        <p:nvSpPr>
          <p:cNvPr id="25604" name="Rectangle 3">
            <a:extLst>
              <a:ext uri="{FF2B5EF4-FFF2-40B4-BE49-F238E27FC236}">
                <a16:creationId xmlns:a16="http://schemas.microsoft.com/office/drawing/2014/main" id="{D25880A7-12C7-D74C-A263-1E28E5B428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501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B400909-303E-DE4D-9224-9E0234179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A5FD6ED-1DA9-3E4F-BF0D-1BEB1DCAFF06}" type="slidenum">
              <a:rPr lang="fr-FR" altLang="fr-FR" sz="1200"/>
              <a:pPr/>
              <a:t>7</a:t>
            </a:fld>
            <a:endParaRPr lang="fr-FR" altLang="fr-FR" sz="1200"/>
          </a:p>
        </p:txBody>
      </p:sp>
      <p:sp>
        <p:nvSpPr>
          <p:cNvPr id="60419" name="Rectangle 2">
            <a:extLst>
              <a:ext uri="{FF2B5EF4-FFF2-40B4-BE49-F238E27FC236}">
                <a16:creationId xmlns:a16="http://schemas.microsoft.com/office/drawing/2014/main" id="{EF390C91-4E6A-D54F-841D-309194BED014}"/>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BDBCDC0-0536-A749-904E-8BE945DF4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0230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EB3539F-D4B6-214C-9794-02A8D6FC16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CD4C33-B070-1648-80BE-CC1FB078198B}" type="slidenum">
              <a:rPr lang="fr-FR" altLang="fr-FR" sz="1200"/>
              <a:pPr/>
              <a:t>8</a:t>
            </a:fld>
            <a:endParaRPr lang="fr-FR" altLang="fr-FR" sz="1200"/>
          </a:p>
        </p:txBody>
      </p:sp>
      <p:sp>
        <p:nvSpPr>
          <p:cNvPr id="68611" name="Rectangle 2">
            <a:extLst>
              <a:ext uri="{FF2B5EF4-FFF2-40B4-BE49-F238E27FC236}">
                <a16:creationId xmlns:a16="http://schemas.microsoft.com/office/drawing/2014/main" id="{934A31FC-A6CD-DC43-85D4-935CB71A8A2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0D9E25A0-BFCF-564A-977E-1126758BE3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09054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B1DB4D8-7999-1B48-8A1E-A3EEC47877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584A6A-F3CF-5040-AE78-FC383DFD30D2}" type="slidenum">
              <a:rPr lang="fr-FR" altLang="fr-FR" sz="1200"/>
              <a:pPr/>
              <a:t>9</a:t>
            </a:fld>
            <a:endParaRPr lang="fr-FR" altLang="fr-FR" sz="1200"/>
          </a:p>
        </p:txBody>
      </p:sp>
      <p:sp>
        <p:nvSpPr>
          <p:cNvPr id="62467" name="Rectangle 2">
            <a:extLst>
              <a:ext uri="{FF2B5EF4-FFF2-40B4-BE49-F238E27FC236}">
                <a16:creationId xmlns:a16="http://schemas.microsoft.com/office/drawing/2014/main" id="{D49CE4B4-C194-2F41-B40B-CDFE15147D2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8AF776E-731A-E648-8F13-104922E260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5860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6E313CC-9DB1-1E4B-8F92-20DD255BA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627DDE-DB5E-6840-98A9-AD4640A370FA}" type="slidenum">
              <a:rPr lang="fr-FR" altLang="fr-FR" sz="1200"/>
              <a:pPr/>
              <a:t>10</a:t>
            </a:fld>
            <a:endParaRPr lang="fr-FR" altLang="fr-FR" sz="1200"/>
          </a:p>
        </p:txBody>
      </p:sp>
      <p:sp>
        <p:nvSpPr>
          <p:cNvPr id="54275" name="Rectangle 2">
            <a:extLst>
              <a:ext uri="{FF2B5EF4-FFF2-40B4-BE49-F238E27FC236}">
                <a16:creationId xmlns:a16="http://schemas.microsoft.com/office/drawing/2014/main" id="{5BC691D9-5DF0-7145-AE9E-F29155CD27BA}"/>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17D8381-E6AA-1143-801B-9C07EFA06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568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0BFC478-A157-E548-9F2D-4DB492DE4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4DD24E-6184-D740-92E7-7F7AF13A44DB}" type="slidenum">
              <a:rPr lang="fr-FR" altLang="fr-FR" sz="1200"/>
              <a:pPr/>
              <a:t>11</a:t>
            </a:fld>
            <a:endParaRPr lang="fr-FR" altLang="fr-FR" sz="1200"/>
          </a:p>
        </p:txBody>
      </p:sp>
      <p:sp>
        <p:nvSpPr>
          <p:cNvPr id="21507" name="Rectangle 2">
            <a:extLst>
              <a:ext uri="{FF2B5EF4-FFF2-40B4-BE49-F238E27FC236}">
                <a16:creationId xmlns:a16="http://schemas.microsoft.com/office/drawing/2014/main" id="{ED6D6FBE-7392-1D4E-8CD6-93C59B6072C0}"/>
              </a:ext>
            </a:extLst>
          </p:cNvPr>
          <p:cNvSpPr>
            <a:spLocks noGrp="1" noRot="1" noChangeAspect="1" noChangeArrowheads="1"/>
          </p:cNvSpPr>
          <p:nvPr>
            <p:ph type="sldImg"/>
          </p:nvPr>
        </p:nvSpPr>
        <p:spPr>
          <a:solidFill>
            <a:srgbClr val="FFFFFF"/>
          </a:solidFill>
          <a:ln/>
        </p:spPr>
      </p:sp>
      <p:sp>
        <p:nvSpPr>
          <p:cNvPr id="21508" name="Rectangle 3">
            <a:extLst>
              <a:ext uri="{FF2B5EF4-FFF2-40B4-BE49-F238E27FC236}">
                <a16:creationId xmlns:a16="http://schemas.microsoft.com/office/drawing/2014/main" id="{623392DE-DF94-A04B-BD58-72F6B94E7B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06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F9B0E51-E5A6-9546-B404-BEAAD8B22DFC}" type="datetimeFigureOut">
              <a:rPr lang="fr-FR" smtClean="0"/>
              <a:t>26/02/2022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3990832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F9B0E51-E5A6-9546-B404-BEAAD8B22DFC}" type="datetimeFigureOut">
              <a:rPr lang="fr-FR" smtClean="0"/>
              <a:t>26/02/2022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251868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F9B0E51-E5A6-9546-B404-BEAAD8B22DFC}" type="datetimeFigureOut">
              <a:rPr lang="fr-FR" smtClean="0"/>
              <a:t>26/02/2022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309274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F9B0E51-E5A6-9546-B404-BEAAD8B22DFC}" type="datetimeFigureOut">
              <a:rPr lang="fr-FR" smtClean="0"/>
              <a:t>26/02/2022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323671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F9B0E51-E5A6-9546-B404-BEAAD8B22DFC}" type="datetimeFigureOut">
              <a:rPr lang="fr-FR" smtClean="0"/>
              <a:t>26/02/2022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226620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F9B0E51-E5A6-9546-B404-BEAAD8B22DFC}" type="datetimeFigureOut">
              <a:rPr lang="fr-FR" smtClean="0"/>
              <a:t>26/02/2022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303670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F9B0E51-E5A6-9546-B404-BEAAD8B22DFC}" type="datetimeFigureOut">
              <a:rPr lang="fr-FR" smtClean="0"/>
              <a:t>26/02/2022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71900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F9B0E51-E5A6-9546-B404-BEAAD8B22DFC}" type="datetimeFigureOut">
              <a:rPr lang="fr-FR" smtClean="0"/>
              <a:t>26/02/2022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177320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B0E51-E5A6-9546-B404-BEAAD8B22DFC}" type="datetimeFigureOut">
              <a:rPr lang="fr-FR" smtClean="0"/>
              <a:t>26/02/2022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62051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F9B0E51-E5A6-9546-B404-BEAAD8B22DFC}" type="datetimeFigureOut">
              <a:rPr lang="fr-FR" smtClean="0"/>
              <a:t>26/02/2022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52277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F9B0E51-E5A6-9546-B404-BEAAD8B22DFC}" type="datetimeFigureOut">
              <a:rPr lang="fr-FR" smtClean="0"/>
              <a:t>26/02/2022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89D58C7-D80A-7A47-9F2D-E311EBF71ACC}" type="slidenum">
              <a:rPr lang="fr-FR" smtClean="0"/>
              <a:t>‹N°›</a:t>
            </a:fld>
            <a:endParaRPr lang="fr-FR"/>
          </a:p>
        </p:txBody>
      </p:sp>
    </p:spTree>
    <p:extLst>
      <p:ext uri="{BB962C8B-B14F-4D97-AF65-F5344CB8AC3E}">
        <p14:creationId xmlns:p14="http://schemas.microsoft.com/office/powerpoint/2010/main" val="2510901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B0E51-E5A6-9546-B404-BEAAD8B22DFC}" type="datetimeFigureOut">
              <a:rPr lang="fr-FR" smtClean="0"/>
              <a:t>26/02/2022</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D58C7-D80A-7A47-9F2D-E311EBF71ACC}" type="slidenum">
              <a:rPr lang="fr-FR" smtClean="0"/>
              <a:t>‹N°›</a:t>
            </a:fld>
            <a:endParaRPr lang="fr-FR"/>
          </a:p>
        </p:txBody>
      </p:sp>
    </p:spTree>
    <p:extLst>
      <p:ext uri="{BB962C8B-B14F-4D97-AF65-F5344CB8AC3E}">
        <p14:creationId xmlns:p14="http://schemas.microsoft.com/office/powerpoint/2010/main" val="457059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slide" Target="slide42.xml"/><Relationship Id="rId4" Type="http://schemas.openxmlformats.org/officeDocument/2006/relationships/image" Target="../media/image28.jpeg"/><Relationship Id="rId9"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85AC4-3D33-AE45-A5CE-0CA252D64DD2}"/>
              </a:ext>
            </a:extLst>
          </p:cNvPr>
          <p:cNvSpPr>
            <a:spLocks noGrp="1"/>
          </p:cNvSpPr>
          <p:nvPr>
            <p:ph type="ctrTitle"/>
          </p:nvPr>
        </p:nvSpPr>
        <p:spPr>
          <a:xfrm>
            <a:off x="742950" y="472368"/>
            <a:ext cx="8420100" cy="1620837"/>
          </a:xfrm>
        </p:spPr>
        <p:txBody>
          <a:bodyPr>
            <a:normAutofit fontScale="90000"/>
          </a:bodyPr>
          <a:lstStyle/>
          <a:p>
            <a:r>
              <a:rPr lang="fr-FR" sz="4000" dirty="0">
                <a:latin typeface="Calisto MT" panose="02040603050505030304" pitchFamily="18" charset="77"/>
              </a:rPr>
              <a:t>CONCOURS DE LA RESISTANCE ET DE LA DEPORTATION</a:t>
            </a:r>
            <a:br>
              <a:rPr lang="fr-FR" sz="4000" dirty="0">
                <a:latin typeface="Calisto MT" panose="02040603050505030304" pitchFamily="18" charset="77"/>
              </a:rPr>
            </a:br>
            <a:r>
              <a:rPr lang="fr-FR" sz="4000" dirty="0">
                <a:latin typeface="Calisto MT" panose="02040603050505030304" pitchFamily="18" charset="77"/>
              </a:rPr>
              <a:t>2022</a:t>
            </a:r>
          </a:p>
        </p:txBody>
      </p:sp>
      <p:sp>
        <p:nvSpPr>
          <p:cNvPr id="4" name="ZoneTexte 3">
            <a:extLst>
              <a:ext uri="{FF2B5EF4-FFF2-40B4-BE49-F238E27FC236}">
                <a16:creationId xmlns:a16="http://schemas.microsoft.com/office/drawing/2014/main" id="{8BFBCEC2-5E90-A34C-9D20-D26D35771F40}"/>
              </a:ext>
            </a:extLst>
          </p:cNvPr>
          <p:cNvSpPr txBox="1"/>
          <p:nvPr/>
        </p:nvSpPr>
        <p:spPr>
          <a:xfrm>
            <a:off x="250526" y="3047074"/>
            <a:ext cx="9404947" cy="1200329"/>
          </a:xfrm>
          <a:prstGeom prst="rect">
            <a:avLst/>
          </a:prstGeom>
          <a:noFill/>
        </p:spPr>
        <p:txBody>
          <a:bodyPr wrap="none" rtlCol="0">
            <a:spAutoFit/>
          </a:bodyPr>
          <a:lstStyle/>
          <a:p>
            <a:pPr algn="ctr"/>
            <a:r>
              <a:rPr lang="fr-FR" sz="2400" b="1" dirty="0">
                <a:latin typeface="Calisto MT" panose="02040603050505030304" pitchFamily="18" charset="77"/>
              </a:rPr>
              <a:t>La fin de la guerre </a:t>
            </a:r>
          </a:p>
          <a:p>
            <a:pPr algn="ctr"/>
            <a:r>
              <a:rPr lang="fr-FR" sz="2400" b="1" dirty="0">
                <a:latin typeface="Calisto MT" panose="02040603050505030304" pitchFamily="18" charset="77"/>
              </a:rPr>
              <a:t>les opérations, les répressions, les déportations et la fin du III° Reich</a:t>
            </a:r>
          </a:p>
          <a:p>
            <a:pPr algn="ctr"/>
            <a:r>
              <a:rPr lang="fr-FR" sz="2400" b="1" dirty="0">
                <a:latin typeface="Calisto MT" panose="02040603050505030304" pitchFamily="18" charset="77"/>
              </a:rPr>
              <a:t>(1944-1945)</a:t>
            </a:r>
          </a:p>
        </p:txBody>
      </p:sp>
      <p:sp>
        <p:nvSpPr>
          <p:cNvPr id="5" name="Rectangle 4">
            <a:extLst>
              <a:ext uri="{FF2B5EF4-FFF2-40B4-BE49-F238E27FC236}">
                <a16:creationId xmlns:a16="http://schemas.microsoft.com/office/drawing/2014/main" id="{51A977C7-2CA9-A54D-A514-5284CD76892E}"/>
              </a:ext>
            </a:extLst>
          </p:cNvPr>
          <p:cNvSpPr/>
          <p:nvPr/>
        </p:nvSpPr>
        <p:spPr>
          <a:xfrm>
            <a:off x="1666655" y="6385632"/>
            <a:ext cx="6808424" cy="369332"/>
          </a:xfrm>
          <a:prstGeom prst="rect">
            <a:avLst/>
          </a:prstGeom>
        </p:spPr>
        <p:txBody>
          <a:bodyPr wrap="square">
            <a:spAutoFit/>
          </a:bodyPr>
          <a:lstStyle/>
          <a:p>
            <a:r>
              <a:rPr lang="fr-FR" altLang="fr-FR" dirty="0">
                <a:latin typeface="Garamond" panose="02020404030301010803" pitchFamily="18" charset="0"/>
              </a:rPr>
              <a:t>© Service Educatif, Archives départementales de la Haute-Vienne, 2022</a:t>
            </a:r>
          </a:p>
        </p:txBody>
      </p:sp>
    </p:spTree>
    <p:extLst>
      <p:ext uri="{BB962C8B-B14F-4D97-AF65-F5344CB8AC3E}">
        <p14:creationId xmlns:p14="http://schemas.microsoft.com/office/powerpoint/2010/main" val="1680013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6A0CB6C-3D72-4E45-9A1C-1B9714045FA3}"/>
              </a:ext>
            </a:extLst>
          </p:cNvPr>
          <p:cNvSpPr>
            <a:spLocks noGrp="1" noChangeArrowheads="1"/>
          </p:cNvSpPr>
          <p:nvPr>
            <p:ph type="title"/>
          </p:nvPr>
        </p:nvSpPr>
        <p:spPr>
          <a:xfrm>
            <a:off x="2157713" y="72967"/>
            <a:ext cx="5215360" cy="457200"/>
          </a:xfrm>
        </p:spPr>
        <p:txBody>
          <a:bodyPr>
            <a:normAutofit fontScale="90000"/>
          </a:bodyPr>
          <a:lstStyle/>
          <a:p>
            <a:pPr eaLnBrk="1" hangingPunct="1"/>
            <a:r>
              <a:rPr lang="fr-FR" altLang="fr-FR" sz="2400" b="1" dirty="0">
                <a:latin typeface="Calisto MT" panose="02040603050505030304" pitchFamily="18" charset="77"/>
              </a:rPr>
              <a:t>LA CONSTITUTION DES MAQUIS</a:t>
            </a:r>
            <a:endParaRPr lang="fr-FR" altLang="fr-FR" sz="2400" dirty="0">
              <a:latin typeface="Calisto MT" panose="02040603050505030304" pitchFamily="18" charset="77"/>
            </a:endParaRPr>
          </a:p>
        </p:txBody>
      </p:sp>
      <p:sp>
        <p:nvSpPr>
          <p:cNvPr id="53251" name="Text Box 4">
            <a:extLst>
              <a:ext uri="{FF2B5EF4-FFF2-40B4-BE49-F238E27FC236}">
                <a16:creationId xmlns:a16="http://schemas.microsoft.com/office/drawing/2014/main" id="{548BF628-F691-D64B-9051-5899CF057575}"/>
              </a:ext>
            </a:extLst>
          </p:cNvPr>
          <p:cNvSpPr txBox="1">
            <a:spLocks noChangeArrowheads="1"/>
          </p:cNvSpPr>
          <p:nvPr/>
        </p:nvSpPr>
        <p:spPr bwMode="auto">
          <a:xfrm>
            <a:off x="207379" y="797510"/>
            <a:ext cx="9491241"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dirty="0">
                <a:latin typeface="Calisto MT" panose="02040603050505030304" pitchFamily="18" charset="77"/>
              </a:rPr>
              <a:t>On peut distinguer trois phases :</a:t>
            </a:r>
          </a:p>
          <a:p>
            <a:pPr algn="just"/>
            <a:endParaRPr lang="fr-FR" altLang="fr-FR" dirty="0">
              <a:latin typeface="Calisto MT" panose="02040603050505030304" pitchFamily="18" charset="77"/>
            </a:endParaRPr>
          </a:p>
          <a:p>
            <a:pPr algn="just">
              <a:buFontTx/>
              <a:buChar char="-"/>
            </a:pPr>
            <a:r>
              <a:rPr lang="fr-FR" altLang="fr-FR" dirty="0">
                <a:latin typeface="Calisto MT" panose="02040603050505030304" pitchFamily="18" charset="77"/>
              </a:rPr>
              <a:t> Les premières initiatives de résistance ont lieu dès 1940. A partir de 1941-42 les résistants passent aux actes: des groupes s’organisent à Limoges et à Saint-Junien. A l’image de Georges </a:t>
            </a:r>
            <a:r>
              <a:rPr lang="fr-FR" altLang="fr-FR" dirty="0" err="1">
                <a:latin typeface="Calisto MT" panose="02040603050505030304" pitchFamily="18" charset="77"/>
              </a:rPr>
              <a:t>Guingouin</a:t>
            </a:r>
            <a:r>
              <a:rPr lang="fr-FR" altLang="fr-FR" dirty="0">
                <a:latin typeface="Calisto MT" panose="02040603050505030304" pitchFamily="18" charset="77"/>
              </a:rPr>
              <a:t>, des militants communistes entrent alors dans la Résistance.</a:t>
            </a:r>
          </a:p>
          <a:p>
            <a:pPr algn="just"/>
            <a:endParaRPr lang="fr-FR" altLang="fr-FR" dirty="0">
              <a:latin typeface="Calisto MT" panose="02040603050505030304" pitchFamily="18" charset="77"/>
            </a:endParaRPr>
          </a:p>
          <a:p>
            <a:pPr algn="just">
              <a:buFontTx/>
              <a:buChar char="-"/>
            </a:pPr>
            <a:r>
              <a:rPr lang="fr-FR" altLang="fr-FR" dirty="0">
                <a:latin typeface="Calisto MT" panose="02040603050505030304" pitchFamily="18" charset="77"/>
              </a:rPr>
              <a:t> A la suite de l’invasion de la zone libre en novembre 1942 puis de la création de la milice et du STO (Service du Travail Obligatoire) en 1943, des maquis se créent (Eymoutiers, </a:t>
            </a:r>
            <a:r>
              <a:rPr lang="fr-FR" altLang="fr-FR" dirty="0" err="1">
                <a:latin typeface="Calisto MT" panose="02040603050505030304" pitchFamily="18" charset="77"/>
              </a:rPr>
              <a:t>Magnac</a:t>
            </a:r>
            <a:r>
              <a:rPr lang="fr-FR" altLang="fr-FR" dirty="0">
                <a:latin typeface="Calisto MT" panose="02040603050505030304" pitchFamily="18" charset="77"/>
              </a:rPr>
              <a:t>-Bourg, Oradour-sur-Vayres) aidés par les populations locales.</a:t>
            </a:r>
          </a:p>
          <a:p>
            <a:pPr algn="just">
              <a:buFontTx/>
              <a:buChar char="-"/>
            </a:pPr>
            <a:endParaRPr lang="fr-FR" altLang="fr-FR" dirty="0">
              <a:latin typeface="Calisto MT" panose="02040603050505030304" pitchFamily="18" charset="77"/>
            </a:endParaRPr>
          </a:p>
          <a:p>
            <a:pPr algn="just">
              <a:buFontTx/>
              <a:buChar char="-"/>
            </a:pPr>
            <a:r>
              <a:rPr lang="fr-FR" altLang="fr-FR" dirty="0">
                <a:latin typeface="Calisto MT" panose="02040603050505030304" pitchFamily="18" charset="77"/>
              </a:rPr>
              <a:t> En 1944, les maquis, avec l’apport décisif des agents du SOE (</a:t>
            </a:r>
            <a:r>
              <a:rPr lang="fr-FR" altLang="fr-FR" dirty="0" err="1">
                <a:latin typeface="Calisto MT" panose="02040603050505030304" pitchFamily="18" charset="77"/>
              </a:rPr>
              <a:t>Special</a:t>
            </a:r>
            <a:r>
              <a:rPr lang="fr-FR" altLang="fr-FR" dirty="0">
                <a:latin typeface="Calisto MT" panose="02040603050505030304" pitchFamily="18" charset="77"/>
              </a:rPr>
              <a:t> </a:t>
            </a:r>
            <a:r>
              <a:rPr lang="fr-FR" altLang="fr-FR" dirty="0" err="1">
                <a:latin typeface="Calisto MT" panose="02040603050505030304" pitchFamily="18" charset="77"/>
              </a:rPr>
              <a:t>Operation</a:t>
            </a:r>
            <a:r>
              <a:rPr lang="fr-FR" altLang="fr-FR" dirty="0">
                <a:latin typeface="Calisto MT" panose="02040603050505030304" pitchFamily="18" charset="77"/>
              </a:rPr>
              <a:t> </a:t>
            </a:r>
            <a:r>
              <a:rPr lang="fr-FR" altLang="fr-FR" dirty="0" err="1">
                <a:latin typeface="Calisto MT" panose="02040603050505030304" pitchFamily="18" charset="77"/>
              </a:rPr>
              <a:t>Executive</a:t>
            </a:r>
            <a:r>
              <a:rPr lang="fr-FR" altLang="fr-FR" dirty="0">
                <a:latin typeface="Calisto MT" panose="02040603050505030304" pitchFamily="18" charset="77"/>
              </a:rPr>
              <a:t>), participent à la libération du territoire.</a:t>
            </a:r>
          </a:p>
        </p:txBody>
      </p:sp>
    </p:spTree>
    <p:extLst>
      <p:ext uri="{BB962C8B-B14F-4D97-AF65-F5344CB8AC3E}">
        <p14:creationId xmlns:p14="http://schemas.microsoft.com/office/powerpoint/2010/main" val="395250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4C9A6FD-0A96-CC4D-8FFA-C0E1AC83EC70}"/>
              </a:ext>
            </a:extLst>
          </p:cNvPr>
          <p:cNvSpPr>
            <a:spLocks noGrp="1" noChangeArrowheads="1"/>
          </p:cNvSpPr>
          <p:nvPr>
            <p:ph type="title"/>
          </p:nvPr>
        </p:nvSpPr>
        <p:spPr>
          <a:xfrm>
            <a:off x="381000" y="228600"/>
            <a:ext cx="3276600" cy="533400"/>
          </a:xfrm>
        </p:spPr>
        <p:txBody>
          <a:bodyPr>
            <a:normAutofit fontScale="90000"/>
          </a:bodyPr>
          <a:lstStyle/>
          <a:p>
            <a:pPr eaLnBrk="1" hangingPunct="1"/>
            <a:r>
              <a:rPr lang="fr-FR" altLang="fr-FR" sz="2400" b="1" dirty="0">
                <a:latin typeface="Calisto MT" panose="02040603050505030304" pitchFamily="18" charset="77"/>
              </a:rPr>
              <a:t>CARTE DES MAQUIS</a:t>
            </a:r>
            <a:endParaRPr lang="fr-FR" altLang="fr-FR" sz="2400" dirty="0">
              <a:latin typeface="Calisto MT" panose="02040603050505030304" pitchFamily="18" charset="77"/>
            </a:endParaRPr>
          </a:p>
        </p:txBody>
      </p:sp>
      <p:sp>
        <p:nvSpPr>
          <p:cNvPr id="20483" name="Text Box 3">
            <a:extLst>
              <a:ext uri="{FF2B5EF4-FFF2-40B4-BE49-F238E27FC236}">
                <a16:creationId xmlns:a16="http://schemas.microsoft.com/office/drawing/2014/main" id="{F5409252-3167-2942-8FCB-BFFC16EF3452}"/>
              </a:ext>
            </a:extLst>
          </p:cNvPr>
          <p:cNvSpPr txBox="1">
            <a:spLocks noChangeArrowheads="1"/>
          </p:cNvSpPr>
          <p:nvPr/>
        </p:nvSpPr>
        <p:spPr bwMode="auto">
          <a:xfrm>
            <a:off x="381000" y="1203326"/>
            <a:ext cx="3276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Extrait du </a:t>
            </a:r>
            <a:r>
              <a:rPr lang="fr-FR" altLang="fr-FR" sz="2000" i="1" dirty="0">
                <a:latin typeface="Calisto MT" panose="02040603050505030304" pitchFamily="18" charset="77"/>
              </a:rPr>
              <a:t>Livret pédagogique de l’exposition réalisé par le service éducatif des Archives départementales de la Haute-Vienne, </a:t>
            </a:r>
            <a:r>
              <a:rPr lang="fr-FR" altLang="fr-FR" sz="2000" i="1" u="sng" dirty="0">
                <a:latin typeface="Calisto MT" panose="02040603050505030304" pitchFamily="18" charset="77"/>
              </a:rPr>
              <a:t>1944 en Haute-Vienne</a:t>
            </a:r>
            <a:r>
              <a:rPr lang="fr-FR" altLang="fr-FR" sz="2000" dirty="0">
                <a:latin typeface="Calisto MT" panose="02040603050505030304" pitchFamily="18" charset="77"/>
              </a:rPr>
              <a:t>, p.29, G. de </a:t>
            </a:r>
            <a:r>
              <a:rPr lang="fr-FR" altLang="fr-FR" sz="2000" dirty="0" err="1">
                <a:latin typeface="Calisto MT" panose="02040603050505030304" pitchFamily="18" charset="77"/>
              </a:rPr>
              <a:t>Llobet</a:t>
            </a:r>
            <a:r>
              <a:rPr lang="fr-FR" altLang="fr-FR" sz="2000" dirty="0">
                <a:latin typeface="Calisto MT" panose="02040603050505030304" pitchFamily="18" charset="77"/>
              </a:rPr>
              <a:t> et P. </a:t>
            </a:r>
            <a:r>
              <a:rPr lang="fr-FR" altLang="fr-FR" sz="2000" dirty="0" err="1">
                <a:latin typeface="Calisto MT" panose="02040603050505030304" pitchFamily="18" charset="77"/>
              </a:rPr>
              <a:t>Plas</a:t>
            </a:r>
            <a:r>
              <a:rPr lang="fr-FR" altLang="fr-FR" sz="2000" dirty="0">
                <a:latin typeface="Calisto MT" panose="02040603050505030304" pitchFamily="18" charset="77"/>
              </a:rPr>
              <a:t>, Limoges, 1995.</a:t>
            </a:r>
          </a:p>
        </p:txBody>
      </p:sp>
      <p:pic>
        <p:nvPicPr>
          <p:cNvPr id="20484" name="Picture 4" descr="Scan-130801-0001">
            <a:extLst>
              <a:ext uri="{FF2B5EF4-FFF2-40B4-BE49-F238E27FC236}">
                <a16:creationId xmlns:a16="http://schemas.microsoft.com/office/drawing/2014/main" id="{EE1A557B-94DD-2347-B04E-4A6980A7E9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1" y="228600"/>
            <a:ext cx="5459413"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a:extLst>
              <a:ext uri="{FF2B5EF4-FFF2-40B4-BE49-F238E27FC236}">
                <a16:creationId xmlns:a16="http://schemas.microsoft.com/office/drawing/2014/main" id="{C754CC3E-B56F-434E-90CD-EB471955C099}"/>
              </a:ext>
            </a:extLst>
          </p:cNvPr>
          <p:cNvSpPr>
            <a:spLocks noChangeArrowheads="1"/>
          </p:cNvSpPr>
          <p:nvPr/>
        </p:nvSpPr>
        <p:spPr bwMode="auto">
          <a:xfrm>
            <a:off x="4800600" y="4343400"/>
            <a:ext cx="152400" cy="152400"/>
          </a:xfrm>
          <a:prstGeom prst="rect">
            <a:avLst/>
          </a:prstGeom>
          <a:solidFill>
            <a:srgbClr val="E31525"/>
          </a:solidFill>
          <a:ln w="9525">
            <a:solidFill>
              <a:srgbClr val="E31525"/>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0486" name="Rectangle 7">
            <a:extLst>
              <a:ext uri="{FF2B5EF4-FFF2-40B4-BE49-F238E27FC236}">
                <a16:creationId xmlns:a16="http://schemas.microsoft.com/office/drawing/2014/main" id="{ADEE7D5E-B4ED-1340-8A1B-8B31D15C3A5D}"/>
              </a:ext>
            </a:extLst>
          </p:cNvPr>
          <p:cNvSpPr>
            <a:spLocks noChangeArrowheads="1"/>
          </p:cNvSpPr>
          <p:nvPr/>
        </p:nvSpPr>
        <p:spPr bwMode="auto">
          <a:xfrm>
            <a:off x="7696200" y="4495800"/>
            <a:ext cx="152400" cy="152400"/>
          </a:xfrm>
          <a:prstGeom prst="rect">
            <a:avLst/>
          </a:prstGeom>
          <a:solidFill>
            <a:srgbClr val="E31525"/>
          </a:solidFill>
          <a:ln w="9525">
            <a:solidFill>
              <a:srgbClr val="E31525"/>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0487" name="Text Box 9">
            <a:extLst>
              <a:ext uri="{FF2B5EF4-FFF2-40B4-BE49-F238E27FC236}">
                <a16:creationId xmlns:a16="http://schemas.microsoft.com/office/drawing/2014/main" id="{82D4CC29-B5CB-D944-B7D6-91C5C68E507F}"/>
              </a:ext>
            </a:extLst>
          </p:cNvPr>
          <p:cNvSpPr txBox="1">
            <a:spLocks noChangeArrowheads="1"/>
          </p:cNvSpPr>
          <p:nvPr/>
        </p:nvSpPr>
        <p:spPr bwMode="auto">
          <a:xfrm>
            <a:off x="112781" y="4114801"/>
            <a:ext cx="392581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Il existe plusieurs mouvements de résistance :</a:t>
            </a:r>
          </a:p>
          <a:p>
            <a:pPr algn="just"/>
            <a:r>
              <a:rPr lang="fr-FR" altLang="fr-FR" sz="2000" dirty="0">
                <a:latin typeface="Calisto MT" panose="02040603050505030304" pitchFamily="18" charset="77"/>
              </a:rPr>
              <a:t>- </a:t>
            </a:r>
            <a:r>
              <a:rPr lang="fr-FR" altLang="fr-FR" sz="2000" b="1" dirty="0">
                <a:latin typeface="Calisto MT" panose="02040603050505030304" pitchFamily="18" charset="77"/>
              </a:rPr>
              <a:t>FTP </a:t>
            </a:r>
            <a:r>
              <a:rPr lang="fr-FR" altLang="fr-FR" sz="2000" dirty="0">
                <a:latin typeface="Calisto MT" panose="02040603050505030304" pitchFamily="18" charset="77"/>
              </a:rPr>
              <a:t>: Francs Tireurs Partisans</a:t>
            </a:r>
          </a:p>
          <a:p>
            <a:pPr algn="just">
              <a:buFontTx/>
              <a:buChar char="-"/>
            </a:pPr>
            <a:r>
              <a:rPr lang="fr-FR" altLang="fr-FR" sz="2000" dirty="0">
                <a:latin typeface="Calisto MT" panose="02040603050505030304" pitchFamily="18" charset="77"/>
              </a:rPr>
              <a:t> </a:t>
            </a:r>
            <a:r>
              <a:rPr lang="fr-FR" altLang="fr-FR" sz="2000" b="1" dirty="0">
                <a:latin typeface="Calisto MT" panose="02040603050505030304" pitchFamily="18" charset="77"/>
              </a:rPr>
              <a:t>AS</a:t>
            </a:r>
            <a:r>
              <a:rPr lang="fr-FR" altLang="fr-FR" sz="2000" dirty="0">
                <a:latin typeface="Calisto MT" panose="02040603050505030304" pitchFamily="18" charset="77"/>
              </a:rPr>
              <a:t> : Armée Secrète</a:t>
            </a:r>
          </a:p>
          <a:p>
            <a:pPr algn="just">
              <a:buFontTx/>
              <a:buChar char="-"/>
            </a:pPr>
            <a:r>
              <a:rPr lang="fr-FR" altLang="fr-FR" sz="2000" dirty="0">
                <a:latin typeface="Calisto MT" panose="02040603050505030304" pitchFamily="18" charset="77"/>
              </a:rPr>
              <a:t> </a:t>
            </a:r>
            <a:r>
              <a:rPr lang="fr-FR" altLang="fr-FR" sz="2000" b="1" dirty="0">
                <a:latin typeface="Calisto MT" panose="02040603050505030304" pitchFamily="18" charset="77"/>
              </a:rPr>
              <a:t>ORA</a:t>
            </a:r>
            <a:r>
              <a:rPr lang="fr-FR" altLang="fr-FR" sz="2000" dirty="0">
                <a:latin typeface="Calisto MT" panose="02040603050505030304" pitchFamily="18" charset="77"/>
              </a:rPr>
              <a:t> : Organisation de l’Armée</a:t>
            </a:r>
          </a:p>
        </p:txBody>
      </p:sp>
      <p:sp>
        <p:nvSpPr>
          <p:cNvPr id="20488" name="Rectangle 10">
            <a:hlinkClick r:id="rId4" action="ppaction://hlinksldjump"/>
            <a:extLst>
              <a:ext uri="{FF2B5EF4-FFF2-40B4-BE49-F238E27FC236}">
                <a16:creationId xmlns:a16="http://schemas.microsoft.com/office/drawing/2014/main" id="{234D2B88-4534-1942-B9E9-326952A4A10D}"/>
              </a:ext>
            </a:extLst>
          </p:cNvPr>
          <p:cNvSpPr>
            <a:spLocks noChangeArrowheads="1"/>
          </p:cNvSpPr>
          <p:nvPr/>
        </p:nvSpPr>
        <p:spPr bwMode="auto">
          <a:xfrm>
            <a:off x="5334000" y="3429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0493" name="Rectangle 8">
            <a:extLst>
              <a:ext uri="{FF2B5EF4-FFF2-40B4-BE49-F238E27FC236}">
                <a16:creationId xmlns:a16="http://schemas.microsoft.com/office/drawing/2014/main" id="{30AD4CB2-4695-404D-BF5A-687B0AA385D3}"/>
              </a:ext>
            </a:extLst>
          </p:cNvPr>
          <p:cNvSpPr>
            <a:spLocks noChangeArrowheads="1"/>
          </p:cNvSpPr>
          <p:nvPr/>
        </p:nvSpPr>
        <p:spPr bwMode="auto">
          <a:xfrm>
            <a:off x="4572000" y="41148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0495" name="Rectangle 16">
            <a:extLst>
              <a:ext uri="{FF2B5EF4-FFF2-40B4-BE49-F238E27FC236}">
                <a16:creationId xmlns:a16="http://schemas.microsoft.com/office/drawing/2014/main" id="{D97E3448-B5FE-FD4F-B8A3-82001E3B5BDB}"/>
              </a:ext>
            </a:extLst>
          </p:cNvPr>
          <p:cNvSpPr>
            <a:spLocks noChangeArrowheads="1"/>
          </p:cNvSpPr>
          <p:nvPr/>
        </p:nvSpPr>
        <p:spPr bwMode="auto">
          <a:xfrm>
            <a:off x="5638800" y="2286000"/>
            <a:ext cx="152400" cy="152400"/>
          </a:xfrm>
          <a:prstGeom prst="rect">
            <a:avLst/>
          </a:prstGeom>
          <a:solidFill>
            <a:srgbClr val="E31525"/>
          </a:solidFill>
          <a:ln w="9525">
            <a:solidFill>
              <a:srgbClr val="E31525"/>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 name="ZoneTexte 1">
            <a:extLst>
              <a:ext uri="{FF2B5EF4-FFF2-40B4-BE49-F238E27FC236}">
                <a16:creationId xmlns:a16="http://schemas.microsoft.com/office/drawing/2014/main" id="{C7D68A96-FA4C-0C44-9CD2-83B4E3996435}"/>
              </a:ext>
            </a:extLst>
          </p:cNvPr>
          <p:cNvSpPr txBox="1"/>
          <p:nvPr/>
        </p:nvSpPr>
        <p:spPr>
          <a:xfrm>
            <a:off x="4124395" y="4038600"/>
            <a:ext cx="1710212" cy="369332"/>
          </a:xfrm>
          <a:prstGeom prst="rect">
            <a:avLst/>
          </a:prstGeom>
          <a:noFill/>
        </p:spPr>
        <p:txBody>
          <a:bodyPr wrap="none" rtlCol="0">
            <a:spAutoFit/>
          </a:bodyPr>
          <a:lstStyle/>
          <a:p>
            <a:r>
              <a:rPr lang="fr-FR" b="1" dirty="0" err="1">
                <a:solidFill>
                  <a:srgbClr val="FF0000"/>
                </a:solidFill>
              </a:rPr>
              <a:t>Oradour</a:t>
            </a:r>
            <a:r>
              <a:rPr lang="fr-FR" b="1" dirty="0">
                <a:solidFill>
                  <a:srgbClr val="FF0000"/>
                </a:solidFill>
              </a:rPr>
              <a:t>/</a:t>
            </a:r>
            <a:r>
              <a:rPr lang="fr-FR" b="1" dirty="0" err="1">
                <a:solidFill>
                  <a:srgbClr val="FF0000"/>
                </a:solidFill>
              </a:rPr>
              <a:t>Vayres</a:t>
            </a:r>
            <a:endParaRPr lang="fr-FR" b="1" dirty="0">
              <a:solidFill>
                <a:srgbClr val="FF0000"/>
              </a:solidFill>
            </a:endParaRPr>
          </a:p>
        </p:txBody>
      </p:sp>
      <p:sp>
        <p:nvSpPr>
          <p:cNvPr id="3" name="ZoneTexte 2">
            <a:extLst>
              <a:ext uri="{FF2B5EF4-FFF2-40B4-BE49-F238E27FC236}">
                <a16:creationId xmlns:a16="http://schemas.microsoft.com/office/drawing/2014/main" id="{935A5B2E-BED5-C449-8A12-65E812EF2E47}"/>
              </a:ext>
            </a:extLst>
          </p:cNvPr>
          <p:cNvSpPr txBox="1"/>
          <p:nvPr/>
        </p:nvSpPr>
        <p:spPr>
          <a:xfrm>
            <a:off x="7367481" y="4126468"/>
            <a:ext cx="809837" cy="369332"/>
          </a:xfrm>
          <a:prstGeom prst="rect">
            <a:avLst/>
          </a:prstGeom>
          <a:noFill/>
        </p:spPr>
        <p:txBody>
          <a:bodyPr wrap="none" rtlCol="0">
            <a:spAutoFit/>
          </a:bodyPr>
          <a:lstStyle/>
          <a:p>
            <a:r>
              <a:rPr lang="fr-FR" b="1" dirty="0" err="1">
                <a:solidFill>
                  <a:srgbClr val="FF0000"/>
                </a:solidFill>
              </a:rPr>
              <a:t>Sussac</a:t>
            </a:r>
            <a:endParaRPr lang="fr-FR" b="1" dirty="0">
              <a:solidFill>
                <a:srgbClr val="FF0000"/>
              </a:solidFill>
            </a:endParaRPr>
          </a:p>
        </p:txBody>
      </p:sp>
      <p:sp>
        <p:nvSpPr>
          <p:cNvPr id="4" name="ZoneTexte 3">
            <a:extLst>
              <a:ext uri="{FF2B5EF4-FFF2-40B4-BE49-F238E27FC236}">
                <a16:creationId xmlns:a16="http://schemas.microsoft.com/office/drawing/2014/main" id="{D1C446AC-B59B-2948-9422-11F31F39E8E2}"/>
              </a:ext>
            </a:extLst>
          </p:cNvPr>
          <p:cNvSpPr txBox="1"/>
          <p:nvPr/>
        </p:nvSpPr>
        <p:spPr>
          <a:xfrm>
            <a:off x="5268346" y="1954768"/>
            <a:ext cx="740908" cy="369332"/>
          </a:xfrm>
          <a:prstGeom prst="rect">
            <a:avLst/>
          </a:prstGeom>
          <a:noFill/>
        </p:spPr>
        <p:txBody>
          <a:bodyPr wrap="none" rtlCol="0">
            <a:spAutoFit/>
          </a:bodyPr>
          <a:lstStyle/>
          <a:p>
            <a:r>
              <a:rPr lang="fr-FR" b="1" dirty="0">
                <a:solidFill>
                  <a:srgbClr val="FF0000"/>
                </a:solidFill>
              </a:rPr>
              <a:t>Blond</a:t>
            </a:r>
          </a:p>
        </p:txBody>
      </p:sp>
    </p:spTree>
    <p:extLst>
      <p:ext uri="{BB962C8B-B14F-4D97-AF65-F5344CB8AC3E}">
        <p14:creationId xmlns:p14="http://schemas.microsoft.com/office/powerpoint/2010/main" val="305235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67FD3FC-B10A-224B-8247-D2DAF608A4C1}"/>
              </a:ext>
            </a:extLst>
          </p:cNvPr>
          <p:cNvSpPr>
            <a:spLocks noGrp="1" noChangeArrowheads="1"/>
          </p:cNvSpPr>
          <p:nvPr>
            <p:ph type="title"/>
          </p:nvPr>
        </p:nvSpPr>
        <p:spPr>
          <a:xfrm>
            <a:off x="3048000" y="152399"/>
            <a:ext cx="3810000" cy="457200"/>
          </a:xfrm>
        </p:spPr>
        <p:txBody>
          <a:bodyPr/>
          <a:lstStyle/>
          <a:p>
            <a:pPr eaLnBrk="1" hangingPunct="1"/>
            <a:r>
              <a:rPr lang="fr-FR" altLang="fr-FR" sz="2400" b="1" dirty="0">
                <a:latin typeface="Garamond" panose="02020404030301010803" pitchFamily="18" charset="0"/>
              </a:rPr>
              <a:t>PLANQUES DE MAQUIS</a:t>
            </a:r>
            <a:endParaRPr lang="fr-FR" altLang="fr-FR" sz="2400" dirty="0">
              <a:latin typeface="Garamond" panose="02020404030301010803" pitchFamily="18" charset="0"/>
            </a:endParaRPr>
          </a:p>
        </p:txBody>
      </p:sp>
      <p:pic>
        <p:nvPicPr>
          <p:cNvPr id="51203" name="Picture 4" descr="2 fi 670 et 671">
            <a:extLst>
              <a:ext uri="{FF2B5EF4-FFF2-40B4-BE49-F238E27FC236}">
                <a16:creationId xmlns:a16="http://schemas.microsoft.com/office/drawing/2014/main" id="{0CA5660B-6C27-2E4F-835A-184498AC17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7678" y="91440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5">
            <a:extLst>
              <a:ext uri="{FF2B5EF4-FFF2-40B4-BE49-F238E27FC236}">
                <a16:creationId xmlns:a16="http://schemas.microsoft.com/office/drawing/2014/main" id="{9D9F2D60-0C57-D841-85BA-142EB30D9807}"/>
              </a:ext>
            </a:extLst>
          </p:cNvPr>
          <p:cNvSpPr>
            <a:spLocks noChangeArrowheads="1"/>
          </p:cNvSpPr>
          <p:nvPr/>
        </p:nvSpPr>
        <p:spPr bwMode="auto">
          <a:xfrm>
            <a:off x="1815778" y="5715001"/>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2000" b="1" dirty="0">
                <a:latin typeface="Garamond" panose="02020404030301010803" pitchFamily="18" charset="0"/>
              </a:rPr>
              <a:t>2 Fi 670 : Planque de maquis dans les bois près d’Oradour-sur-Vayres, 1942</a:t>
            </a:r>
          </a:p>
        </p:txBody>
      </p:sp>
    </p:spTree>
    <p:extLst>
      <p:ext uri="{BB962C8B-B14F-4D97-AF65-F5344CB8AC3E}">
        <p14:creationId xmlns:p14="http://schemas.microsoft.com/office/powerpoint/2010/main" val="881372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905F5FB-8B96-B147-A17E-64FBBFF38A17}"/>
              </a:ext>
            </a:extLst>
          </p:cNvPr>
          <p:cNvSpPr>
            <a:spLocks noGrp="1" noChangeArrowheads="1"/>
          </p:cNvSpPr>
          <p:nvPr>
            <p:ph type="title"/>
          </p:nvPr>
        </p:nvSpPr>
        <p:spPr>
          <a:xfrm>
            <a:off x="2840016" y="82087"/>
            <a:ext cx="4084178" cy="457200"/>
          </a:xfrm>
        </p:spPr>
        <p:txBody>
          <a:bodyPr/>
          <a:lstStyle/>
          <a:p>
            <a:pPr eaLnBrk="1" hangingPunct="1"/>
            <a:r>
              <a:rPr lang="fr-FR" altLang="fr-FR" sz="2400" b="1" dirty="0">
                <a:latin typeface="Calisto MT" panose="02040603050505030304" pitchFamily="18" charset="77"/>
              </a:rPr>
              <a:t>LES MAQUIS LIMOUSINS</a:t>
            </a:r>
            <a:endParaRPr lang="fr-FR" altLang="fr-FR" dirty="0">
              <a:latin typeface="Calisto MT" panose="02040603050505030304" pitchFamily="18" charset="77"/>
            </a:endParaRPr>
          </a:p>
        </p:txBody>
      </p:sp>
      <p:pic>
        <p:nvPicPr>
          <p:cNvPr id="92163" name="Picture 3" descr="2 fi 674 et 675">
            <a:extLst>
              <a:ext uri="{FF2B5EF4-FFF2-40B4-BE49-F238E27FC236}">
                <a16:creationId xmlns:a16="http://schemas.microsoft.com/office/drawing/2014/main" id="{6C6178FC-E346-4D4A-9F68-1C85051D04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0990" y="539287"/>
            <a:ext cx="7042230" cy="5268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4B5930EB-DB8C-4145-9B17-5BF20E3E64F6}"/>
              </a:ext>
            </a:extLst>
          </p:cNvPr>
          <p:cNvSpPr txBox="1">
            <a:spLocks noChangeArrowheads="1"/>
          </p:cNvSpPr>
          <p:nvPr/>
        </p:nvSpPr>
        <p:spPr bwMode="auto">
          <a:xfrm>
            <a:off x="1287684" y="5867401"/>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2000" dirty="0">
                <a:latin typeface="Calisto MT" panose="02040603050505030304" pitchFamily="18" charset="77"/>
              </a:rPr>
              <a:t>ADHV - 2 Fi 674 : Planque contre les bombardements à </a:t>
            </a:r>
            <a:r>
              <a:rPr lang="fr-FR" altLang="fr-FR" sz="2000" dirty="0" err="1">
                <a:latin typeface="Calisto MT" panose="02040603050505030304" pitchFamily="18" charset="77"/>
              </a:rPr>
              <a:t>Sussac</a:t>
            </a:r>
            <a:r>
              <a:rPr lang="fr-FR" altLang="fr-FR" sz="2000" dirty="0">
                <a:latin typeface="Calisto MT" panose="02040603050505030304" pitchFamily="18" charset="77"/>
              </a:rPr>
              <a:t>, après ao</a:t>
            </a:r>
            <a:r>
              <a:rPr lang="fr-FR" altLang="ja-JP" sz="2000" dirty="0">
                <a:latin typeface="Calisto MT" panose="02040603050505030304" pitchFamily="18" charset="77"/>
              </a:rPr>
              <a:t>ût 1944</a:t>
            </a:r>
            <a:endParaRPr lang="fr-FR" altLang="fr-FR" sz="2000" dirty="0">
              <a:latin typeface="Calisto MT" panose="02040603050505030304" pitchFamily="18" charset="77"/>
            </a:endParaRPr>
          </a:p>
        </p:txBody>
      </p:sp>
      <p:sp>
        <p:nvSpPr>
          <p:cNvPr id="47113" name="Rectangle 9">
            <a:extLst>
              <a:ext uri="{FF2B5EF4-FFF2-40B4-BE49-F238E27FC236}">
                <a16:creationId xmlns:a16="http://schemas.microsoft.com/office/drawing/2014/main" id="{D5E36D4B-9566-BF43-BBEA-D7699BC6F346}"/>
              </a:ext>
            </a:extLst>
          </p:cNvPr>
          <p:cNvSpPr>
            <a:spLocks noChangeArrowheads="1"/>
          </p:cNvSpPr>
          <p:nvPr/>
        </p:nvSpPr>
        <p:spPr bwMode="auto">
          <a:xfrm>
            <a:off x="7772400" y="28194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Tree>
    <p:extLst>
      <p:ext uri="{BB962C8B-B14F-4D97-AF65-F5344CB8AC3E}">
        <p14:creationId xmlns:p14="http://schemas.microsoft.com/office/powerpoint/2010/main" val="160719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 fi 674 et 675">
            <a:extLst>
              <a:ext uri="{FF2B5EF4-FFF2-40B4-BE49-F238E27FC236}">
                <a16:creationId xmlns:a16="http://schemas.microsoft.com/office/drawing/2014/main" id="{7EAF1B80-5B2A-F94B-9114-A0B50EEB524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2017" y="168767"/>
            <a:ext cx="7844741" cy="580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20E0450-DC68-2741-A47C-851C9195D9DE}"/>
              </a:ext>
            </a:extLst>
          </p:cNvPr>
          <p:cNvSpPr/>
          <p:nvPr/>
        </p:nvSpPr>
        <p:spPr>
          <a:xfrm>
            <a:off x="428022" y="6042902"/>
            <a:ext cx="9049956" cy="646331"/>
          </a:xfrm>
          <a:prstGeom prst="rect">
            <a:avLst/>
          </a:prstGeom>
        </p:spPr>
        <p:txBody>
          <a:bodyPr wrap="square">
            <a:spAutoFit/>
          </a:bodyPr>
          <a:lstStyle/>
          <a:p>
            <a:pPr algn="ctr"/>
            <a:r>
              <a:rPr lang="fr-FR" altLang="fr-FR" dirty="0">
                <a:latin typeface="Calisto MT" panose="02040603050505030304" pitchFamily="18" charset="77"/>
              </a:rPr>
              <a:t>ADHV - 2 Fi 675 : Villa de </a:t>
            </a:r>
            <a:r>
              <a:rPr lang="fr-FR" altLang="fr-FR" dirty="0" err="1">
                <a:latin typeface="Calisto MT" panose="02040603050505030304" pitchFamily="18" charset="77"/>
              </a:rPr>
              <a:t>Sussac</a:t>
            </a:r>
            <a:r>
              <a:rPr lang="fr-FR" altLang="fr-FR" dirty="0">
                <a:latin typeface="Calisto MT" panose="02040603050505030304" pitchFamily="18" charset="77"/>
              </a:rPr>
              <a:t>, bombardement du quartier général du colonel </a:t>
            </a:r>
            <a:r>
              <a:rPr lang="fr-FR" altLang="fr-FR" dirty="0" err="1">
                <a:latin typeface="Calisto MT" panose="02040603050505030304" pitchFamily="18" charset="77"/>
              </a:rPr>
              <a:t>Guingouin</a:t>
            </a:r>
            <a:r>
              <a:rPr lang="fr-FR" altLang="fr-FR" dirty="0">
                <a:latin typeface="Calisto MT" panose="02040603050505030304" pitchFamily="18" charset="77"/>
              </a:rPr>
              <a:t>, reconstitution du véritable bombardement, après ao</a:t>
            </a:r>
            <a:r>
              <a:rPr lang="fr-FR" altLang="ja-JP" dirty="0">
                <a:latin typeface="Calisto MT" panose="02040603050505030304" pitchFamily="18" charset="77"/>
              </a:rPr>
              <a:t>ût 1944</a:t>
            </a:r>
            <a:endParaRPr lang="fr-FR" dirty="0">
              <a:latin typeface="Calisto MT" panose="02040603050505030304" pitchFamily="18" charset="77"/>
            </a:endParaRPr>
          </a:p>
        </p:txBody>
      </p:sp>
    </p:spTree>
    <p:extLst>
      <p:ext uri="{BB962C8B-B14F-4D97-AF65-F5344CB8AC3E}">
        <p14:creationId xmlns:p14="http://schemas.microsoft.com/office/powerpoint/2010/main" val="42802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13AE3DC-8E11-9441-A8A6-7FE3F2240234}"/>
              </a:ext>
            </a:extLst>
          </p:cNvPr>
          <p:cNvSpPr>
            <a:spLocks noGrp="1" noChangeArrowheads="1"/>
          </p:cNvSpPr>
          <p:nvPr>
            <p:ph type="title"/>
          </p:nvPr>
        </p:nvSpPr>
        <p:spPr>
          <a:xfrm>
            <a:off x="2394738" y="50063"/>
            <a:ext cx="5013060" cy="381000"/>
          </a:xfrm>
        </p:spPr>
        <p:txBody>
          <a:bodyPr>
            <a:normAutofit fontScale="90000"/>
          </a:bodyPr>
          <a:lstStyle/>
          <a:p>
            <a:pPr eaLnBrk="1" hangingPunct="1"/>
            <a:r>
              <a:rPr lang="fr-FR" altLang="fr-FR" sz="2400" b="1" dirty="0">
                <a:latin typeface="Calisto MT" panose="02040603050505030304" pitchFamily="18" charset="77"/>
              </a:rPr>
              <a:t>ATTAQUES CONTRE LE MAQUIS</a:t>
            </a:r>
            <a:endParaRPr lang="fr-FR" altLang="fr-FR" sz="2400" dirty="0">
              <a:latin typeface="Calisto MT" panose="02040603050505030304" pitchFamily="18" charset="77"/>
            </a:endParaRPr>
          </a:p>
        </p:txBody>
      </p:sp>
      <p:pic>
        <p:nvPicPr>
          <p:cNvPr id="94211" name="Picture 3" descr="2 fi 672 et 673">
            <a:extLst>
              <a:ext uri="{FF2B5EF4-FFF2-40B4-BE49-F238E27FC236}">
                <a16:creationId xmlns:a16="http://schemas.microsoft.com/office/drawing/2014/main" id="{14569A67-0080-8A41-992C-99491F3754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5549" y="579732"/>
            <a:ext cx="7481843" cy="569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47EA26FD-E92A-BD45-8B37-6CE9F3C33E6F}"/>
              </a:ext>
            </a:extLst>
          </p:cNvPr>
          <p:cNvSpPr txBox="1">
            <a:spLocks noChangeArrowheads="1"/>
          </p:cNvSpPr>
          <p:nvPr/>
        </p:nvSpPr>
        <p:spPr bwMode="auto">
          <a:xfrm>
            <a:off x="404151" y="6349954"/>
            <a:ext cx="89099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ADHV - 2 Fi 672 : Près de Blond, dép</a:t>
            </a:r>
            <a:r>
              <a:rPr lang="fr-FR" altLang="ja-JP" sz="2000" dirty="0">
                <a:latin typeface="Calisto MT" panose="02040603050505030304" pitchFamily="18" charset="77"/>
              </a:rPr>
              <a:t>ôt d’armes détruit par les Allemands, 1944</a:t>
            </a:r>
            <a:endParaRPr lang="fr-FR" altLang="fr-FR" sz="2000" dirty="0">
              <a:latin typeface="Calisto MT" panose="02040603050505030304" pitchFamily="18" charset="77"/>
            </a:endParaRPr>
          </a:p>
        </p:txBody>
      </p:sp>
    </p:spTree>
    <p:extLst>
      <p:ext uri="{BB962C8B-B14F-4D97-AF65-F5344CB8AC3E}">
        <p14:creationId xmlns:p14="http://schemas.microsoft.com/office/powerpoint/2010/main" val="2941487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2 fi 672 et 673">
            <a:extLst>
              <a:ext uri="{FF2B5EF4-FFF2-40B4-BE49-F238E27FC236}">
                <a16:creationId xmlns:a16="http://schemas.microsoft.com/office/drawing/2014/main" id="{BE01CD8F-261E-F940-B390-4FCC4F4262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976" y="105318"/>
            <a:ext cx="8261303" cy="579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58E9C22-11D7-6F46-89C6-0E85BEEAB2D7}"/>
              </a:ext>
            </a:extLst>
          </p:cNvPr>
          <p:cNvSpPr/>
          <p:nvPr/>
        </p:nvSpPr>
        <p:spPr>
          <a:xfrm>
            <a:off x="768977" y="5904536"/>
            <a:ext cx="8032830" cy="646331"/>
          </a:xfrm>
          <a:prstGeom prst="rect">
            <a:avLst/>
          </a:prstGeom>
        </p:spPr>
        <p:txBody>
          <a:bodyPr wrap="square">
            <a:spAutoFit/>
          </a:bodyPr>
          <a:lstStyle/>
          <a:p>
            <a:pPr algn="ctr"/>
            <a:r>
              <a:rPr lang="fr-FR" altLang="fr-FR" dirty="0">
                <a:latin typeface="Calisto MT" panose="02040603050505030304" pitchFamily="18" charset="77"/>
              </a:rPr>
              <a:t>ADHV - 2 Fi 673 : Fermes et dép</a:t>
            </a:r>
            <a:r>
              <a:rPr lang="fr-FR" altLang="ja-JP" dirty="0">
                <a:latin typeface="Calisto MT" panose="02040603050505030304" pitchFamily="18" charset="77"/>
              </a:rPr>
              <a:t>ôt de munitions de l’Armée secrète détruits par une colonne allemande, Blond, 1944</a:t>
            </a:r>
            <a:endParaRPr lang="fr-FR" altLang="fr-FR" dirty="0">
              <a:latin typeface="Calisto MT" panose="02040603050505030304" pitchFamily="18" charset="77"/>
            </a:endParaRPr>
          </a:p>
        </p:txBody>
      </p:sp>
    </p:spTree>
    <p:extLst>
      <p:ext uri="{BB962C8B-B14F-4D97-AF65-F5344CB8AC3E}">
        <p14:creationId xmlns:p14="http://schemas.microsoft.com/office/powerpoint/2010/main" val="1773984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9E7C647F-E083-2649-B1CD-6A0F3B49E0AA}"/>
              </a:ext>
            </a:extLst>
          </p:cNvPr>
          <p:cNvSpPr>
            <a:spLocks noGrp="1" noChangeArrowheads="1"/>
          </p:cNvSpPr>
          <p:nvPr>
            <p:ph type="title"/>
          </p:nvPr>
        </p:nvSpPr>
        <p:spPr>
          <a:xfrm>
            <a:off x="672029" y="47865"/>
            <a:ext cx="3530244" cy="396540"/>
          </a:xfrm>
        </p:spPr>
        <p:txBody>
          <a:bodyPr>
            <a:normAutofit fontScale="90000"/>
          </a:bodyPr>
          <a:lstStyle/>
          <a:p>
            <a:pPr algn="ctr" eaLnBrk="1" hangingPunct="1"/>
            <a:r>
              <a:rPr lang="fr-FR" altLang="fr-FR" sz="2400" b="1" dirty="0">
                <a:latin typeface="Calisto MT" panose="02040603050505030304" pitchFamily="18" charset="77"/>
              </a:rPr>
              <a:t>DES RESISTANTS</a:t>
            </a:r>
            <a:endParaRPr lang="fr-FR" altLang="fr-FR" sz="2400" dirty="0">
              <a:latin typeface="Calisto MT" panose="02040603050505030304" pitchFamily="18" charset="77"/>
            </a:endParaRPr>
          </a:p>
        </p:txBody>
      </p:sp>
      <p:pic>
        <p:nvPicPr>
          <p:cNvPr id="77828" name="Picture 4" descr="2 fi 651 1">
            <a:extLst>
              <a:ext uri="{FF2B5EF4-FFF2-40B4-BE49-F238E27FC236}">
                <a16:creationId xmlns:a16="http://schemas.microsoft.com/office/drawing/2014/main" id="{4B36E267-6CB8-B440-B64C-D56A5C71B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4412" y="114300"/>
            <a:ext cx="49672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D59CBA72-2775-C04D-8569-D7622F90CC4D}"/>
              </a:ext>
            </a:extLst>
          </p:cNvPr>
          <p:cNvSpPr txBox="1">
            <a:spLocks noChangeArrowheads="1"/>
          </p:cNvSpPr>
          <p:nvPr/>
        </p:nvSpPr>
        <p:spPr bwMode="auto">
          <a:xfrm>
            <a:off x="428682" y="6502358"/>
            <a:ext cx="4395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1400" dirty="0">
                <a:latin typeface="Calisto MT" panose="02040603050505030304" pitchFamily="18" charset="77"/>
              </a:rPr>
              <a:t>ADHV - 2 Fi 651 : Photographie, vers 1945</a:t>
            </a:r>
          </a:p>
        </p:txBody>
      </p:sp>
      <p:sp>
        <p:nvSpPr>
          <p:cNvPr id="18439" name="Text Box 7">
            <a:extLst>
              <a:ext uri="{FF2B5EF4-FFF2-40B4-BE49-F238E27FC236}">
                <a16:creationId xmlns:a16="http://schemas.microsoft.com/office/drawing/2014/main" id="{E4E9737A-1737-3E40-8B38-8EB01AF38FB1}"/>
              </a:ext>
            </a:extLst>
          </p:cNvPr>
          <p:cNvSpPr txBox="1">
            <a:spLocks noChangeArrowheads="1"/>
          </p:cNvSpPr>
          <p:nvPr/>
        </p:nvSpPr>
        <p:spPr bwMode="auto">
          <a:xfrm>
            <a:off x="1127125" y="2921001"/>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sz="2000">
              <a:latin typeface="Garamond" panose="02020404030301010803" pitchFamily="18" charset="0"/>
            </a:endParaRPr>
          </a:p>
        </p:txBody>
      </p:sp>
      <p:sp>
        <p:nvSpPr>
          <p:cNvPr id="2" name="Rectangle 1">
            <a:extLst>
              <a:ext uri="{FF2B5EF4-FFF2-40B4-BE49-F238E27FC236}">
                <a16:creationId xmlns:a16="http://schemas.microsoft.com/office/drawing/2014/main" id="{933F9C7D-AA92-C94A-A18B-BB85958BFED4}"/>
              </a:ext>
            </a:extLst>
          </p:cNvPr>
          <p:cNvSpPr/>
          <p:nvPr/>
        </p:nvSpPr>
        <p:spPr>
          <a:xfrm>
            <a:off x="0" y="441782"/>
            <a:ext cx="4824412" cy="6186309"/>
          </a:xfrm>
          <a:prstGeom prst="rect">
            <a:avLst/>
          </a:prstGeom>
        </p:spPr>
        <p:txBody>
          <a:bodyPr wrap="square">
            <a:spAutoFit/>
          </a:bodyPr>
          <a:lstStyle/>
          <a:p>
            <a:pPr algn="just">
              <a:spcBef>
                <a:spcPct val="0"/>
              </a:spcBef>
              <a:buFontTx/>
              <a:buNone/>
            </a:pPr>
            <a:r>
              <a:rPr lang="fr-FR" altLang="fr-FR" dirty="0">
                <a:latin typeface="Garamond" panose="02020404030301010803" pitchFamily="18" charset="0"/>
              </a:rPr>
              <a:t>« </a:t>
            </a:r>
            <a:r>
              <a:rPr lang="fr-FR" altLang="fr-FR" b="1" dirty="0" err="1">
                <a:latin typeface="Garamond" panose="02020404030301010803" pitchFamily="18" charset="0"/>
              </a:rPr>
              <a:t>Guingouin</a:t>
            </a:r>
            <a:r>
              <a:rPr lang="fr-FR" altLang="fr-FR" b="1" dirty="0">
                <a:latin typeface="Garamond" panose="02020404030301010803" pitchFamily="18" charset="0"/>
              </a:rPr>
              <a:t> Georges</a:t>
            </a:r>
            <a:r>
              <a:rPr lang="fr-FR" altLang="fr-FR" dirty="0">
                <a:latin typeface="Garamond" panose="02020404030301010803" pitchFamily="18" charset="0"/>
              </a:rPr>
              <a:t>, né le 2-2-1913 à </a:t>
            </a:r>
            <a:r>
              <a:rPr lang="fr-FR" altLang="fr-FR" dirty="0" err="1">
                <a:latin typeface="Garamond" panose="02020404030301010803" pitchFamily="18" charset="0"/>
              </a:rPr>
              <a:t>Magnac</a:t>
            </a:r>
            <a:r>
              <a:rPr lang="fr-FR" altLang="fr-FR" dirty="0">
                <a:latin typeface="Garamond" panose="02020404030301010803" pitchFamily="18" charset="0"/>
              </a:rPr>
              <a:t>-Laval (</a:t>
            </a:r>
            <a:r>
              <a:rPr lang="fr-FR" altLang="fr-FR" dirty="0" err="1">
                <a:latin typeface="Garamond" panose="02020404030301010803" pitchFamily="18" charset="0"/>
              </a:rPr>
              <a:t>Hte</a:t>
            </a:r>
            <a:r>
              <a:rPr lang="fr-FR" altLang="fr-FR" dirty="0">
                <a:latin typeface="Garamond" panose="02020404030301010803" pitchFamily="18" charset="0"/>
              </a:rPr>
              <a:t>-Vienne), ex-instituteur, ex-secrétaire de mairie de St-Gilles la For</a:t>
            </a:r>
            <a:r>
              <a:rPr lang="fr-FR" altLang="ja-JP" dirty="0">
                <a:latin typeface="Garamond" panose="02020404030301010803" pitchFamily="18" charset="0"/>
              </a:rPr>
              <a:t>êt. »</a:t>
            </a:r>
          </a:p>
          <a:p>
            <a:pPr algn="just">
              <a:spcBef>
                <a:spcPct val="0"/>
              </a:spcBef>
              <a:buFontTx/>
              <a:buNone/>
            </a:pPr>
            <a:endParaRPr lang="fr-FR" altLang="ja-JP" dirty="0">
              <a:latin typeface="Garamond" panose="02020404030301010803" pitchFamily="18" charset="0"/>
            </a:endParaRPr>
          </a:p>
          <a:p>
            <a:pPr algn="just">
              <a:spcBef>
                <a:spcPct val="0"/>
              </a:spcBef>
              <a:buFontTx/>
              <a:buNone/>
            </a:pPr>
            <a:r>
              <a:rPr lang="fr-FR" altLang="ja-JP" b="1" dirty="0">
                <a:latin typeface="Garamond" panose="02020404030301010803" pitchFamily="18" charset="0"/>
              </a:rPr>
              <a:t>Fait l’objet de 2 mandats d’arrêt pour</a:t>
            </a:r>
            <a:r>
              <a:rPr lang="fr-FR" altLang="ja-JP" dirty="0">
                <a:latin typeface="Garamond" panose="02020404030301010803" pitchFamily="18" charset="0"/>
              </a:rPr>
              <a:t> : </a:t>
            </a:r>
          </a:p>
          <a:p>
            <a:pPr algn="just">
              <a:spcBef>
                <a:spcPct val="0"/>
              </a:spcBef>
              <a:buFontTx/>
              <a:buNone/>
            </a:pPr>
            <a:r>
              <a:rPr lang="fr-FR" altLang="ja-JP" dirty="0">
                <a:latin typeface="Garamond" panose="02020404030301010803" pitchFamily="18" charset="0"/>
              </a:rPr>
              <a:t>-infraction à la loi sur le rationnement, faux et usage de faux,</a:t>
            </a:r>
          </a:p>
          <a:p>
            <a:pPr algn="just">
              <a:spcBef>
                <a:spcPct val="0"/>
              </a:spcBef>
              <a:buFontTx/>
              <a:buChar char="-"/>
            </a:pPr>
            <a:r>
              <a:rPr lang="fr-FR" altLang="ja-JP" dirty="0">
                <a:latin typeface="Garamond" panose="02020404030301010803" pitchFamily="18" charset="0"/>
              </a:rPr>
              <a:t>propagande communiste.</a:t>
            </a:r>
          </a:p>
          <a:p>
            <a:pPr algn="just">
              <a:spcBef>
                <a:spcPct val="0"/>
              </a:spcBef>
              <a:buFontTx/>
              <a:buNone/>
            </a:pPr>
            <a:r>
              <a:rPr lang="fr-FR" altLang="fr-FR" b="1" dirty="0">
                <a:latin typeface="Garamond" panose="02020404030301010803" pitchFamily="18" charset="0"/>
              </a:rPr>
              <a:t>Connu sous de fausses identités</a:t>
            </a:r>
            <a:r>
              <a:rPr lang="fr-FR" altLang="fr-FR" dirty="0">
                <a:latin typeface="Garamond" panose="02020404030301010803" pitchFamily="18" charset="0"/>
              </a:rPr>
              <a:t> : « possède des papiers aux noms de </a:t>
            </a:r>
            <a:r>
              <a:rPr lang="fr-FR" altLang="fr-FR" dirty="0" err="1">
                <a:latin typeface="Garamond" panose="02020404030301010803" pitchFamily="18" charset="0"/>
              </a:rPr>
              <a:t>Chastagnac</a:t>
            </a:r>
            <a:r>
              <a:rPr lang="fr-FR" altLang="fr-FR" dirty="0">
                <a:latin typeface="Garamond" panose="02020404030301010803" pitchFamily="18" charset="0"/>
              </a:rPr>
              <a:t> Léon et </a:t>
            </a:r>
            <a:r>
              <a:rPr lang="fr-FR" altLang="fr-FR" dirty="0" err="1">
                <a:latin typeface="Garamond" panose="02020404030301010803" pitchFamily="18" charset="0"/>
              </a:rPr>
              <a:t>Masseux</a:t>
            </a:r>
            <a:r>
              <a:rPr lang="fr-FR" altLang="fr-FR" dirty="0">
                <a:latin typeface="Garamond" panose="02020404030301010803" pitchFamily="18" charset="0"/>
              </a:rPr>
              <a:t> Léon. »</a:t>
            </a:r>
          </a:p>
          <a:p>
            <a:pPr algn="just">
              <a:spcBef>
                <a:spcPct val="0"/>
              </a:spcBef>
              <a:buFontTx/>
              <a:buNone/>
            </a:pPr>
            <a:endParaRPr lang="fr-FR" altLang="fr-FR" dirty="0">
              <a:latin typeface="Garamond" panose="02020404030301010803" pitchFamily="18" charset="0"/>
            </a:endParaRPr>
          </a:p>
          <a:p>
            <a:pPr algn="just">
              <a:spcBef>
                <a:spcPct val="0"/>
              </a:spcBef>
              <a:buFontTx/>
              <a:buNone/>
            </a:pPr>
            <a:r>
              <a:rPr lang="fr-FR" altLang="fr-FR" b="1" dirty="0">
                <a:latin typeface="Garamond" panose="02020404030301010803" pitchFamily="18" charset="0"/>
              </a:rPr>
              <a:t>Son signalement</a:t>
            </a:r>
            <a:r>
              <a:rPr lang="fr-FR" altLang="fr-FR" dirty="0">
                <a:latin typeface="Garamond" panose="02020404030301010803" pitchFamily="18" charset="0"/>
              </a:rPr>
              <a:t> : « taille 1m75 environ, cheveux </a:t>
            </a:r>
            <a:r>
              <a:rPr lang="fr-FR" altLang="fr-FR" dirty="0" err="1">
                <a:latin typeface="Garamond" panose="02020404030301010803" pitchFamily="18" charset="0"/>
              </a:rPr>
              <a:t>chatain</a:t>
            </a:r>
            <a:r>
              <a:rPr lang="fr-FR" altLang="fr-FR" dirty="0">
                <a:latin typeface="Garamond" panose="02020404030301010803" pitchFamily="18" charset="0"/>
              </a:rPr>
              <a:t> foncé taillé en brosse, nez gros, bouche grande, lèvres grosses, menton gros, visage large, corpulence forte »</a:t>
            </a:r>
          </a:p>
          <a:p>
            <a:pPr algn="just">
              <a:spcBef>
                <a:spcPct val="0"/>
              </a:spcBef>
              <a:buFontTx/>
              <a:buNone/>
            </a:pPr>
            <a:endParaRPr lang="fr-FR" altLang="fr-FR" dirty="0">
              <a:latin typeface="Garamond" panose="02020404030301010803" pitchFamily="18" charset="0"/>
            </a:endParaRPr>
          </a:p>
          <a:p>
            <a:pPr algn="just">
              <a:spcBef>
                <a:spcPct val="0"/>
              </a:spcBef>
              <a:buFontTx/>
              <a:buNone/>
            </a:pPr>
            <a:r>
              <a:rPr lang="fr-FR" altLang="fr-FR" b="1" dirty="0">
                <a:latin typeface="Garamond" panose="02020404030301010803" pitchFamily="18" charset="0"/>
              </a:rPr>
              <a:t>Ses signes particuliers</a:t>
            </a:r>
            <a:r>
              <a:rPr lang="fr-FR" altLang="fr-FR" dirty="0">
                <a:latin typeface="Garamond" panose="02020404030301010803" pitchFamily="18" charset="0"/>
              </a:rPr>
              <a:t> : « deux incisives supérieures cassées et </a:t>
            </a:r>
            <a:r>
              <a:rPr lang="fr-FR" altLang="fr-FR" dirty="0" err="1">
                <a:latin typeface="Garamond" panose="02020404030301010803" pitchFamily="18" charset="0"/>
              </a:rPr>
              <a:t>rejointées</a:t>
            </a:r>
            <a:r>
              <a:rPr lang="fr-FR" altLang="fr-FR" dirty="0">
                <a:latin typeface="Garamond" panose="02020404030301010803" pitchFamily="18" charset="0"/>
              </a:rPr>
              <a:t> en or, cicatrice de 3 cm sur 1/2 entre l’œil droit et l’oreille, blessé à la langue, parle assez mal avec une forte voix, porte des lunettes à gros verres, gesticule en parlant. »</a:t>
            </a:r>
          </a:p>
        </p:txBody>
      </p:sp>
    </p:spTree>
    <p:extLst>
      <p:ext uri="{BB962C8B-B14F-4D97-AF65-F5344CB8AC3E}">
        <p14:creationId xmlns:p14="http://schemas.microsoft.com/office/powerpoint/2010/main" val="3703287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F52D6-43A6-B94A-BFDB-FC96320CE5B5}"/>
              </a:ext>
            </a:extLst>
          </p:cNvPr>
          <p:cNvSpPr>
            <a:spLocks noGrp="1"/>
          </p:cNvSpPr>
          <p:nvPr>
            <p:ph type="title"/>
          </p:nvPr>
        </p:nvSpPr>
        <p:spPr/>
        <p:txBody>
          <a:bodyPr/>
          <a:lstStyle/>
          <a:p>
            <a:pPr algn="ctr"/>
            <a:r>
              <a:rPr lang="fr-FR" dirty="0">
                <a:latin typeface="Calisto MT" panose="02040603050505030304" pitchFamily="18" charset="77"/>
              </a:rPr>
              <a:t>LES REPRESSIONS</a:t>
            </a:r>
          </a:p>
        </p:txBody>
      </p:sp>
      <p:sp>
        <p:nvSpPr>
          <p:cNvPr id="4" name="ZoneTexte 3">
            <a:extLst>
              <a:ext uri="{FF2B5EF4-FFF2-40B4-BE49-F238E27FC236}">
                <a16:creationId xmlns:a16="http://schemas.microsoft.com/office/drawing/2014/main" id="{51716301-66A6-BE47-A59B-E4CF9271A941}"/>
              </a:ext>
            </a:extLst>
          </p:cNvPr>
          <p:cNvSpPr txBox="1"/>
          <p:nvPr/>
        </p:nvSpPr>
        <p:spPr>
          <a:xfrm>
            <a:off x="799735" y="2133187"/>
            <a:ext cx="8062911" cy="3170099"/>
          </a:xfrm>
          <a:prstGeom prst="rect">
            <a:avLst/>
          </a:prstGeom>
          <a:noFill/>
        </p:spPr>
        <p:txBody>
          <a:bodyPr wrap="square" rtlCol="0">
            <a:spAutoFit/>
          </a:bodyPr>
          <a:lstStyle/>
          <a:p>
            <a:pPr algn="just"/>
            <a:r>
              <a:rPr lang="fr-FR" sz="2000" dirty="0">
                <a:latin typeface="Calisto MT" panose="02040603050505030304" pitchFamily="18" charset="77"/>
              </a:rPr>
              <a:t>Les répressions sont l’œuvre  :</a:t>
            </a:r>
          </a:p>
          <a:p>
            <a:pPr marL="285750" indent="-285750" algn="just">
              <a:buFontTx/>
              <a:buChar char="-"/>
            </a:pPr>
            <a:r>
              <a:rPr lang="fr-FR" sz="2000" dirty="0">
                <a:latin typeface="Calisto MT" panose="02040603050505030304" pitchFamily="18" charset="77"/>
              </a:rPr>
              <a:t>non seulement des nazis avec une garnison à Limoges d’environ 1500 allemands, des hommes de la Gestapo, des renforts notamment de la division SS </a:t>
            </a:r>
            <a:r>
              <a:rPr lang="fr-FR" sz="2000" dirty="0" err="1">
                <a:latin typeface="Calisto MT" panose="02040603050505030304" pitchFamily="18" charset="77"/>
              </a:rPr>
              <a:t>Das</a:t>
            </a:r>
            <a:r>
              <a:rPr lang="fr-FR" sz="2000" dirty="0">
                <a:latin typeface="Calisto MT" panose="02040603050505030304" pitchFamily="18" charset="77"/>
              </a:rPr>
              <a:t> Reich,</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mais aussi </a:t>
            </a:r>
          </a:p>
          <a:p>
            <a:pPr marL="285750" indent="-285750" algn="just">
              <a:buFontTx/>
              <a:buChar char="-"/>
            </a:pPr>
            <a:r>
              <a:rPr lang="fr-FR" sz="2000" dirty="0">
                <a:latin typeface="Calisto MT" panose="02040603050505030304" pitchFamily="18" charset="77"/>
              </a:rPr>
              <a:t>de la Milice et de sa troupe d’élite appelée la Franc Garde, </a:t>
            </a:r>
          </a:p>
          <a:p>
            <a:pPr marL="285750" indent="-285750" algn="just">
              <a:buFontTx/>
              <a:buChar char="-"/>
            </a:pPr>
            <a:r>
              <a:rPr lang="fr-FR" sz="2000" dirty="0">
                <a:latin typeface="Calisto MT" panose="02040603050505030304" pitchFamily="18" charset="77"/>
              </a:rPr>
              <a:t>de la Garde mobile qui est une troupe d’élite constituée de militaires </a:t>
            </a:r>
          </a:p>
          <a:p>
            <a:pPr marL="285750" indent="-285750" algn="just">
              <a:buFontTx/>
              <a:buChar char="-"/>
            </a:pPr>
            <a:r>
              <a:rPr lang="fr-FR" sz="2000" dirty="0">
                <a:latin typeface="Calisto MT" panose="02040603050505030304" pitchFamily="18" charset="77"/>
              </a:rPr>
              <a:t>et des Groupes Mobiles de Réserve (GMR) qui sont des corps de police chargés de maintenir l’ordre dans toutes les régions militaires.</a:t>
            </a:r>
          </a:p>
        </p:txBody>
      </p:sp>
    </p:spTree>
    <p:extLst>
      <p:ext uri="{BB962C8B-B14F-4D97-AF65-F5344CB8AC3E}">
        <p14:creationId xmlns:p14="http://schemas.microsoft.com/office/powerpoint/2010/main" val="172757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DFCA1E5-0E11-D84F-8AD2-5214792779EC}"/>
              </a:ext>
            </a:extLst>
          </p:cNvPr>
          <p:cNvSpPr>
            <a:spLocks noGrp="1" noChangeArrowheads="1"/>
          </p:cNvSpPr>
          <p:nvPr>
            <p:ph type="title"/>
          </p:nvPr>
        </p:nvSpPr>
        <p:spPr>
          <a:xfrm>
            <a:off x="1771650" y="0"/>
            <a:ext cx="6362700" cy="838200"/>
          </a:xfrm>
        </p:spPr>
        <p:txBody>
          <a:bodyPr/>
          <a:lstStyle/>
          <a:p>
            <a:pPr algn="ctr"/>
            <a:r>
              <a:rPr lang="fr-FR" sz="2400" b="1" dirty="0">
                <a:latin typeface="Calisto MT" panose="02040603050505030304" pitchFamily="18" charset="77"/>
              </a:rPr>
              <a:t>LES CAMPS EN HAUTE-VIENNE</a:t>
            </a:r>
            <a:endParaRPr lang="fr-FR" altLang="fr-FR" sz="2400" dirty="0">
              <a:latin typeface="Garamond" panose="02020404030301010803" pitchFamily="18" charset="0"/>
            </a:endParaRPr>
          </a:p>
        </p:txBody>
      </p:sp>
      <p:pic>
        <p:nvPicPr>
          <p:cNvPr id="16386" name="Picture 4">
            <a:extLst>
              <a:ext uri="{FF2B5EF4-FFF2-40B4-BE49-F238E27FC236}">
                <a16:creationId xmlns:a16="http://schemas.microsoft.com/office/drawing/2014/main" id="{F3F3EA4A-A3D8-4D47-9D87-6C69B3BF51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1" y="914400"/>
            <a:ext cx="46212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a:extLst>
              <a:ext uri="{FF2B5EF4-FFF2-40B4-BE49-F238E27FC236}">
                <a16:creationId xmlns:a16="http://schemas.microsoft.com/office/drawing/2014/main" id="{18385D4C-BCF8-494E-A3F6-29D69243EC6D}"/>
              </a:ext>
            </a:extLst>
          </p:cNvPr>
          <p:cNvSpPr>
            <a:spLocks noChangeArrowheads="1"/>
          </p:cNvSpPr>
          <p:nvPr/>
        </p:nvSpPr>
        <p:spPr bwMode="auto">
          <a:xfrm>
            <a:off x="609600" y="762000"/>
            <a:ext cx="4343400" cy="586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88" name="Rectangle 6">
            <a:extLst>
              <a:ext uri="{FF2B5EF4-FFF2-40B4-BE49-F238E27FC236}">
                <a16:creationId xmlns:a16="http://schemas.microsoft.com/office/drawing/2014/main" id="{FB54CB9E-50B0-0348-9A9A-041EA5A5A2F9}"/>
              </a:ext>
            </a:extLst>
          </p:cNvPr>
          <p:cNvSpPr>
            <a:spLocks noChangeArrowheads="1"/>
          </p:cNvSpPr>
          <p:nvPr/>
        </p:nvSpPr>
        <p:spPr bwMode="auto">
          <a:xfrm>
            <a:off x="3352800" y="4572000"/>
            <a:ext cx="5334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89" name="Rectangle 7">
            <a:extLst>
              <a:ext uri="{FF2B5EF4-FFF2-40B4-BE49-F238E27FC236}">
                <a16:creationId xmlns:a16="http://schemas.microsoft.com/office/drawing/2014/main" id="{8285E01F-935D-A646-9144-42E6D84AB43F}"/>
              </a:ext>
            </a:extLst>
          </p:cNvPr>
          <p:cNvSpPr>
            <a:spLocks noChangeArrowheads="1"/>
          </p:cNvSpPr>
          <p:nvPr/>
        </p:nvSpPr>
        <p:spPr bwMode="auto">
          <a:xfrm>
            <a:off x="4038600" y="2209800"/>
            <a:ext cx="5334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0" name="Rectangle 8">
            <a:extLst>
              <a:ext uri="{FF2B5EF4-FFF2-40B4-BE49-F238E27FC236}">
                <a16:creationId xmlns:a16="http://schemas.microsoft.com/office/drawing/2014/main" id="{9526DC59-FCA1-3E48-AA18-00AF06E63B15}"/>
              </a:ext>
            </a:extLst>
          </p:cNvPr>
          <p:cNvSpPr>
            <a:spLocks noChangeArrowheads="1"/>
          </p:cNvSpPr>
          <p:nvPr/>
        </p:nvSpPr>
        <p:spPr bwMode="auto">
          <a:xfrm>
            <a:off x="1828800" y="1447800"/>
            <a:ext cx="4572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1" name="Oval 9">
            <a:extLst>
              <a:ext uri="{FF2B5EF4-FFF2-40B4-BE49-F238E27FC236}">
                <a16:creationId xmlns:a16="http://schemas.microsoft.com/office/drawing/2014/main" id="{037943F8-DAA3-3C4D-B632-0677A07670BC}"/>
              </a:ext>
            </a:extLst>
          </p:cNvPr>
          <p:cNvSpPr>
            <a:spLocks noChangeArrowheads="1"/>
          </p:cNvSpPr>
          <p:nvPr/>
        </p:nvSpPr>
        <p:spPr bwMode="auto">
          <a:xfrm>
            <a:off x="1752600" y="32004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2" name="Oval 10">
            <a:extLst>
              <a:ext uri="{FF2B5EF4-FFF2-40B4-BE49-F238E27FC236}">
                <a16:creationId xmlns:a16="http://schemas.microsoft.com/office/drawing/2014/main" id="{A8041642-36A7-C34C-AE37-6C20990DF809}"/>
              </a:ext>
            </a:extLst>
          </p:cNvPr>
          <p:cNvSpPr>
            <a:spLocks noChangeArrowheads="1"/>
          </p:cNvSpPr>
          <p:nvPr/>
        </p:nvSpPr>
        <p:spPr bwMode="auto">
          <a:xfrm>
            <a:off x="2057400" y="28956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3" name="Oval 11">
            <a:extLst>
              <a:ext uri="{FF2B5EF4-FFF2-40B4-BE49-F238E27FC236}">
                <a16:creationId xmlns:a16="http://schemas.microsoft.com/office/drawing/2014/main" id="{570D7D9F-B942-7448-A86E-12900D11D079}"/>
              </a:ext>
            </a:extLst>
          </p:cNvPr>
          <p:cNvSpPr>
            <a:spLocks noChangeArrowheads="1"/>
          </p:cNvSpPr>
          <p:nvPr/>
        </p:nvSpPr>
        <p:spPr bwMode="auto">
          <a:xfrm>
            <a:off x="2438400" y="34290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6" name="Oval 14">
            <a:extLst>
              <a:ext uri="{FF2B5EF4-FFF2-40B4-BE49-F238E27FC236}">
                <a16:creationId xmlns:a16="http://schemas.microsoft.com/office/drawing/2014/main" id="{6CFAFD82-6E5D-5D4C-9F0E-F8CD5F178FD1}"/>
              </a:ext>
            </a:extLst>
          </p:cNvPr>
          <p:cNvSpPr>
            <a:spLocks noChangeArrowheads="1"/>
          </p:cNvSpPr>
          <p:nvPr/>
        </p:nvSpPr>
        <p:spPr bwMode="auto">
          <a:xfrm>
            <a:off x="2895600" y="60960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7" name="Text Box 15">
            <a:extLst>
              <a:ext uri="{FF2B5EF4-FFF2-40B4-BE49-F238E27FC236}">
                <a16:creationId xmlns:a16="http://schemas.microsoft.com/office/drawing/2014/main" id="{47074E77-AA35-FA46-AA22-E618554BC934}"/>
              </a:ext>
            </a:extLst>
          </p:cNvPr>
          <p:cNvSpPr txBox="1">
            <a:spLocks noChangeArrowheads="1"/>
          </p:cNvSpPr>
          <p:nvPr/>
        </p:nvSpPr>
        <p:spPr bwMode="auto">
          <a:xfrm>
            <a:off x="990600" y="3154364"/>
            <a:ext cx="7747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b="1">
                <a:solidFill>
                  <a:srgbClr val="FF0000"/>
                </a:solidFill>
                <a:latin typeface="Garamond" panose="02020404030301010803" pitchFamily="18" charset="0"/>
              </a:rPr>
              <a:t>NEXON</a:t>
            </a:r>
            <a:endParaRPr lang="fr-FR" altLang="fr-FR" sz="1400">
              <a:latin typeface="Garamond" panose="02020404030301010803" pitchFamily="18" charset="0"/>
            </a:endParaRPr>
          </a:p>
        </p:txBody>
      </p:sp>
      <p:sp>
        <p:nvSpPr>
          <p:cNvPr id="16398" name="Freeform 19">
            <a:extLst>
              <a:ext uri="{FF2B5EF4-FFF2-40B4-BE49-F238E27FC236}">
                <a16:creationId xmlns:a16="http://schemas.microsoft.com/office/drawing/2014/main" id="{349555D8-DAA0-224B-A9CB-17AD9B60B695}"/>
              </a:ext>
            </a:extLst>
          </p:cNvPr>
          <p:cNvSpPr>
            <a:spLocks/>
          </p:cNvSpPr>
          <p:nvPr/>
        </p:nvSpPr>
        <p:spPr bwMode="auto">
          <a:xfrm>
            <a:off x="2438400" y="2959100"/>
            <a:ext cx="304800" cy="88900"/>
          </a:xfrm>
          <a:custGeom>
            <a:avLst/>
            <a:gdLst>
              <a:gd name="T0" fmla="*/ 0 w 192"/>
              <a:gd name="T1" fmla="*/ 20161250 h 56"/>
              <a:gd name="T2" fmla="*/ 120967500 w 192"/>
              <a:gd name="T3" fmla="*/ 20161250 h 56"/>
              <a:gd name="T4" fmla="*/ 483870000 w 192"/>
              <a:gd name="T5" fmla="*/ 141128750 h 56"/>
              <a:gd name="T6" fmla="*/ 0 60000 65536"/>
              <a:gd name="T7" fmla="*/ 0 60000 65536"/>
              <a:gd name="T8" fmla="*/ 0 60000 65536"/>
            </a:gdLst>
            <a:ahLst/>
            <a:cxnLst>
              <a:cxn ang="T6">
                <a:pos x="T0" y="T1"/>
              </a:cxn>
              <a:cxn ang="T7">
                <a:pos x="T2" y="T3"/>
              </a:cxn>
              <a:cxn ang="T8">
                <a:pos x="T4" y="T5"/>
              </a:cxn>
            </a:cxnLst>
            <a:rect l="0" t="0" r="r" b="b"/>
            <a:pathLst>
              <a:path w="192" h="56">
                <a:moveTo>
                  <a:pt x="0" y="8"/>
                </a:moveTo>
                <a:cubicBezTo>
                  <a:pt x="8" y="4"/>
                  <a:pt x="16" y="0"/>
                  <a:pt x="48" y="8"/>
                </a:cubicBezTo>
                <a:cubicBezTo>
                  <a:pt x="80" y="16"/>
                  <a:pt x="168" y="48"/>
                  <a:pt x="192" y="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399" name="Freeform 20">
            <a:extLst>
              <a:ext uri="{FF2B5EF4-FFF2-40B4-BE49-F238E27FC236}">
                <a16:creationId xmlns:a16="http://schemas.microsoft.com/office/drawing/2014/main" id="{649D6F8A-ABD9-2649-9DE7-31DBE2EA3D8F}"/>
              </a:ext>
            </a:extLst>
          </p:cNvPr>
          <p:cNvSpPr>
            <a:spLocks/>
          </p:cNvSpPr>
          <p:nvPr/>
        </p:nvSpPr>
        <p:spPr bwMode="auto">
          <a:xfrm>
            <a:off x="2667000" y="2971800"/>
            <a:ext cx="152400" cy="76200"/>
          </a:xfrm>
          <a:custGeom>
            <a:avLst/>
            <a:gdLst>
              <a:gd name="T0" fmla="*/ 0 w 96"/>
              <a:gd name="T1" fmla="*/ 0 h 48"/>
              <a:gd name="T2" fmla="*/ 241935000 w 96"/>
              <a:gd name="T3" fmla="*/ 120967500 h 48"/>
              <a:gd name="T4" fmla="*/ 0 60000 65536"/>
              <a:gd name="T5" fmla="*/ 0 60000 65536"/>
            </a:gdLst>
            <a:ahLst/>
            <a:cxnLst>
              <a:cxn ang="T4">
                <a:pos x="T0" y="T1"/>
              </a:cxn>
              <a:cxn ang="T5">
                <a:pos x="T2" y="T3"/>
              </a:cxn>
            </a:cxnLst>
            <a:rect l="0" t="0" r="r" b="b"/>
            <a:pathLst>
              <a:path w="96" h="48">
                <a:moveTo>
                  <a:pt x="0" y="0"/>
                </a:moveTo>
                <a:cubicBezTo>
                  <a:pt x="0" y="0"/>
                  <a:pt x="48" y="24"/>
                  <a:pt x="96" y="4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400" name="Freeform 24">
            <a:extLst>
              <a:ext uri="{FF2B5EF4-FFF2-40B4-BE49-F238E27FC236}">
                <a16:creationId xmlns:a16="http://schemas.microsoft.com/office/drawing/2014/main" id="{12DA97C8-3E48-9D4C-83A3-2C18A5923522}"/>
              </a:ext>
            </a:extLst>
          </p:cNvPr>
          <p:cNvSpPr>
            <a:spLocks/>
          </p:cNvSpPr>
          <p:nvPr/>
        </p:nvSpPr>
        <p:spPr bwMode="auto">
          <a:xfrm>
            <a:off x="2286000" y="3276600"/>
            <a:ext cx="76200" cy="152400"/>
          </a:xfrm>
          <a:custGeom>
            <a:avLst/>
            <a:gdLst>
              <a:gd name="T0" fmla="*/ 0 w 48"/>
              <a:gd name="T1" fmla="*/ 0 h 48"/>
              <a:gd name="T2" fmla="*/ 120967500 w 48"/>
              <a:gd name="T3" fmla="*/ 483870000 h 48"/>
              <a:gd name="T4" fmla="*/ 0 60000 65536"/>
              <a:gd name="T5" fmla="*/ 0 60000 65536"/>
            </a:gdLst>
            <a:ahLst/>
            <a:cxnLst>
              <a:cxn ang="T4">
                <a:pos x="T0" y="T1"/>
              </a:cxn>
              <a:cxn ang="T5">
                <a:pos x="T2" y="T3"/>
              </a:cxn>
            </a:cxnLst>
            <a:rect l="0" t="0" r="r" b="b"/>
            <a:pathLst>
              <a:path w="48" h="48">
                <a:moveTo>
                  <a:pt x="0" y="0"/>
                </a:moveTo>
                <a:cubicBezTo>
                  <a:pt x="20" y="20"/>
                  <a:pt x="40" y="40"/>
                  <a:pt x="48" y="48"/>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401" name="Text Box 32">
            <a:extLst>
              <a:ext uri="{FF2B5EF4-FFF2-40B4-BE49-F238E27FC236}">
                <a16:creationId xmlns:a16="http://schemas.microsoft.com/office/drawing/2014/main" id="{1D9587C3-19C2-7D4B-936C-B70F13937E65}"/>
              </a:ext>
            </a:extLst>
          </p:cNvPr>
          <p:cNvSpPr txBox="1">
            <a:spLocks noChangeArrowheads="1"/>
          </p:cNvSpPr>
          <p:nvPr/>
        </p:nvSpPr>
        <p:spPr bwMode="auto">
          <a:xfrm>
            <a:off x="2133601" y="2819400"/>
            <a:ext cx="18272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400" b="1">
                <a:solidFill>
                  <a:srgbClr val="FF0000"/>
                </a:solidFill>
                <a:latin typeface="Garamond" panose="02020404030301010803" pitchFamily="18" charset="0"/>
              </a:rPr>
              <a:t>ST PAUL D’EYJAUX</a:t>
            </a:r>
            <a:endParaRPr lang="fr-FR" altLang="fr-FR" sz="1400">
              <a:latin typeface="Garamond" panose="02020404030301010803" pitchFamily="18" charset="0"/>
            </a:endParaRPr>
          </a:p>
        </p:txBody>
      </p:sp>
      <p:sp>
        <p:nvSpPr>
          <p:cNvPr id="16402" name="Text Box 33">
            <a:extLst>
              <a:ext uri="{FF2B5EF4-FFF2-40B4-BE49-F238E27FC236}">
                <a16:creationId xmlns:a16="http://schemas.microsoft.com/office/drawing/2014/main" id="{58026A6A-A5CC-F34D-99A5-BC82CB5339A9}"/>
              </a:ext>
            </a:extLst>
          </p:cNvPr>
          <p:cNvSpPr txBox="1">
            <a:spLocks noChangeArrowheads="1"/>
          </p:cNvSpPr>
          <p:nvPr/>
        </p:nvSpPr>
        <p:spPr bwMode="auto">
          <a:xfrm>
            <a:off x="2514600" y="3352800"/>
            <a:ext cx="24590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400" b="1">
                <a:solidFill>
                  <a:srgbClr val="FF0000"/>
                </a:solidFill>
                <a:latin typeface="Garamond" panose="02020404030301010803" pitchFamily="18" charset="0"/>
              </a:rPr>
              <a:t>ST GERMAIN-LES-BELLES</a:t>
            </a:r>
            <a:endParaRPr lang="fr-FR" altLang="fr-FR" sz="1400">
              <a:latin typeface="Garamond" panose="02020404030301010803" pitchFamily="18" charset="0"/>
            </a:endParaRPr>
          </a:p>
        </p:txBody>
      </p:sp>
      <p:sp>
        <p:nvSpPr>
          <p:cNvPr id="16405" name="Text Box 39">
            <a:extLst>
              <a:ext uri="{FF2B5EF4-FFF2-40B4-BE49-F238E27FC236}">
                <a16:creationId xmlns:a16="http://schemas.microsoft.com/office/drawing/2014/main" id="{19DCB386-210E-F54E-BCFD-F9FDFA65222F}"/>
              </a:ext>
            </a:extLst>
          </p:cNvPr>
          <p:cNvSpPr txBox="1">
            <a:spLocks noChangeArrowheads="1"/>
          </p:cNvSpPr>
          <p:nvPr/>
        </p:nvSpPr>
        <p:spPr bwMode="auto">
          <a:xfrm>
            <a:off x="2743201" y="5715001"/>
            <a:ext cx="663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u="sng"/>
              <a:t>Limoges</a:t>
            </a:r>
          </a:p>
        </p:txBody>
      </p:sp>
      <p:sp>
        <p:nvSpPr>
          <p:cNvPr id="16406" name="Text Box 40">
            <a:extLst>
              <a:ext uri="{FF2B5EF4-FFF2-40B4-BE49-F238E27FC236}">
                <a16:creationId xmlns:a16="http://schemas.microsoft.com/office/drawing/2014/main" id="{071DD9B0-A27C-124A-92E1-1D88AA41A734}"/>
              </a:ext>
            </a:extLst>
          </p:cNvPr>
          <p:cNvSpPr txBox="1">
            <a:spLocks noChangeArrowheads="1"/>
          </p:cNvSpPr>
          <p:nvPr/>
        </p:nvSpPr>
        <p:spPr bwMode="auto">
          <a:xfrm>
            <a:off x="5257801" y="2468564"/>
            <a:ext cx="4267198" cy="255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dirty="0">
                <a:latin typeface="Calisto MT" panose="02040603050505030304" pitchFamily="18" charset="77"/>
              </a:rPr>
              <a:t>Depuis le décr</a:t>
            </a:r>
            <a:r>
              <a:rPr lang="fr-FR" altLang="ja-JP" sz="2000" dirty="0">
                <a:latin typeface="Calisto MT" panose="02040603050505030304" pitchFamily="18" charset="77"/>
              </a:rPr>
              <a:t>et du 18 novembre 1939, le gouvernement Daladier généralise l’arrestation de tout individu jugé dangereux pour la nation et son internement dans un centre de séjour surveillé (CSS). Ils deviennent des camps d’internement sous l’Occupation.</a:t>
            </a:r>
            <a:endParaRPr lang="fr-FR" altLang="fr-FR" sz="2000" dirty="0">
              <a:latin typeface="Calisto MT" panose="02040603050505030304" pitchFamily="18" charset="77"/>
            </a:endParaRPr>
          </a:p>
        </p:txBody>
      </p:sp>
    </p:spTree>
    <p:extLst>
      <p:ext uri="{BB962C8B-B14F-4D97-AF65-F5344CB8AC3E}">
        <p14:creationId xmlns:p14="http://schemas.microsoft.com/office/powerpoint/2010/main" val="230824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35044-03C2-F34C-82DA-035DC0E8D8CF}"/>
              </a:ext>
            </a:extLst>
          </p:cNvPr>
          <p:cNvSpPr>
            <a:spLocks noGrp="1"/>
          </p:cNvSpPr>
          <p:nvPr>
            <p:ph type="title"/>
          </p:nvPr>
        </p:nvSpPr>
        <p:spPr/>
        <p:txBody>
          <a:bodyPr/>
          <a:lstStyle/>
          <a:p>
            <a:pPr algn="ctr"/>
            <a:r>
              <a:rPr lang="fr-FR" dirty="0">
                <a:latin typeface="Calisto MT" panose="02040603050505030304" pitchFamily="18" charset="77"/>
              </a:rPr>
              <a:t>LES OPERATIONS</a:t>
            </a:r>
          </a:p>
        </p:txBody>
      </p:sp>
      <p:sp>
        <p:nvSpPr>
          <p:cNvPr id="4" name="ZoneTexte 3">
            <a:extLst>
              <a:ext uri="{FF2B5EF4-FFF2-40B4-BE49-F238E27FC236}">
                <a16:creationId xmlns:a16="http://schemas.microsoft.com/office/drawing/2014/main" id="{8E386852-29E1-A645-B43E-AE36DB04E2B6}"/>
              </a:ext>
            </a:extLst>
          </p:cNvPr>
          <p:cNvSpPr txBox="1"/>
          <p:nvPr/>
        </p:nvSpPr>
        <p:spPr>
          <a:xfrm>
            <a:off x="868056" y="2318989"/>
            <a:ext cx="8169887" cy="2831544"/>
          </a:xfrm>
          <a:prstGeom prst="rect">
            <a:avLst/>
          </a:prstGeom>
          <a:noFill/>
        </p:spPr>
        <p:txBody>
          <a:bodyPr wrap="square" rtlCol="0">
            <a:spAutoFit/>
          </a:bodyPr>
          <a:lstStyle/>
          <a:p>
            <a:pPr algn="just"/>
            <a:r>
              <a:rPr lang="fr-FR" sz="2000" dirty="0">
                <a:latin typeface="Calisto MT" panose="02040603050505030304" pitchFamily="18" charset="77"/>
              </a:rPr>
              <a:t>Les contre-offensives alliées, débutées en 1943, concernent la France en 1944 avec :</a:t>
            </a:r>
          </a:p>
          <a:p>
            <a:pPr marL="285750" indent="-285750" algn="just">
              <a:buFontTx/>
              <a:buChar char="-"/>
            </a:pPr>
            <a:r>
              <a:rPr lang="fr-FR" sz="2000" dirty="0">
                <a:latin typeface="Calisto MT" panose="02040603050505030304" pitchFamily="18" charset="77"/>
              </a:rPr>
              <a:t>Le débarquement en Normandie, le 6 juin 1944 (opération </a:t>
            </a:r>
            <a:r>
              <a:rPr lang="fr-FR" sz="2000" dirty="0" err="1">
                <a:latin typeface="Calisto MT" panose="02040603050505030304" pitchFamily="18" charset="77"/>
              </a:rPr>
              <a:t>Overlord</a:t>
            </a:r>
            <a:r>
              <a:rPr lang="fr-FR" sz="2000" dirty="0">
                <a:latin typeface="Calisto MT" panose="02040603050505030304" pitchFamily="18" charset="77"/>
              </a:rPr>
              <a:t>)</a:t>
            </a:r>
          </a:p>
          <a:p>
            <a:pPr marL="285750" indent="-285750" algn="just">
              <a:buFontTx/>
              <a:buChar char="-"/>
            </a:pPr>
            <a:r>
              <a:rPr lang="fr-FR" sz="2000" dirty="0">
                <a:latin typeface="Calisto MT" panose="02040603050505030304" pitchFamily="18" charset="77"/>
              </a:rPr>
              <a:t>Le débarquement en Provence, en août 1944 (opération </a:t>
            </a:r>
            <a:r>
              <a:rPr lang="fr-FR" sz="2000" dirty="0" err="1">
                <a:latin typeface="Calisto MT" panose="02040603050505030304" pitchFamily="18" charset="77"/>
              </a:rPr>
              <a:t>Dragoon</a:t>
            </a:r>
            <a:r>
              <a:rPr lang="fr-FR" sz="2000" dirty="0">
                <a:latin typeface="Calisto MT" panose="02040603050505030304" pitchFamily="18" charset="77"/>
              </a:rPr>
              <a:t>)</a:t>
            </a:r>
          </a:p>
          <a:p>
            <a:pPr marL="285750" indent="-285750" algn="just">
              <a:buFontTx/>
              <a:buChar char="-"/>
            </a:pPr>
            <a:endParaRPr lang="fr-FR" sz="2000" dirty="0">
              <a:latin typeface="Calisto MT" panose="02040603050505030304" pitchFamily="18" charset="77"/>
            </a:endParaRPr>
          </a:p>
          <a:p>
            <a:pPr algn="just"/>
            <a:r>
              <a:rPr lang="fr-FR" sz="2000" dirty="0">
                <a:latin typeface="Calisto MT" panose="02040603050505030304" pitchFamily="18" charset="77"/>
              </a:rPr>
              <a:t>Elles permettent une alliance entre la résistance extérieure (FFL) et la résistance intérieure en France (FFI) qui se concrétise avec les Jedburgh teams.</a:t>
            </a:r>
          </a:p>
          <a:p>
            <a:pPr marL="285750" indent="-285750">
              <a:buFontTx/>
              <a:buChar char="-"/>
            </a:pPr>
            <a:endParaRPr lang="fr-FR" dirty="0"/>
          </a:p>
        </p:txBody>
      </p:sp>
    </p:spTree>
    <p:extLst>
      <p:ext uri="{BB962C8B-B14F-4D97-AF65-F5344CB8AC3E}">
        <p14:creationId xmlns:p14="http://schemas.microsoft.com/office/powerpoint/2010/main" val="1657377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6DC4FAA-820D-3F46-AA57-DD5E6EC26508}"/>
              </a:ext>
            </a:extLst>
          </p:cNvPr>
          <p:cNvSpPr>
            <a:spLocks noGrp="1" noChangeArrowheads="1"/>
          </p:cNvSpPr>
          <p:nvPr>
            <p:ph type="title"/>
          </p:nvPr>
        </p:nvSpPr>
        <p:spPr>
          <a:xfrm>
            <a:off x="2438400" y="0"/>
            <a:ext cx="5029200" cy="533400"/>
          </a:xfrm>
        </p:spPr>
        <p:txBody>
          <a:bodyPr/>
          <a:lstStyle/>
          <a:p>
            <a:pPr algn="ctr" eaLnBrk="1" hangingPunct="1"/>
            <a:r>
              <a:rPr lang="fr-FR" altLang="fr-FR" sz="2000" b="1" dirty="0">
                <a:latin typeface="Calisto MT" panose="02040603050505030304" pitchFamily="18" charset="77"/>
              </a:rPr>
              <a:t>LES DIFFERENTS CAMPS</a:t>
            </a:r>
            <a:endParaRPr lang="fr-FR" altLang="fr-FR" dirty="0">
              <a:latin typeface="Calisto MT" panose="02040603050505030304" pitchFamily="18" charset="77"/>
            </a:endParaRPr>
          </a:p>
        </p:txBody>
      </p:sp>
      <p:sp>
        <p:nvSpPr>
          <p:cNvPr id="18435" name="Text Box 5">
            <a:extLst>
              <a:ext uri="{FF2B5EF4-FFF2-40B4-BE49-F238E27FC236}">
                <a16:creationId xmlns:a16="http://schemas.microsoft.com/office/drawing/2014/main" id="{C584C282-6A41-704B-826D-3B2E8BC50E48}"/>
              </a:ext>
            </a:extLst>
          </p:cNvPr>
          <p:cNvSpPr txBox="1">
            <a:spLocks noChangeArrowheads="1"/>
          </p:cNvSpPr>
          <p:nvPr/>
        </p:nvSpPr>
        <p:spPr bwMode="auto">
          <a:xfrm>
            <a:off x="1825626" y="381000"/>
            <a:ext cx="62382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Ce document </a:t>
            </a:r>
            <a:r>
              <a:rPr lang="fr-FR" altLang="ja-JP" sz="2000" dirty="0">
                <a:latin typeface="Calisto MT" panose="02040603050505030304" pitchFamily="18" charset="77"/>
              </a:rPr>
              <a:t>185W1/114 présente les différents camps.</a:t>
            </a:r>
            <a:endParaRPr lang="fr-FR" altLang="fr-FR" dirty="0">
              <a:latin typeface="Calisto MT" panose="02040603050505030304" pitchFamily="18" charset="77"/>
            </a:endParaRPr>
          </a:p>
        </p:txBody>
      </p:sp>
      <p:pic>
        <p:nvPicPr>
          <p:cNvPr id="3078" name="Picture 6" descr="185W1_114 (1)">
            <a:extLst>
              <a:ext uri="{FF2B5EF4-FFF2-40B4-BE49-F238E27FC236}">
                <a16:creationId xmlns:a16="http://schemas.microsoft.com/office/drawing/2014/main" id="{D418C770-65B3-E54D-B637-04D7A6CE6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38200"/>
            <a:ext cx="45164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85W1_114 (2)">
            <a:extLst>
              <a:ext uri="{FF2B5EF4-FFF2-40B4-BE49-F238E27FC236}">
                <a16:creationId xmlns:a16="http://schemas.microsoft.com/office/drawing/2014/main" id="{C8E02A47-F1AD-344A-ABF3-4ECC5A38E39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4264" y="838200"/>
            <a:ext cx="46307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239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696415-5AD0-AA40-9E28-AA7EB420BA76}"/>
              </a:ext>
            </a:extLst>
          </p:cNvPr>
          <p:cNvSpPr>
            <a:spLocks noGrp="1"/>
          </p:cNvSpPr>
          <p:nvPr>
            <p:ph type="title"/>
          </p:nvPr>
        </p:nvSpPr>
        <p:spPr>
          <a:xfrm>
            <a:off x="958468" y="-3153"/>
            <a:ext cx="7770736" cy="736560"/>
          </a:xfrm>
        </p:spPr>
        <p:txBody>
          <a:bodyPr>
            <a:normAutofit/>
          </a:bodyPr>
          <a:lstStyle/>
          <a:p>
            <a:pPr algn="ctr"/>
            <a:r>
              <a:rPr lang="fr-FR" sz="2400" b="1" dirty="0">
                <a:latin typeface="Calisto MT" panose="02040603050505030304" pitchFamily="18" charset="77"/>
              </a:rPr>
              <a:t>LE CAMP DE ST PAUL D’EYJEAUX</a:t>
            </a:r>
          </a:p>
        </p:txBody>
      </p:sp>
      <p:sp>
        <p:nvSpPr>
          <p:cNvPr id="5" name="Rectangle 4">
            <a:extLst>
              <a:ext uri="{FF2B5EF4-FFF2-40B4-BE49-F238E27FC236}">
                <a16:creationId xmlns:a16="http://schemas.microsoft.com/office/drawing/2014/main" id="{71606BC1-0D90-A647-A2C8-19E1AED105BE}"/>
              </a:ext>
            </a:extLst>
          </p:cNvPr>
          <p:cNvSpPr/>
          <p:nvPr/>
        </p:nvSpPr>
        <p:spPr>
          <a:xfrm>
            <a:off x="6400570" y="2413337"/>
            <a:ext cx="3274305" cy="2308324"/>
          </a:xfrm>
          <a:prstGeom prst="rect">
            <a:avLst/>
          </a:prstGeom>
        </p:spPr>
        <p:txBody>
          <a:bodyPr wrap="square">
            <a:spAutoFit/>
          </a:bodyPr>
          <a:lstStyle/>
          <a:p>
            <a:pPr algn="just"/>
            <a:r>
              <a:rPr lang="fr-FR" altLang="fr-FR" dirty="0">
                <a:latin typeface="Calisto MT" panose="02040603050505030304" pitchFamily="18" charset="77"/>
              </a:rPr>
              <a:t>Créé le 1er décembre 1940 avec une capacité de 600 places, le camp de Saint-Paul d’</a:t>
            </a:r>
            <a:r>
              <a:rPr lang="fr-FR" altLang="fr-FR" dirty="0" err="1">
                <a:latin typeface="Calisto MT" panose="02040603050505030304" pitchFamily="18" charset="77"/>
              </a:rPr>
              <a:t>Eyjaux</a:t>
            </a:r>
            <a:r>
              <a:rPr lang="fr-FR" altLang="fr-FR" dirty="0">
                <a:latin typeface="Calisto MT" panose="02040603050505030304" pitchFamily="18" charset="77"/>
              </a:rPr>
              <a:t> a accueilli environ 480 internés politiques dans 38 baraques dans l’enceinte cl</a:t>
            </a:r>
            <a:r>
              <a:rPr lang="fr-FR" altLang="ja-JP" dirty="0">
                <a:latin typeface="Calisto MT" panose="02040603050505030304" pitchFamily="18" charset="77"/>
              </a:rPr>
              <a:t>ôturée.</a:t>
            </a:r>
            <a:r>
              <a:rPr lang="fr-FR" altLang="fr-FR" dirty="0">
                <a:latin typeface="Calisto MT" panose="02040603050505030304" pitchFamily="18" charset="77"/>
              </a:rPr>
              <a:t> Il est libéré par les FFI le 10 juin 1944.</a:t>
            </a:r>
          </a:p>
        </p:txBody>
      </p:sp>
      <p:sp>
        <p:nvSpPr>
          <p:cNvPr id="6" name="Rectangle 5">
            <a:extLst>
              <a:ext uri="{FF2B5EF4-FFF2-40B4-BE49-F238E27FC236}">
                <a16:creationId xmlns:a16="http://schemas.microsoft.com/office/drawing/2014/main" id="{160AA9C3-0049-D341-AB02-CC0C4B63B3D0}"/>
              </a:ext>
            </a:extLst>
          </p:cNvPr>
          <p:cNvSpPr/>
          <p:nvPr/>
        </p:nvSpPr>
        <p:spPr>
          <a:xfrm>
            <a:off x="6845730" y="6216925"/>
            <a:ext cx="2383986" cy="369332"/>
          </a:xfrm>
          <a:prstGeom prst="rect">
            <a:avLst/>
          </a:prstGeom>
        </p:spPr>
        <p:txBody>
          <a:bodyPr wrap="none">
            <a:spAutoFit/>
          </a:bodyPr>
          <a:lstStyle/>
          <a:p>
            <a:pPr algn="ctr"/>
            <a:r>
              <a:rPr lang="fr-FR" altLang="fr-FR" dirty="0">
                <a:latin typeface="Calisto MT" panose="02040603050505030304" pitchFamily="18" charset="77"/>
              </a:rPr>
              <a:t>ADHV - 185 W 3 / 68</a:t>
            </a:r>
          </a:p>
        </p:txBody>
      </p:sp>
      <p:pic>
        <p:nvPicPr>
          <p:cNvPr id="11" name="Image 10">
            <a:extLst>
              <a:ext uri="{FF2B5EF4-FFF2-40B4-BE49-F238E27FC236}">
                <a16:creationId xmlns:a16="http://schemas.microsoft.com/office/drawing/2014/main" id="{200B55ED-9AD6-BE4F-998B-673ADAF95C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43200" y="995749"/>
            <a:ext cx="5974035" cy="5143500"/>
          </a:xfrm>
          <a:prstGeom prst="rect">
            <a:avLst/>
          </a:prstGeom>
        </p:spPr>
      </p:pic>
    </p:spTree>
    <p:extLst>
      <p:ext uri="{BB962C8B-B14F-4D97-AF65-F5344CB8AC3E}">
        <p14:creationId xmlns:p14="http://schemas.microsoft.com/office/powerpoint/2010/main" val="2568281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81873-04F0-6B4C-980D-842490E9F5CA}"/>
              </a:ext>
            </a:extLst>
          </p:cNvPr>
          <p:cNvSpPr>
            <a:spLocks noGrp="1"/>
          </p:cNvSpPr>
          <p:nvPr>
            <p:ph type="title"/>
          </p:nvPr>
        </p:nvSpPr>
        <p:spPr>
          <a:xfrm>
            <a:off x="1607086" y="0"/>
            <a:ext cx="6691828" cy="746981"/>
          </a:xfrm>
        </p:spPr>
        <p:txBody>
          <a:bodyPr>
            <a:normAutofit/>
          </a:bodyPr>
          <a:lstStyle/>
          <a:p>
            <a:pPr algn="ctr"/>
            <a:r>
              <a:rPr lang="fr-FR" sz="2400" b="1" dirty="0">
                <a:latin typeface="Calisto MT" panose="02040603050505030304" pitchFamily="18" charset="77"/>
              </a:rPr>
              <a:t>LE CAMP DE NEXON</a:t>
            </a:r>
          </a:p>
        </p:txBody>
      </p:sp>
      <p:pic>
        <p:nvPicPr>
          <p:cNvPr id="5" name="Image 4">
            <a:extLst>
              <a:ext uri="{FF2B5EF4-FFF2-40B4-BE49-F238E27FC236}">
                <a16:creationId xmlns:a16="http://schemas.microsoft.com/office/drawing/2014/main" id="{49DE6B40-B8C0-CD49-992E-D97851802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351" y="617486"/>
            <a:ext cx="3880022" cy="2990686"/>
          </a:xfrm>
          <a:prstGeom prst="rect">
            <a:avLst/>
          </a:prstGeom>
        </p:spPr>
      </p:pic>
      <p:pic>
        <p:nvPicPr>
          <p:cNvPr id="7" name="Image 6">
            <a:extLst>
              <a:ext uri="{FF2B5EF4-FFF2-40B4-BE49-F238E27FC236}">
                <a16:creationId xmlns:a16="http://schemas.microsoft.com/office/drawing/2014/main" id="{6C189057-5698-7541-8823-64027F8EA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351" y="3696068"/>
            <a:ext cx="3880022" cy="3019173"/>
          </a:xfrm>
          <a:prstGeom prst="rect">
            <a:avLst/>
          </a:prstGeom>
        </p:spPr>
      </p:pic>
      <p:sp>
        <p:nvSpPr>
          <p:cNvPr id="8" name="Rectangle 7">
            <a:extLst>
              <a:ext uri="{FF2B5EF4-FFF2-40B4-BE49-F238E27FC236}">
                <a16:creationId xmlns:a16="http://schemas.microsoft.com/office/drawing/2014/main" id="{C46E2E89-2AE9-6F43-A761-0D7F68D21F7A}"/>
              </a:ext>
            </a:extLst>
          </p:cNvPr>
          <p:cNvSpPr/>
          <p:nvPr/>
        </p:nvSpPr>
        <p:spPr>
          <a:xfrm>
            <a:off x="4367084" y="954164"/>
            <a:ext cx="4953000" cy="646331"/>
          </a:xfrm>
          <a:prstGeom prst="rect">
            <a:avLst/>
          </a:prstGeom>
        </p:spPr>
        <p:txBody>
          <a:bodyPr>
            <a:spAutoFit/>
          </a:bodyPr>
          <a:lstStyle/>
          <a:p>
            <a:pPr algn="just"/>
            <a:r>
              <a:rPr lang="fr-FR" dirty="0">
                <a:latin typeface="Calisto MT" panose="02040603050505030304" pitchFamily="18" charset="77"/>
              </a:rPr>
              <a:t>Le camp, d’une capacité de 750 à 800 places a cessé de fonctionner le 1er septembre 1945.</a:t>
            </a:r>
          </a:p>
        </p:txBody>
      </p:sp>
      <p:sp>
        <p:nvSpPr>
          <p:cNvPr id="9" name="Rectangle 8">
            <a:extLst>
              <a:ext uri="{FF2B5EF4-FFF2-40B4-BE49-F238E27FC236}">
                <a16:creationId xmlns:a16="http://schemas.microsoft.com/office/drawing/2014/main" id="{671A6B50-0394-954D-B6E1-7D992C9D5D8B}"/>
              </a:ext>
            </a:extLst>
          </p:cNvPr>
          <p:cNvSpPr/>
          <p:nvPr/>
        </p:nvSpPr>
        <p:spPr>
          <a:xfrm>
            <a:off x="4367084" y="1965526"/>
            <a:ext cx="4953000" cy="2308324"/>
          </a:xfrm>
          <a:prstGeom prst="rect">
            <a:avLst/>
          </a:prstGeom>
        </p:spPr>
        <p:txBody>
          <a:bodyPr>
            <a:spAutoFit/>
          </a:bodyPr>
          <a:lstStyle/>
          <a:p>
            <a:r>
              <a:rPr lang="fr-FR" dirty="0">
                <a:latin typeface="Calisto MT" panose="02040603050505030304" pitchFamily="18" charset="77"/>
              </a:rPr>
              <a:t>Il a reçu jusqu’à la Libération :</a:t>
            </a:r>
          </a:p>
          <a:p>
            <a:pPr>
              <a:buFontTx/>
              <a:buChar char="-"/>
            </a:pPr>
            <a:r>
              <a:rPr lang="fr-FR" dirty="0">
                <a:latin typeface="Calisto MT" panose="02040603050505030304" pitchFamily="18" charset="77"/>
              </a:rPr>
              <a:t> des internés administratifs</a:t>
            </a:r>
          </a:p>
          <a:p>
            <a:pPr>
              <a:buFontTx/>
              <a:buChar char="-"/>
            </a:pPr>
            <a:r>
              <a:rPr lang="fr-FR" dirty="0">
                <a:latin typeface="Calisto MT" panose="02040603050505030304" pitchFamily="18" charset="77"/>
              </a:rPr>
              <a:t> des internés de droit commun</a:t>
            </a:r>
          </a:p>
          <a:p>
            <a:pPr>
              <a:buFontTx/>
              <a:buChar char="-"/>
            </a:pPr>
            <a:r>
              <a:rPr lang="fr-FR" dirty="0">
                <a:latin typeface="Calisto MT" panose="02040603050505030304" pitchFamily="18" charset="77"/>
              </a:rPr>
              <a:t> des personnes arr</a:t>
            </a:r>
            <a:r>
              <a:rPr lang="fr-FR" altLang="ja-JP" dirty="0">
                <a:latin typeface="Calisto MT" panose="02040603050505030304" pitchFamily="18" charset="77"/>
              </a:rPr>
              <a:t>êtées par la Milice</a:t>
            </a:r>
          </a:p>
          <a:p>
            <a:endParaRPr lang="fr-FR" altLang="ja-JP" dirty="0">
              <a:latin typeface="Calisto MT" panose="02040603050505030304" pitchFamily="18" charset="77"/>
            </a:endParaRPr>
          </a:p>
          <a:p>
            <a:r>
              <a:rPr lang="fr-FR" dirty="0">
                <a:latin typeface="Calisto MT" panose="02040603050505030304" pitchFamily="18" charset="77"/>
              </a:rPr>
              <a:t>Et du 21 ao</a:t>
            </a:r>
            <a:r>
              <a:rPr lang="fr-FR" altLang="ja-JP" dirty="0">
                <a:latin typeface="Calisto MT" panose="02040603050505030304" pitchFamily="18" charset="77"/>
              </a:rPr>
              <a:t>ût 44 au 23 août 45:</a:t>
            </a:r>
          </a:p>
          <a:p>
            <a:r>
              <a:rPr lang="fr-FR" altLang="ja-JP" dirty="0">
                <a:latin typeface="Calisto MT" panose="02040603050505030304" pitchFamily="18" charset="77"/>
              </a:rPr>
              <a:t>- des détenus politiques (trafiquants de marché noir et collaborateurs).</a:t>
            </a:r>
            <a:endParaRPr lang="fr-FR" dirty="0">
              <a:latin typeface="Calisto MT" panose="02040603050505030304" pitchFamily="18" charset="77"/>
            </a:endParaRPr>
          </a:p>
        </p:txBody>
      </p:sp>
      <p:sp>
        <p:nvSpPr>
          <p:cNvPr id="10" name="ZoneTexte 9">
            <a:extLst>
              <a:ext uri="{FF2B5EF4-FFF2-40B4-BE49-F238E27FC236}">
                <a16:creationId xmlns:a16="http://schemas.microsoft.com/office/drawing/2014/main" id="{BEA35B56-1117-A54F-AD83-2FC4C236C51C}"/>
              </a:ext>
            </a:extLst>
          </p:cNvPr>
          <p:cNvSpPr txBox="1"/>
          <p:nvPr/>
        </p:nvSpPr>
        <p:spPr>
          <a:xfrm>
            <a:off x="5313405" y="6345909"/>
            <a:ext cx="1955985" cy="369332"/>
          </a:xfrm>
          <a:prstGeom prst="rect">
            <a:avLst/>
          </a:prstGeom>
          <a:noFill/>
        </p:spPr>
        <p:txBody>
          <a:bodyPr wrap="none" rtlCol="0">
            <a:spAutoFit/>
          </a:bodyPr>
          <a:lstStyle/>
          <a:p>
            <a:r>
              <a:rPr lang="fr-FR" dirty="0">
                <a:latin typeface="Calisto MT" panose="02040603050505030304" pitchFamily="18" charset="77"/>
              </a:rPr>
              <a:t>ADHV – 993W27</a:t>
            </a:r>
          </a:p>
        </p:txBody>
      </p:sp>
      <p:sp>
        <p:nvSpPr>
          <p:cNvPr id="3" name="ZoneTexte 2">
            <a:extLst>
              <a:ext uri="{FF2B5EF4-FFF2-40B4-BE49-F238E27FC236}">
                <a16:creationId xmlns:a16="http://schemas.microsoft.com/office/drawing/2014/main" id="{15AD94B5-4DD3-0244-984D-897EA33052E0}"/>
              </a:ext>
            </a:extLst>
          </p:cNvPr>
          <p:cNvSpPr txBox="1"/>
          <p:nvPr/>
        </p:nvSpPr>
        <p:spPr>
          <a:xfrm>
            <a:off x="4367085" y="4638881"/>
            <a:ext cx="4953000" cy="1200329"/>
          </a:xfrm>
          <a:prstGeom prst="rect">
            <a:avLst/>
          </a:prstGeom>
          <a:noFill/>
        </p:spPr>
        <p:txBody>
          <a:bodyPr wrap="square" rtlCol="0">
            <a:spAutoFit/>
          </a:bodyPr>
          <a:lstStyle/>
          <a:p>
            <a:pPr algn="just"/>
            <a:r>
              <a:rPr lang="fr-FR" dirty="0">
                <a:latin typeface="Calisto MT" panose="02040603050505030304" pitchFamily="18" charset="77"/>
              </a:rPr>
              <a:t>De ce camp partirent des Juifs et des résistants pour les camps de concentration et centres de mise à mort comme Auschwitz notamment entre 1942 et 1944.</a:t>
            </a:r>
          </a:p>
        </p:txBody>
      </p:sp>
    </p:spTree>
    <p:extLst>
      <p:ext uri="{BB962C8B-B14F-4D97-AF65-F5344CB8AC3E}">
        <p14:creationId xmlns:p14="http://schemas.microsoft.com/office/powerpoint/2010/main" val="3474902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3600-C5CD-0240-8E33-ED0E1D34C86B}"/>
              </a:ext>
            </a:extLst>
          </p:cNvPr>
          <p:cNvSpPr>
            <a:spLocks noGrp="1"/>
          </p:cNvSpPr>
          <p:nvPr>
            <p:ph type="title"/>
          </p:nvPr>
        </p:nvSpPr>
        <p:spPr>
          <a:xfrm>
            <a:off x="1018572" y="0"/>
            <a:ext cx="7511910" cy="630296"/>
          </a:xfrm>
        </p:spPr>
        <p:txBody>
          <a:bodyPr>
            <a:normAutofit/>
          </a:bodyPr>
          <a:lstStyle/>
          <a:p>
            <a:pPr algn="ctr"/>
            <a:r>
              <a:rPr lang="fr-FR" sz="2400" b="1" dirty="0">
                <a:latin typeface="Calisto MT" panose="02040603050505030304" pitchFamily="18" charset="77"/>
              </a:rPr>
              <a:t>FORTIFICATIONS DU CAMP DE NEXON</a:t>
            </a:r>
          </a:p>
        </p:txBody>
      </p:sp>
      <p:pic>
        <p:nvPicPr>
          <p:cNvPr id="5" name="Image 4">
            <a:extLst>
              <a:ext uri="{FF2B5EF4-FFF2-40B4-BE49-F238E27FC236}">
                <a16:creationId xmlns:a16="http://schemas.microsoft.com/office/drawing/2014/main" id="{8FB23BAB-D0DF-7A47-8F8C-74C07D5D59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44808" y="1496847"/>
            <a:ext cx="5617845" cy="4276875"/>
          </a:xfrm>
          <a:prstGeom prst="rect">
            <a:avLst/>
          </a:prstGeom>
        </p:spPr>
      </p:pic>
      <p:pic>
        <p:nvPicPr>
          <p:cNvPr id="7" name="Image 6">
            <a:extLst>
              <a:ext uri="{FF2B5EF4-FFF2-40B4-BE49-F238E27FC236}">
                <a16:creationId xmlns:a16="http://schemas.microsoft.com/office/drawing/2014/main" id="{8CC20CDC-86AA-CA4C-A881-B588D67B53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826362"/>
            <a:ext cx="4595150" cy="3994100"/>
          </a:xfrm>
          <a:prstGeom prst="rect">
            <a:avLst/>
          </a:prstGeom>
        </p:spPr>
      </p:pic>
      <p:sp>
        <p:nvSpPr>
          <p:cNvPr id="8" name="ZoneTexte 7">
            <a:extLst>
              <a:ext uri="{FF2B5EF4-FFF2-40B4-BE49-F238E27FC236}">
                <a16:creationId xmlns:a16="http://schemas.microsoft.com/office/drawing/2014/main" id="{2F47107E-4B8E-154E-86C2-3A76869E324C}"/>
              </a:ext>
            </a:extLst>
          </p:cNvPr>
          <p:cNvSpPr txBox="1"/>
          <p:nvPr/>
        </p:nvSpPr>
        <p:spPr>
          <a:xfrm>
            <a:off x="6168342" y="5937813"/>
            <a:ext cx="2194832" cy="369332"/>
          </a:xfrm>
          <a:prstGeom prst="rect">
            <a:avLst/>
          </a:prstGeom>
          <a:noFill/>
        </p:spPr>
        <p:txBody>
          <a:bodyPr wrap="none" rtlCol="0">
            <a:spAutoFit/>
          </a:bodyPr>
          <a:lstStyle/>
          <a:p>
            <a:r>
              <a:rPr lang="fr-FR" dirty="0">
                <a:latin typeface="Calisto MT" panose="02040603050505030304" pitchFamily="18" charset="77"/>
              </a:rPr>
              <a:t>ADHV – 185W3/60</a:t>
            </a:r>
          </a:p>
        </p:txBody>
      </p:sp>
    </p:spTree>
    <p:extLst>
      <p:ext uri="{BB962C8B-B14F-4D97-AF65-F5344CB8AC3E}">
        <p14:creationId xmlns:p14="http://schemas.microsoft.com/office/powerpoint/2010/main" val="243047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682763B-E417-C149-9C3E-C337C31EFC47}"/>
              </a:ext>
            </a:extLst>
          </p:cNvPr>
          <p:cNvSpPr>
            <a:spLocks noGrp="1" noChangeArrowheads="1"/>
          </p:cNvSpPr>
          <p:nvPr>
            <p:ph type="title"/>
          </p:nvPr>
        </p:nvSpPr>
        <p:spPr>
          <a:xfrm>
            <a:off x="2413804" y="100314"/>
            <a:ext cx="4800600" cy="685800"/>
          </a:xfrm>
        </p:spPr>
        <p:txBody>
          <a:bodyPr/>
          <a:lstStyle/>
          <a:p>
            <a:pPr algn="ctr" eaLnBrk="1" hangingPunct="1"/>
            <a:r>
              <a:rPr lang="fr-FR" altLang="fr-FR" sz="2400" b="1" dirty="0">
                <a:latin typeface="Calisto MT" panose="02040603050505030304" pitchFamily="18" charset="77"/>
              </a:rPr>
              <a:t>LIMOGES EN JUIN 1944</a:t>
            </a:r>
            <a:endParaRPr lang="fr-FR" altLang="fr-FR" sz="2400" dirty="0">
              <a:latin typeface="Calisto MT" panose="02040603050505030304" pitchFamily="18" charset="77"/>
            </a:endParaRPr>
          </a:p>
        </p:txBody>
      </p:sp>
      <p:sp>
        <p:nvSpPr>
          <p:cNvPr id="45059" name="Text Box 4">
            <a:extLst>
              <a:ext uri="{FF2B5EF4-FFF2-40B4-BE49-F238E27FC236}">
                <a16:creationId xmlns:a16="http://schemas.microsoft.com/office/drawing/2014/main" id="{66CB5AB9-0A63-7E44-A9BD-B35D072E6880}"/>
              </a:ext>
            </a:extLst>
          </p:cNvPr>
          <p:cNvSpPr txBox="1">
            <a:spLocks noChangeArrowheads="1"/>
          </p:cNvSpPr>
          <p:nvPr/>
        </p:nvSpPr>
        <p:spPr bwMode="auto">
          <a:xfrm>
            <a:off x="583206" y="1351508"/>
            <a:ext cx="87395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dirty="0">
                <a:latin typeface="Calisto MT" panose="02040603050505030304" pitchFamily="18" charset="77"/>
              </a:rPr>
              <a:t>A la suite du débarquement en Normandie le 6 juin 1944, les autorités d’occupation renforcent les contr</a:t>
            </a:r>
            <a:r>
              <a:rPr lang="fr-FR" altLang="ja-JP" dirty="0">
                <a:latin typeface="Calisto MT" panose="02040603050505030304" pitchFamily="18" charset="77"/>
              </a:rPr>
              <a:t>ôles et les répressions. </a:t>
            </a:r>
          </a:p>
          <a:p>
            <a:pPr algn="just"/>
            <a:endParaRPr lang="fr-FR" altLang="ja-JP" dirty="0">
              <a:latin typeface="Calisto MT" panose="02040603050505030304" pitchFamily="18" charset="77"/>
            </a:endParaRPr>
          </a:p>
          <a:p>
            <a:pPr algn="just"/>
            <a:r>
              <a:rPr lang="fr-FR" altLang="ja-JP" dirty="0">
                <a:latin typeface="Calisto MT" panose="02040603050505030304" pitchFamily="18" charset="77"/>
              </a:rPr>
              <a:t>A Limoges, enclave encore occupée au milieu d’un département aux mains des maquis, une zone spéciale est mise en place au cœur de la ville : la circulation des véhicules et des piétons y est filtrée, les récalcitrants, déclarés « hors la loi » et tués sans sommation, comme l’indique un article du </a:t>
            </a:r>
            <a:r>
              <a:rPr lang="fr-FR" altLang="ja-JP" i="1" dirty="0">
                <a:latin typeface="Calisto MT" panose="02040603050505030304" pitchFamily="18" charset="77"/>
              </a:rPr>
              <a:t>Courrier du Centre</a:t>
            </a:r>
            <a:r>
              <a:rPr lang="fr-FR" altLang="ja-JP" dirty="0">
                <a:latin typeface="Calisto MT" panose="02040603050505030304" pitchFamily="18" charset="77"/>
              </a:rPr>
              <a:t> du 22 juin 1944.</a:t>
            </a:r>
          </a:p>
          <a:p>
            <a:pPr algn="just"/>
            <a:endParaRPr lang="fr-FR" altLang="ja-JP" dirty="0">
              <a:latin typeface="Calisto MT" panose="02040603050505030304" pitchFamily="18" charset="77"/>
            </a:endParaRPr>
          </a:p>
          <a:p>
            <a:pPr algn="just"/>
            <a:r>
              <a:rPr lang="fr-FR" altLang="ja-JP" dirty="0">
                <a:latin typeface="Calisto MT" panose="02040603050505030304" pitchFamily="18" charset="77"/>
              </a:rPr>
              <a:t>Les fortifications, visibles sur les photographies, sont faites à la hâte mais restent impressionnantes.</a:t>
            </a:r>
            <a:endParaRPr lang="fr-FR" altLang="fr-FR" dirty="0">
              <a:latin typeface="Calisto MT" panose="02040603050505030304" pitchFamily="18" charset="77"/>
            </a:endParaRPr>
          </a:p>
        </p:txBody>
      </p:sp>
    </p:spTree>
    <p:extLst>
      <p:ext uri="{BB962C8B-B14F-4D97-AF65-F5344CB8AC3E}">
        <p14:creationId xmlns:p14="http://schemas.microsoft.com/office/powerpoint/2010/main" val="2610740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 FI 257">
            <a:extLst>
              <a:ext uri="{FF2B5EF4-FFF2-40B4-BE49-F238E27FC236}">
                <a16:creationId xmlns:a16="http://schemas.microsoft.com/office/drawing/2014/main" id="{BE1A5010-934B-F04C-B674-C2635E40FCE0}"/>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952500" y="2133601"/>
            <a:ext cx="80010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Oval 3">
            <a:extLst>
              <a:ext uri="{FF2B5EF4-FFF2-40B4-BE49-F238E27FC236}">
                <a16:creationId xmlns:a16="http://schemas.microsoft.com/office/drawing/2014/main" id="{3535903A-BADF-614B-BB67-2E4251E5D00E}"/>
              </a:ext>
            </a:extLst>
          </p:cNvPr>
          <p:cNvSpPr>
            <a:spLocks noChangeArrowheads="1"/>
          </p:cNvSpPr>
          <p:nvPr/>
        </p:nvSpPr>
        <p:spPr bwMode="auto">
          <a:xfrm>
            <a:off x="3276600" y="4114800"/>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73732" name="Line 4">
            <a:extLst>
              <a:ext uri="{FF2B5EF4-FFF2-40B4-BE49-F238E27FC236}">
                <a16:creationId xmlns:a16="http://schemas.microsoft.com/office/drawing/2014/main" id="{F2A83922-5A17-9042-B837-070976FEEC75}"/>
              </a:ext>
            </a:extLst>
          </p:cNvPr>
          <p:cNvSpPr>
            <a:spLocks noChangeShapeType="1"/>
          </p:cNvSpPr>
          <p:nvPr/>
        </p:nvSpPr>
        <p:spPr bwMode="auto">
          <a:xfrm flipH="1" flipV="1">
            <a:off x="4419600" y="4800600"/>
            <a:ext cx="1066800" cy="1524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3" name="Oval 5">
            <a:extLst>
              <a:ext uri="{FF2B5EF4-FFF2-40B4-BE49-F238E27FC236}">
                <a16:creationId xmlns:a16="http://schemas.microsoft.com/office/drawing/2014/main" id="{4FA9C5AF-A16A-674C-8D75-72BF29B54F58}"/>
              </a:ext>
            </a:extLst>
          </p:cNvPr>
          <p:cNvSpPr>
            <a:spLocks noChangeArrowheads="1"/>
          </p:cNvSpPr>
          <p:nvPr/>
        </p:nvSpPr>
        <p:spPr bwMode="auto">
          <a:xfrm>
            <a:off x="6019800" y="6096000"/>
            <a:ext cx="457200" cy="30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73734" name="Line 6">
            <a:extLst>
              <a:ext uri="{FF2B5EF4-FFF2-40B4-BE49-F238E27FC236}">
                <a16:creationId xmlns:a16="http://schemas.microsoft.com/office/drawing/2014/main" id="{7B270450-258E-A14A-AFF2-9271198BC3C0}"/>
              </a:ext>
            </a:extLst>
          </p:cNvPr>
          <p:cNvSpPr>
            <a:spLocks noChangeShapeType="1"/>
          </p:cNvSpPr>
          <p:nvPr/>
        </p:nvSpPr>
        <p:spPr bwMode="auto">
          <a:xfrm>
            <a:off x="4038600" y="4724400"/>
            <a:ext cx="381000" cy="76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5" name="Oval 7">
            <a:extLst>
              <a:ext uri="{FF2B5EF4-FFF2-40B4-BE49-F238E27FC236}">
                <a16:creationId xmlns:a16="http://schemas.microsoft.com/office/drawing/2014/main" id="{F724C4D5-C711-294C-ACBD-55F03EF8CFB6}"/>
              </a:ext>
            </a:extLst>
          </p:cNvPr>
          <p:cNvSpPr>
            <a:spLocks noChangeArrowheads="1"/>
          </p:cNvSpPr>
          <p:nvPr/>
        </p:nvSpPr>
        <p:spPr bwMode="auto">
          <a:xfrm>
            <a:off x="3810000" y="4572000"/>
            <a:ext cx="228600" cy="2286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73736" name="Line 8">
            <a:extLst>
              <a:ext uri="{FF2B5EF4-FFF2-40B4-BE49-F238E27FC236}">
                <a16:creationId xmlns:a16="http://schemas.microsoft.com/office/drawing/2014/main" id="{4E32EB90-E2A9-B64D-A65A-2CFF9594472E}"/>
              </a:ext>
            </a:extLst>
          </p:cNvPr>
          <p:cNvSpPr>
            <a:spLocks noChangeShapeType="1"/>
          </p:cNvSpPr>
          <p:nvPr/>
        </p:nvSpPr>
        <p:spPr bwMode="auto">
          <a:xfrm flipH="1" flipV="1">
            <a:off x="3581400" y="4419600"/>
            <a:ext cx="2286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7" name="Line 9">
            <a:extLst>
              <a:ext uri="{FF2B5EF4-FFF2-40B4-BE49-F238E27FC236}">
                <a16:creationId xmlns:a16="http://schemas.microsoft.com/office/drawing/2014/main" id="{E49A2AA7-91BA-774F-BCE6-18F12CBB5413}"/>
              </a:ext>
            </a:extLst>
          </p:cNvPr>
          <p:cNvSpPr>
            <a:spLocks noChangeShapeType="1"/>
          </p:cNvSpPr>
          <p:nvPr/>
        </p:nvSpPr>
        <p:spPr bwMode="auto">
          <a:xfrm>
            <a:off x="5486400" y="6324600"/>
            <a:ext cx="609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8" name="Line 10">
            <a:extLst>
              <a:ext uri="{FF2B5EF4-FFF2-40B4-BE49-F238E27FC236}">
                <a16:creationId xmlns:a16="http://schemas.microsoft.com/office/drawing/2014/main" id="{42ABD7E9-2653-4247-92D2-69150F47D81B}"/>
              </a:ext>
            </a:extLst>
          </p:cNvPr>
          <p:cNvSpPr>
            <a:spLocks noChangeShapeType="1"/>
          </p:cNvSpPr>
          <p:nvPr/>
        </p:nvSpPr>
        <p:spPr bwMode="auto">
          <a:xfrm flipH="1" flipV="1">
            <a:off x="6248400" y="5181600"/>
            <a:ext cx="152400" cy="990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39" name="Oval 11">
            <a:extLst>
              <a:ext uri="{FF2B5EF4-FFF2-40B4-BE49-F238E27FC236}">
                <a16:creationId xmlns:a16="http://schemas.microsoft.com/office/drawing/2014/main" id="{1E225023-F272-8347-9CBC-92287D1025CB}"/>
              </a:ext>
            </a:extLst>
          </p:cNvPr>
          <p:cNvSpPr>
            <a:spLocks noChangeArrowheads="1"/>
          </p:cNvSpPr>
          <p:nvPr/>
        </p:nvSpPr>
        <p:spPr bwMode="auto">
          <a:xfrm>
            <a:off x="6019800" y="4800600"/>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73740" name="Line 12">
            <a:extLst>
              <a:ext uri="{FF2B5EF4-FFF2-40B4-BE49-F238E27FC236}">
                <a16:creationId xmlns:a16="http://schemas.microsoft.com/office/drawing/2014/main" id="{EF2D0728-3E0C-5047-9854-418C8F261FD0}"/>
              </a:ext>
            </a:extLst>
          </p:cNvPr>
          <p:cNvSpPr>
            <a:spLocks noChangeShapeType="1"/>
          </p:cNvSpPr>
          <p:nvPr/>
        </p:nvSpPr>
        <p:spPr bwMode="auto">
          <a:xfrm flipH="1" flipV="1">
            <a:off x="6096000" y="4572000"/>
            <a:ext cx="762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1" name="Line 13">
            <a:extLst>
              <a:ext uri="{FF2B5EF4-FFF2-40B4-BE49-F238E27FC236}">
                <a16:creationId xmlns:a16="http://schemas.microsoft.com/office/drawing/2014/main" id="{58CA0752-8DC1-1642-AFDB-C3D5431E8117}"/>
              </a:ext>
            </a:extLst>
          </p:cNvPr>
          <p:cNvSpPr>
            <a:spLocks noChangeShapeType="1"/>
          </p:cNvSpPr>
          <p:nvPr/>
        </p:nvSpPr>
        <p:spPr bwMode="auto">
          <a:xfrm flipV="1">
            <a:off x="6096000" y="4419600"/>
            <a:ext cx="533400" cy="15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2" name="Line 14">
            <a:extLst>
              <a:ext uri="{FF2B5EF4-FFF2-40B4-BE49-F238E27FC236}">
                <a16:creationId xmlns:a16="http://schemas.microsoft.com/office/drawing/2014/main" id="{C7A3CE95-F128-0E4E-9D47-FB372482E541}"/>
              </a:ext>
            </a:extLst>
          </p:cNvPr>
          <p:cNvSpPr>
            <a:spLocks noChangeShapeType="1"/>
          </p:cNvSpPr>
          <p:nvPr/>
        </p:nvSpPr>
        <p:spPr bwMode="auto">
          <a:xfrm flipH="1" flipV="1">
            <a:off x="6019800" y="2819400"/>
            <a:ext cx="609600" cy="16002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3" name="Line 15">
            <a:extLst>
              <a:ext uri="{FF2B5EF4-FFF2-40B4-BE49-F238E27FC236}">
                <a16:creationId xmlns:a16="http://schemas.microsoft.com/office/drawing/2014/main" id="{3B5C2A6A-1F2B-B647-ABDB-042CB59A2B52}"/>
              </a:ext>
            </a:extLst>
          </p:cNvPr>
          <p:cNvSpPr>
            <a:spLocks noChangeShapeType="1"/>
          </p:cNvSpPr>
          <p:nvPr/>
        </p:nvSpPr>
        <p:spPr bwMode="auto">
          <a:xfrm flipH="1">
            <a:off x="5334000" y="2819400"/>
            <a:ext cx="6858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4" name="Line 16">
            <a:extLst>
              <a:ext uri="{FF2B5EF4-FFF2-40B4-BE49-F238E27FC236}">
                <a16:creationId xmlns:a16="http://schemas.microsoft.com/office/drawing/2014/main" id="{111613AF-2B56-A247-A370-7EE04C9123B2}"/>
              </a:ext>
            </a:extLst>
          </p:cNvPr>
          <p:cNvSpPr>
            <a:spLocks noChangeShapeType="1"/>
          </p:cNvSpPr>
          <p:nvPr/>
        </p:nvSpPr>
        <p:spPr bwMode="auto">
          <a:xfrm flipH="1">
            <a:off x="4953000" y="3048000"/>
            <a:ext cx="381000" cy="152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5" name="Line 17">
            <a:extLst>
              <a:ext uri="{FF2B5EF4-FFF2-40B4-BE49-F238E27FC236}">
                <a16:creationId xmlns:a16="http://schemas.microsoft.com/office/drawing/2014/main" id="{1D6E10D4-275D-2E47-AE75-3C60C553DAF5}"/>
              </a:ext>
            </a:extLst>
          </p:cNvPr>
          <p:cNvSpPr>
            <a:spLocks noChangeShapeType="1"/>
          </p:cNvSpPr>
          <p:nvPr/>
        </p:nvSpPr>
        <p:spPr bwMode="auto">
          <a:xfrm flipH="1">
            <a:off x="4191000" y="3200400"/>
            <a:ext cx="762000" cy="762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6" name="Line 18">
            <a:extLst>
              <a:ext uri="{FF2B5EF4-FFF2-40B4-BE49-F238E27FC236}">
                <a16:creationId xmlns:a16="http://schemas.microsoft.com/office/drawing/2014/main" id="{C7FD043F-1EAD-D74C-BF6C-D87B5DD777B6}"/>
              </a:ext>
            </a:extLst>
          </p:cNvPr>
          <p:cNvSpPr>
            <a:spLocks noChangeShapeType="1"/>
          </p:cNvSpPr>
          <p:nvPr/>
        </p:nvSpPr>
        <p:spPr bwMode="auto">
          <a:xfrm flipH="1">
            <a:off x="3581400" y="3962400"/>
            <a:ext cx="609600" cy="228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47" name="Freeform 19">
            <a:extLst>
              <a:ext uri="{FF2B5EF4-FFF2-40B4-BE49-F238E27FC236}">
                <a16:creationId xmlns:a16="http://schemas.microsoft.com/office/drawing/2014/main" id="{513675DE-5E7B-D84A-8C74-92F113F5BF6C}"/>
              </a:ext>
            </a:extLst>
          </p:cNvPr>
          <p:cNvSpPr>
            <a:spLocks/>
          </p:cNvSpPr>
          <p:nvPr/>
        </p:nvSpPr>
        <p:spPr bwMode="auto">
          <a:xfrm>
            <a:off x="3505200" y="2819400"/>
            <a:ext cx="3124200" cy="3505200"/>
          </a:xfrm>
          <a:custGeom>
            <a:avLst/>
            <a:gdLst>
              <a:gd name="T0" fmla="*/ 1584 w 1968"/>
              <a:gd name="T1" fmla="*/ 0 h 2208"/>
              <a:gd name="T2" fmla="*/ 912 w 1968"/>
              <a:gd name="T3" fmla="*/ 192 h 2208"/>
              <a:gd name="T4" fmla="*/ 384 w 1968"/>
              <a:gd name="T5" fmla="*/ 720 h 2208"/>
              <a:gd name="T6" fmla="*/ 48 w 1968"/>
              <a:gd name="T7" fmla="*/ 864 h 2208"/>
              <a:gd name="T8" fmla="*/ 0 w 1968"/>
              <a:gd name="T9" fmla="*/ 912 h 2208"/>
              <a:gd name="T10" fmla="*/ 240 w 1968"/>
              <a:gd name="T11" fmla="*/ 1200 h 2208"/>
              <a:gd name="T12" fmla="*/ 576 w 1968"/>
              <a:gd name="T13" fmla="*/ 1248 h 2208"/>
              <a:gd name="T14" fmla="*/ 1248 w 1968"/>
              <a:gd name="T15" fmla="*/ 2208 h 2208"/>
              <a:gd name="T16" fmla="*/ 1824 w 1968"/>
              <a:gd name="T17" fmla="*/ 2208 h 2208"/>
              <a:gd name="T18" fmla="*/ 1632 w 1968"/>
              <a:gd name="T19" fmla="*/ 1104 h 2208"/>
              <a:gd name="T20" fmla="*/ 1968 w 1968"/>
              <a:gd name="T21" fmla="*/ 1008 h 2208"/>
              <a:gd name="T22" fmla="*/ 1584 w 1968"/>
              <a:gd name="T23" fmla="*/ 0 h 2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68"/>
              <a:gd name="T37" fmla="*/ 0 h 2208"/>
              <a:gd name="T38" fmla="*/ 1968 w 1968"/>
              <a:gd name="T39" fmla="*/ 2208 h 22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68" h="2208">
                <a:moveTo>
                  <a:pt x="1584" y="0"/>
                </a:moveTo>
                <a:lnTo>
                  <a:pt x="912" y="192"/>
                </a:lnTo>
                <a:lnTo>
                  <a:pt x="384" y="720"/>
                </a:lnTo>
                <a:lnTo>
                  <a:pt x="48" y="864"/>
                </a:lnTo>
                <a:lnTo>
                  <a:pt x="0" y="912"/>
                </a:lnTo>
                <a:lnTo>
                  <a:pt x="240" y="1200"/>
                </a:lnTo>
                <a:lnTo>
                  <a:pt x="576" y="1248"/>
                </a:lnTo>
                <a:lnTo>
                  <a:pt x="1248" y="2208"/>
                </a:lnTo>
                <a:lnTo>
                  <a:pt x="1824" y="2208"/>
                </a:lnTo>
                <a:lnTo>
                  <a:pt x="1632" y="1104"/>
                </a:lnTo>
                <a:lnTo>
                  <a:pt x="1968" y="1008"/>
                </a:lnTo>
                <a:lnTo>
                  <a:pt x="1584" y="0"/>
                </a:lnTo>
                <a:close/>
              </a:path>
            </a:pathLst>
          </a:custGeom>
          <a:solidFill>
            <a:srgbClr val="FF0000">
              <a:alpha val="45097"/>
            </a:srgbClr>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pic>
        <p:nvPicPr>
          <p:cNvPr id="73748" name="Picture 20" descr="BIB IL 419 - 1944">
            <a:extLst>
              <a:ext uri="{FF2B5EF4-FFF2-40B4-BE49-F238E27FC236}">
                <a16:creationId xmlns:a16="http://schemas.microsoft.com/office/drawing/2014/main" id="{401078C3-CE70-5345-8099-9151E6EA52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1" y="152400"/>
            <a:ext cx="33877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2" descr="2 fi 520">
            <a:extLst>
              <a:ext uri="{FF2B5EF4-FFF2-40B4-BE49-F238E27FC236}">
                <a16:creationId xmlns:a16="http://schemas.microsoft.com/office/drawing/2014/main" id="{2F6326D3-E140-4345-B6A1-E51DB24BFD6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685801"/>
            <a:ext cx="31242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1" name="Line 23">
            <a:extLst>
              <a:ext uri="{FF2B5EF4-FFF2-40B4-BE49-F238E27FC236}">
                <a16:creationId xmlns:a16="http://schemas.microsoft.com/office/drawing/2014/main" id="{32200EB9-E270-8448-9E90-7E3DF2E7468E}"/>
              </a:ext>
            </a:extLst>
          </p:cNvPr>
          <p:cNvSpPr>
            <a:spLocks noChangeShapeType="1"/>
          </p:cNvSpPr>
          <p:nvPr/>
        </p:nvSpPr>
        <p:spPr bwMode="auto">
          <a:xfrm>
            <a:off x="2438400" y="32004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2" name="Picture 24" descr="2 fi 525">
            <a:extLst>
              <a:ext uri="{FF2B5EF4-FFF2-40B4-BE49-F238E27FC236}">
                <a16:creationId xmlns:a16="http://schemas.microsoft.com/office/drawing/2014/main" id="{E0347B52-58E9-9147-8116-A0EAD39F654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05600" y="1905000"/>
            <a:ext cx="28194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3" name="Line 25">
            <a:extLst>
              <a:ext uri="{FF2B5EF4-FFF2-40B4-BE49-F238E27FC236}">
                <a16:creationId xmlns:a16="http://schemas.microsoft.com/office/drawing/2014/main" id="{5508C8BB-6951-804E-92D0-EAB5A9D95E7B}"/>
              </a:ext>
            </a:extLst>
          </p:cNvPr>
          <p:cNvSpPr>
            <a:spLocks noChangeShapeType="1"/>
          </p:cNvSpPr>
          <p:nvPr/>
        </p:nvSpPr>
        <p:spPr bwMode="auto">
          <a:xfrm flipH="1">
            <a:off x="6172200" y="2971800"/>
            <a:ext cx="5334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4" name="Picture 26" descr="2 FI 521">
            <a:extLst>
              <a:ext uri="{FF2B5EF4-FFF2-40B4-BE49-F238E27FC236}">
                <a16:creationId xmlns:a16="http://schemas.microsoft.com/office/drawing/2014/main" id="{2F90A5A3-046A-6748-BCA9-F455709B1CB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29400" y="4498976"/>
            <a:ext cx="28956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5" name="Line 27">
            <a:extLst>
              <a:ext uri="{FF2B5EF4-FFF2-40B4-BE49-F238E27FC236}">
                <a16:creationId xmlns:a16="http://schemas.microsoft.com/office/drawing/2014/main" id="{576BEA8D-0A86-0347-8328-949BE53F0D6B}"/>
              </a:ext>
            </a:extLst>
          </p:cNvPr>
          <p:cNvSpPr>
            <a:spLocks noChangeShapeType="1"/>
          </p:cNvSpPr>
          <p:nvPr/>
        </p:nvSpPr>
        <p:spPr bwMode="auto">
          <a:xfrm flipH="1">
            <a:off x="6400800" y="4953000"/>
            <a:ext cx="22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pic>
        <p:nvPicPr>
          <p:cNvPr id="73756" name="Picture 28" descr="fortif 1">
            <a:extLst>
              <a:ext uri="{FF2B5EF4-FFF2-40B4-BE49-F238E27FC236}">
                <a16:creationId xmlns:a16="http://schemas.microsoft.com/office/drawing/2014/main" id="{AF0BBF77-EC05-7446-9C34-AE1BAEC8F23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9600" y="4691064"/>
            <a:ext cx="30480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7" name="Line 29">
            <a:extLst>
              <a:ext uri="{FF2B5EF4-FFF2-40B4-BE49-F238E27FC236}">
                <a16:creationId xmlns:a16="http://schemas.microsoft.com/office/drawing/2014/main" id="{B19CF650-7369-E247-AECD-2DFABFE8ABFC}"/>
              </a:ext>
            </a:extLst>
          </p:cNvPr>
          <p:cNvSpPr>
            <a:spLocks noChangeShapeType="1"/>
          </p:cNvSpPr>
          <p:nvPr/>
        </p:nvSpPr>
        <p:spPr bwMode="auto">
          <a:xfrm flipV="1">
            <a:off x="3581400" y="3962400"/>
            <a:ext cx="2209800"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6413" name="AutoShape 30">
            <a:extLst>
              <a:ext uri="{FF2B5EF4-FFF2-40B4-BE49-F238E27FC236}">
                <a16:creationId xmlns:a16="http://schemas.microsoft.com/office/drawing/2014/main" id="{7B40DC1D-6EBA-9D41-94D5-E50BA188EB0D}"/>
              </a:ext>
            </a:extLst>
          </p:cNvPr>
          <p:cNvSpPr>
            <a:spLocks noChangeArrowheads="1"/>
          </p:cNvSpPr>
          <p:nvPr/>
        </p:nvSpPr>
        <p:spPr bwMode="auto">
          <a:xfrm>
            <a:off x="6400800" y="2286000"/>
            <a:ext cx="304800" cy="381000"/>
          </a:xfrm>
          <a:prstGeom prst="diamond">
            <a:avLst/>
          </a:prstGeom>
          <a:solidFill>
            <a:srgbClr val="FF0000"/>
          </a:solidFill>
          <a:ln w="9525">
            <a:solidFill>
              <a:srgbClr val="FF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pic>
        <p:nvPicPr>
          <p:cNvPr id="73759" name="Picture 31" descr="BIB IL 419 - 1944">
            <a:extLst>
              <a:ext uri="{FF2B5EF4-FFF2-40B4-BE49-F238E27FC236}">
                <a16:creationId xmlns:a16="http://schemas.microsoft.com/office/drawing/2014/main" id="{8FA8EFCE-24AD-3A44-89FB-64839BFED7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401" y="1524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0" name="Line 32">
            <a:extLst>
              <a:ext uri="{FF2B5EF4-FFF2-40B4-BE49-F238E27FC236}">
                <a16:creationId xmlns:a16="http://schemas.microsoft.com/office/drawing/2014/main" id="{2F20DD15-02F9-B147-82D3-3D6038173B2F}"/>
              </a:ext>
            </a:extLst>
          </p:cNvPr>
          <p:cNvSpPr>
            <a:spLocks noChangeShapeType="1"/>
          </p:cNvSpPr>
          <p:nvPr/>
        </p:nvSpPr>
        <p:spPr bwMode="auto">
          <a:xfrm>
            <a:off x="2133600" y="914400"/>
            <a:ext cx="914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73761" name="Line 33">
            <a:extLst>
              <a:ext uri="{FF2B5EF4-FFF2-40B4-BE49-F238E27FC236}">
                <a16:creationId xmlns:a16="http://schemas.microsoft.com/office/drawing/2014/main" id="{BE615459-F417-394E-B379-A21631557379}"/>
              </a:ext>
            </a:extLst>
          </p:cNvPr>
          <p:cNvSpPr>
            <a:spLocks noChangeShapeType="1"/>
          </p:cNvSpPr>
          <p:nvPr/>
        </p:nvSpPr>
        <p:spPr bwMode="auto">
          <a:xfrm>
            <a:off x="1828800" y="2133600"/>
            <a:ext cx="15240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6417" name="AutoShape 34">
            <a:extLst>
              <a:ext uri="{FF2B5EF4-FFF2-40B4-BE49-F238E27FC236}">
                <a16:creationId xmlns:a16="http://schemas.microsoft.com/office/drawing/2014/main" id="{EA8537F4-5FE0-CC4D-AF14-88F0DE08E8EF}"/>
              </a:ext>
            </a:extLst>
          </p:cNvPr>
          <p:cNvSpPr>
            <a:spLocks noChangeArrowheads="1"/>
          </p:cNvSpPr>
          <p:nvPr/>
        </p:nvSpPr>
        <p:spPr bwMode="auto">
          <a:xfrm>
            <a:off x="4648200" y="3429000"/>
            <a:ext cx="304800" cy="381000"/>
          </a:xfrm>
          <a:prstGeom prst="diamond">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6418" name="Text Box 35">
            <a:extLst>
              <a:ext uri="{FF2B5EF4-FFF2-40B4-BE49-F238E27FC236}">
                <a16:creationId xmlns:a16="http://schemas.microsoft.com/office/drawing/2014/main" id="{CE4ED59D-9C61-1745-9675-445DE3E6DFC6}"/>
              </a:ext>
            </a:extLst>
          </p:cNvPr>
          <p:cNvSpPr txBox="1">
            <a:spLocks noChangeArrowheads="1"/>
          </p:cNvSpPr>
          <p:nvPr/>
        </p:nvSpPr>
        <p:spPr bwMode="auto">
          <a:xfrm>
            <a:off x="4495801" y="2286000"/>
            <a:ext cx="2095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800" b="1">
                <a:latin typeface="Garamond" panose="02020404030301010803" pitchFamily="18" charset="0"/>
              </a:rPr>
              <a:t>Siège de la Gestapo</a:t>
            </a:r>
            <a:endParaRPr lang="fr-FR" altLang="fr-FR" sz="1800">
              <a:latin typeface="Garamond" panose="02020404030301010803" pitchFamily="18" charset="0"/>
            </a:endParaRPr>
          </a:p>
        </p:txBody>
      </p:sp>
      <p:sp>
        <p:nvSpPr>
          <p:cNvPr id="16419" name="Rectangle 36">
            <a:extLst>
              <a:ext uri="{FF2B5EF4-FFF2-40B4-BE49-F238E27FC236}">
                <a16:creationId xmlns:a16="http://schemas.microsoft.com/office/drawing/2014/main" id="{25D01490-54C3-6041-B9E1-59D111E7F09A}"/>
              </a:ext>
            </a:extLst>
          </p:cNvPr>
          <p:cNvSpPr>
            <a:spLocks noChangeArrowheads="1"/>
          </p:cNvSpPr>
          <p:nvPr/>
        </p:nvSpPr>
        <p:spPr bwMode="auto">
          <a:xfrm>
            <a:off x="4016376" y="3062288"/>
            <a:ext cx="1895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800" b="1">
                <a:latin typeface="Garamond" panose="02020404030301010803" pitchFamily="18" charset="0"/>
              </a:rPr>
              <a:t>Siège de la milice</a:t>
            </a:r>
          </a:p>
        </p:txBody>
      </p:sp>
      <p:sp>
        <p:nvSpPr>
          <p:cNvPr id="16422" name="Rectangle 39">
            <a:hlinkClick r:id="rId10" action="ppaction://hlinksldjump"/>
            <a:extLst>
              <a:ext uri="{FF2B5EF4-FFF2-40B4-BE49-F238E27FC236}">
                <a16:creationId xmlns:a16="http://schemas.microsoft.com/office/drawing/2014/main" id="{1D0D43A7-4F97-1E44-863A-59A092E04F66}"/>
              </a:ext>
            </a:extLst>
          </p:cNvPr>
          <p:cNvSpPr>
            <a:spLocks noChangeArrowheads="1"/>
          </p:cNvSpPr>
          <p:nvPr/>
        </p:nvSpPr>
        <p:spPr bwMode="auto">
          <a:xfrm>
            <a:off x="4800600" y="319088"/>
            <a:ext cx="3886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6420" name="Rectangle 37">
            <a:extLst>
              <a:ext uri="{FF2B5EF4-FFF2-40B4-BE49-F238E27FC236}">
                <a16:creationId xmlns:a16="http://schemas.microsoft.com/office/drawing/2014/main" id="{FBB6C66E-0025-0642-B199-35B93A6B0B28}"/>
              </a:ext>
            </a:extLst>
          </p:cNvPr>
          <p:cNvSpPr>
            <a:spLocks noGrp="1" noChangeArrowheads="1"/>
          </p:cNvSpPr>
          <p:nvPr>
            <p:ph type="title"/>
          </p:nvPr>
        </p:nvSpPr>
        <p:spPr>
          <a:xfrm>
            <a:off x="4953000" y="304800"/>
            <a:ext cx="3886200" cy="609600"/>
          </a:xfrm>
        </p:spPr>
        <p:txBody>
          <a:bodyPr/>
          <a:lstStyle/>
          <a:p>
            <a:pPr eaLnBrk="1" hangingPunct="1"/>
            <a:r>
              <a:rPr lang="fr-FR" altLang="fr-FR" sz="2400" b="1" dirty="0">
                <a:latin typeface="Calisto MT" panose="02040603050505030304" pitchFamily="18" charset="77"/>
              </a:rPr>
              <a:t>LIMOGES EN JUIN 1944</a:t>
            </a:r>
            <a:endParaRPr lang="fr-FR" altLang="fr-FR" sz="2400" dirty="0">
              <a:latin typeface="Calisto MT" panose="02040603050505030304" pitchFamily="18" charset="77"/>
            </a:endParaRPr>
          </a:p>
        </p:txBody>
      </p:sp>
    </p:spTree>
    <p:extLst>
      <p:ext uri="{BB962C8B-B14F-4D97-AF65-F5344CB8AC3E}">
        <p14:creationId xmlns:p14="http://schemas.microsoft.com/office/powerpoint/2010/main" val="663033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37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73731"/>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0"/>
                                          </p:stCondLst>
                                        </p:cTn>
                                        <p:tgtEl>
                                          <p:spTgt spid="73746"/>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73745"/>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0"/>
                                          </p:stCondLst>
                                        </p:cTn>
                                        <p:tgtEl>
                                          <p:spTgt spid="73744"/>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73743"/>
                                        </p:tgtEl>
                                        <p:attrNameLst>
                                          <p:attrName>style.visibility</p:attrName>
                                        </p:attrNameLst>
                                      </p:cBhvr>
                                      <p:to>
                                        <p:strVal val="visible"/>
                                      </p:to>
                                    </p:set>
                                  </p:childTnLst>
                                </p:cTn>
                              </p:par>
                              <p:par>
                                <p:cTn id="18" presetID="1" presetClass="entr" presetSubtype="0" fill="hold" nodeType="withEffect">
                                  <p:stCondLst>
                                    <p:cond delay="2000"/>
                                  </p:stCondLst>
                                  <p:childTnLst>
                                    <p:set>
                                      <p:cBhvr>
                                        <p:cTn id="19" dur="1" fill="hold">
                                          <p:stCondLst>
                                            <p:cond delay="0"/>
                                          </p:stCondLst>
                                        </p:cTn>
                                        <p:tgtEl>
                                          <p:spTgt spid="73742"/>
                                        </p:tgtEl>
                                        <p:attrNameLst>
                                          <p:attrName>style.visibility</p:attrName>
                                        </p:attrNameLst>
                                      </p:cBhvr>
                                      <p:to>
                                        <p:strVal val="visible"/>
                                      </p:to>
                                    </p:set>
                                  </p:childTnLst>
                                </p:cTn>
                              </p:par>
                              <p:par>
                                <p:cTn id="20" presetID="1" presetClass="entr" presetSubtype="0" fill="hold" nodeType="withEffect">
                                  <p:stCondLst>
                                    <p:cond delay="2000"/>
                                  </p:stCondLst>
                                  <p:childTnLst>
                                    <p:set>
                                      <p:cBhvr>
                                        <p:cTn id="21" dur="1" fill="hold">
                                          <p:stCondLst>
                                            <p:cond delay="0"/>
                                          </p:stCondLst>
                                        </p:cTn>
                                        <p:tgtEl>
                                          <p:spTgt spid="73741"/>
                                        </p:tgtEl>
                                        <p:attrNameLst>
                                          <p:attrName>style.visibility</p:attrName>
                                        </p:attrNameLst>
                                      </p:cBhvr>
                                      <p:to>
                                        <p:strVal val="visible"/>
                                      </p:to>
                                    </p:set>
                                  </p:childTnLst>
                                </p:cTn>
                              </p:par>
                              <p:par>
                                <p:cTn id="22" presetID="1" presetClass="entr" presetSubtype="0" fill="hold" nodeType="withEffect">
                                  <p:stCondLst>
                                    <p:cond delay="2000"/>
                                  </p:stCondLst>
                                  <p:childTnLst>
                                    <p:set>
                                      <p:cBhvr>
                                        <p:cTn id="23" dur="1" fill="hold">
                                          <p:stCondLst>
                                            <p:cond delay="0"/>
                                          </p:stCondLst>
                                        </p:cTn>
                                        <p:tgtEl>
                                          <p:spTgt spid="73740"/>
                                        </p:tgtEl>
                                        <p:attrNameLst>
                                          <p:attrName>style.visibility</p:attrName>
                                        </p:attrNameLst>
                                      </p:cBhvr>
                                      <p:to>
                                        <p:strVal val="visible"/>
                                      </p:to>
                                    </p:set>
                                  </p:childTnLst>
                                </p:cTn>
                              </p:par>
                              <p:par>
                                <p:cTn id="24" presetID="1" presetClass="entr" presetSubtype="0" fill="hold" grpId="0" nodeType="withEffect">
                                  <p:stCondLst>
                                    <p:cond delay="2000"/>
                                  </p:stCondLst>
                                  <p:childTnLst>
                                    <p:set>
                                      <p:cBhvr>
                                        <p:cTn id="25" dur="1" fill="hold">
                                          <p:stCondLst>
                                            <p:cond delay="0"/>
                                          </p:stCondLst>
                                        </p:cTn>
                                        <p:tgtEl>
                                          <p:spTgt spid="73739"/>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3738"/>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73733"/>
                                        </p:tgtEl>
                                        <p:attrNameLst>
                                          <p:attrName>style.visibility</p:attrName>
                                        </p:attrNameLst>
                                      </p:cBhvr>
                                      <p:to>
                                        <p:strVal val="visible"/>
                                      </p:to>
                                    </p:set>
                                  </p:childTnLst>
                                </p:cTn>
                              </p:par>
                              <p:par>
                                <p:cTn id="30" presetID="1" presetClass="entr" presetSubtype="0" fill="hold" nodeType="withEffect">
                                  <p:stCondLst>
                                    <p:cond delay="2000"/>
                                  </p:stCondLst>
                                  <p:childTnLst>
                                    <p:set>
                                      <p:cBhvr>
                                        <p:cTn id="31" dur="1" fill="hold">
                                          <p:stCondLst>
                                            <p:cond delay="0"/>
                                          </p:stCondLst>
                                        </p:cTn>
                                        <p:tgtEl>
                                          <p:spTgt spid="73737"/>
                                        </p:tgtEl>
                                        <p:attrNameLst>
                                          <p:attrName>style.visibility</p:attrName>
                                        </p:attrNameLst>
                                      </p:cBhvr>
                                      <p:to>
                                        <p:strVal val="visible"/>
                                      </p:to>
                                    </p:set>
                                  </p:childTnLst>
                                </p:cTn>
                              </p:par>
                              <p:par>
                                <p:cTn id="32" presetID="1" presetClass="entr" presetSubtype="0" fill="hold" nodeType="withEffect">
                                  <p:stCondLst>
                                    <p:cond delay="2000"/>
                                  </p:stCondLst>
                                  <p:childTnLst>
                                    <p:set>
                                      <p:cBhvr>
                                        <p:cTn id="33" dur="1" fill="hold">
                                          <p:stCondLst>
                                            <p:cond delay="0"/>
                                          </p:stCondLst>
                                        </p:cTn>
                                        <p:tgtEl>
                                          <p:spTgt spid="73732"/>
                                        </p:tgtEl>
                                        <p:attrNameLst>
                                          <p:attrName>style.visibility</p:attrName>
                                        </p:attrNameLst>
                                      </p:cBhvr>
                                      <p:to>
                                        <p:strVal val="visible"/>
                                      </p:to>
                                    </p:set>
                                  </p:childTnLst>
                                </p:cTn>
                              </p:par>
                              <p:par>
                                <p:cTn id="34" presetID="1" presetClass="entr" presetSubtype="0" fill="hold" nodeType="withEffect">
                                  <p:stCondLst>
                                    <p:cond delay="2000"/>
                                  </p:stCondLst>
                                  <p:childTnLst>
                                    <p:set>
                                      <p:cBhvr>
                                        <p:cTn id="35" dur="1" fill="hold">
                                          <p:stCondLst>
                                            <p:cond delay="0"/>
                                          </p:stCondLst>
                                        </p:cTn>
                                        <p:tgtEl>
                                          <p:spTgt spid="73734"/>
                                        </p:tgtEl>
                                        <p:attrNameLst>
                                          <p:attrName>style.visibility</p:attrName>
                                        </p:attrNameLst>
                                      </p:cBhvr>
                                      <p:to>
                                        <p:strVal val="visible"/>
                                      </p:to>
                                    </p:set>
                                  </p:childTnLst>
                                </p:cTn>
                              </p:par>
                              <p:par>
                                <p:cTn id="36" presetID="1" presetClass="entr" presetSubtype="0" fill="hold" grpId="0" nodeType="withEffect">
                                  <p:stCondLst>
                                    <p:cond delay="2000"/>
                                  </p:stCondLst>
                                  <p:childTnLst>
                                    <p:set>
                                      <p:cBhvr>
                                        <p:cTn id="37" dur="1" fill="hold">
                                          <p:stCondLst>
                                            <p:cond delay="0"/>
                                          </p:stCondLst>
                                        </p:cTn>
                                        <p:tgtEl>
                                          <p:spTgt spid="73735"/>
                                        </p:tgtEl>
                                        <p:attrNameLst>
                                          <p:attrName>style.visibility</p:attrName>
                                        </p:attrNameLst>
                                      </p:cBhvr>
                                      <p:to>
                                        <p:strVal val="visible"/>
                                      </p:to>
                                    </p:set>
                                  </p:childTnLst>
                                </p:cTn>
                              </p:par>
                              <p:par>
                                <p:cTn id="38" presetID="1" presetClass="entr" presetSubtype="0" fill="hold" nodeType="withEffect">
                                  <p:stCondLst>
                                    <p:cond delay="2000"/>
                                  </p:stCondLst>
                                  <p:childTnLst>
                                    <p:set>
                                      <p:cBhvr>
                                        <p:cTn id="39" dur="1" fill="hold">
                                          <p:stCondLst>
                                            <p:cond delay="0"/>
                                          </p:stCondLst>
                                        </p:cTn>
                                        <p:tgtEl>
                                          <p:spTgt spid="73736"/>
                                        </p:tgtEl>
                                        <p:attrNameLst>
                                          <p:attrName>style.visibility</p:attrName>
                                        </p:attrNameLst>
                                      </p:cBhvr>
                                      <p:to>
                                        <p:strVal val="visible"/>
                                      </p:to>
                                    </p:set>
                                  </p:childTnLst>
                                </p:cTn>
                              </p:par>
                              <p:par>
                                <p:cTn id="40" presetID="1" presetClass="entr" presetSubtype="0" fill="hold" grpId="0" nodeType="withEffect">
                                  <p:stCondLst>
                                    <p:cond delay="2000"/>
                                  </p:stCondLst>
                                  <p:childTnLst>
                                    <p:set>
                                      <p:cBhvr>
                                        <p:cTn id="41" dur="1" fill="hold">
                                          <p:stCondLst>
                                            <p:cond delay="0"/>
                                          </p:stCondLst>
                                        </p:cTn>
                                        <p:tgtEl>
                                          <p:spTgt spid="73747"/>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0"/>
                                        <p:tgtEl>
                                          <p:spTgt spid="73748"/>
                                        </p:tgtEl>
                                      </p:cBhvr>
                                    </p:animEffect>
                                    <p:set>
                                      <p:cBhvr>
                                        <p:cTn id="46" dur="1" fill="hold">
                                          <p:stCondLst>
                                            <p:cond delay="4999"/>
                                          </p:stCondLst>
                                        </p:cTn>
                                        <p:tgtEl>
                                          <p:spTgt spid="73748"/>
                                        </p:tgtEl>
                                        <p:attrNameLst>
                                          <p:attrName>style.visibility</p:attrName>
                                        </p:attrNameLst>
                                      </p:cBhvr>
                                      <p:to>
                                        <p:strVal val="hidden"/>
                                      </p:to>
                                    </p:set>
                                  </p:childTnLst>
                                </p:cTn>
                              </p:par>
                            </p:childTnLst>
                          </p:cTn>
                        </p:par>
                        <p:par>
                          <p:cTn id="47" fill="hold" nodeType="afterGroup">
                            <p:stCondLst>
                              <p:cond delay="5000"/>
                            </p:stCondLst>
                            <p:childTnLst>
                              <p:par>
                                <p:cTn id="48" presetID="1" presetClass="entr" presetSubtype="0" fill="hold" nodeType="afterEffect">
                                  <p:stCondLst>
                                    <p:cond delay="0"/>
                                  </p:stCondLst>
                                  <p:childTnLst>
                                    <p:set>
                                      <p:cBhvr>
                                        <p:cTn id="49" dur="1" fill="hold">
                                          <p:stCondLst>
                                            <p:cond delay="0"/>
                                          </p:stCondLst>
                                        </p:cTn>
                                        <p:tgtEl>
                                          <p:spTgt spid="73759"/>
                                        </p:tgtEl>
                                        <p:attrNameLst>
                                          <p:attrName>style.visibility</p:attrName>
                                        </p:attrNameLst>
                                      </p:cBhvr>
                                      <p:to>
                                        <p:strVal val="visible"/>
                                      </p:to>
                                    </p:set>
                                  </p:childTnLst>
                                </p:cTn>
                              </p:par>
                            </p:childTnLst>
                          </p:cTn>
                        </p:par>
                        <p:par>
                          <p:cTn id="50" fill="hold" nodeType="afterGroup">
                            <p:stCondLst>
                              <p:cond delay="5000"/>
                            </p:stCondLst>
                            <p:childTnLst>
                              <p:par>
                                <p:cTn id="51" presetID="55" presetClass="entr" presetSubtype="0" fill="hold" nodeType="afterEffect">
                                  <p:stCondLst>
                                    <p:cond delay="0"/>
                                  </p:stCondLst>
                                  <p:childTnLst>
                                    <p:set>
                                      <p:cBhvr>
                                        <p:cTn id="52" dur="1" fill="hold">
                                          <p:stCondLst>
                                            <p:cond delay="0"/>
                                          </p:stCondLst>
                                        </p:cTn>
                                        <p:tgtEl>
                                          <p:spTgt spid="73760"/>
                                        </p:tgtEl>
                                        <p:attrNameLst>
                                          <p:attrName>style.visibility</p:attrName>
                                        </p:attrNameLst>
                                      </p:cBhvr>
                                      <p:to>
                                        <p:strVal val="visible"/>
                                      </p:to>
                                    </p:set>
                                    <p:anim calcmode="lin" valueType="num">
                                      <p:cBhvr>
                                        <p:cTn id="53" dur="2000" fill="hold"/>
                                        <p:tgtEl>
                                          <p:spTgt spid="73760"/>
                                        </p:tgtEl>
                                        <p:attrNameLst>
                                          <p:attrName>ppt_w</p:attrName>
                                        </p:attrNameLst>
                                      </p:cBhvr>
                                      <p:tavLst>
                                        <p:tav tm="0">
                                          <p:val>
                                            <p:strVal val="#ppt_w*0.70"/>
                                          </p:val>
                                        </p:tav>
                                        <p:tav tm="100000">
                                          <p:val>
                                            <p:strVal val="#ppt_w"/>
                                          </p:val>
                                        </p:tav>
                                      </p:tavLst>
                                    </p:anim>
                                    <p:anim calcmode="lin" valueType="num">
                                      <p:cBhvr>
                                        <p:cTn id="54" dur="2000" fill="hold"/>
                                        <p:tgtEl>
                                          <p:spTgt spid="73760"/>
                                        </p:tgtEl>
                                        <p:attrNameLst>
                                          <p:attrName>ppt_h</p:attrName>
                                        </p:attrNameLst>
                                      </p:cBhvr>
                                      <p:tavLst>
                                        <p:tav tm="0">
                                          <p:val>
                                            <p:strVal val="#ppt_h"/>
                                          </p:val>
                                        </p:tav>
                                        <p:tav tm="100000">
                                          <p:val>
                                            <p:strVal val="#ppt_h"/>
                                          </p:val>
                                        </p:tav>
                                      </p:tavLst>
                                    </p:anim>
                                    <p:animEffect transition="in" filter="fade">
                                      <p:cBhvr>
                                        <p:cTn id="55" dur="2000"/>
                                        <p:tgtEl>
                                          <p:spTgt spid="73760"/>
                                        </p:tgtEl>
                                      </p:cBhvr>
                                    </p:animEffect>
                                  </p:childTnLst>
                                </p:cTn>
                              </p:par>
                            </p:childTnLst>
                          </p:cTn>
                        </p:par>
                        <p:par>
                          <p:cTn id="56" fill="hold" nodeType="afterGroup">
                            <p:stCondLst>
                              <p:cond delay="7000"/>
                            </p:stCondLst>
                            <p:childTnLst>
                              <p:par>
                                <p:cTn id="57" presetID="55" presetClass="entr" presetSubtype="0" fill="hold" nodeType="afterEffect">
                                  <p:stCondLst>
                                    <p:cond delay="0"/>
                                  </p:stCondLst>
                                  <p:childTnLst>
                                    <p:set>
                                      <p:cBhvr>
                                        <p:cTn id="58" dur="1" fill="hold">
                                          <p:stCondLst>
                                            <p:cond delay="0"/>
                                          </p:stCondLst>
                                        </p:cTn>
                                        <p:tgtEl>
                                          <p:spTgt spid="73761"/>
                                        </p:tgtEl>
                                        <p:attrNameLst>
                                          <p:attrName>style.visibility</p:attrName>
                                        </p:attrNameLst>
                                      </p:cBhvr>
                                      <p:to>
                                        <p:strVal val="visible"/>
                                      </p:to>
                                    </p:set>
                                    <p:anim calcmode="lin" valueType="num">
                                      <p:cBhvr>
                                        <p:cTn id="59" dur="1000" fill="hold"/>
                                        <p:tgtEl>
                                          <p:spTgt spid="73761"/>
                                        </p:tgtEl>
                                        <p:attrNameLst>
                                          <p:attrName>ppt_w</p:attrName>
                                        </p:attrNameLst>
                                      </p:cBhvr>
                                      <p:tavLst>
                                        <p:tav tm="0">
                                          <p:val>
                                            <p:strVal val="#ppt_w*0.70"/>
                                          </p:val>
                                        </p:tav>
                                        <p:tav tm="100000">
                                          <p:val>
                                            <p:strVal val="#ppt_w"/>
                                          </p:val>
                                        </p:tav>
                                      </p:tavLst>
                                    </p:anim>
                                    <p:anim calcmode="lin" valueType="num">
                                      <p:cBhvr>
                                        <p:cTn id="60" dur="1000" fill="hold"/>
                                        <p:tgtEl>
                                          <p:spTgt spid="73761"/>
                                        </p:tgtEl>
                                        <p:attrNameLst>
                                          <p:attrName>ppt_h</p:attrName>
                                        </p:attrNameLst>
                                      </p:cBhvr>
                                      <p:tavLst>
                                        <p:tav tm="0">
                                          <p:val>
                                            <p:strVal val="#ppt_h"/>
                                          </p:val>
                                        </p:tav>
                                        <p:tav tm="100000">
                                          <p:val>
                                            <p:strVal val="#ppt_h"/>
                                          </p:val>
                                        </p:tav>
                                      </p:tavLst>
                                    </p:anim>
                                    <p:animEffect transition="in" filter="fade">
                                      <p:cBhvr>
                                        <p:cTn id="61" dur="1000"/>
                                        <p:tgtEl>
                                          <p:spTgt spid="7376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0"/>
                                        <p:tgtEl>
                                          <p:spTgt spid="73759"/>
                                        </p:tgtEl>
                                      </p:cBhvr>
                                    </p:animEffect>
                                    <p:set>
                                      <p:cBhvr>
                                        <p:cTn id="66" dur="1" fill="hold">
                                          <p:stCondLst>
                                            <p:cond delay="4999"/>
                                          </p:stCondLst>
                                        </p:cTn>
                                        <p:tgtEl>
                                          <p:spTgt spid="7375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73760"/>
                                        </p:tgtEl>
                                      </p:cBhvr>
                                    </p:animEffect>
                                    <p:set>
                                      <p:cBhvr>
                                        <p:cTn id="69" dur="1" fill="hold">
                                          <p:stCondLst>
                                            <p:cond delay="1999"/>
                                          </p:stCondLst>
                                        </p:cTn>
                                        <p:tgtEl>
                                          <p:spTgt spid="7376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73761"/>
                                        </p:tgtEl>
                                      </p:cBhvr>
                                    </p:animEffect>
                                    <p:set>
                                      <p:cBhvr>
                                        <p:cTn id="72" dur="1" fill="hold">
                                          <p:stCondLst>
                                            <p:cond delay="1999"/>
                                          </p:stCondLst>
                                        </p:cTn>
                                        <p:tgtEl>
                                          <p:spTgt spid="73761"/>
                                        </p:tgtEl>
                                        <p:attrNameLst>
                                          <p:attrName>style.visibility</p:attrName>
                                        </p:attrNameLst>
                                      </p:cBhvr>
                                      <p:to>
                                        <p:strVal val="hidden"/>
                                      </p:to>
                                    </p:set>
                                  </p:childTnLst>
                                </p:cTn>
                              </p:par>
                            </p:childTnLst>
                          </p:cTn>
                        </p:par>
                        <p:par>
                          <p:cTn id="73" fill="hold" nodeType="afterGroup">
                            <p:stCondLst>
                              <p:cond delay="5000"/>
                            </p:stCondLst>
                            <p:childTnLst>
                              <p:par>
                                <p:cTn id="74" presetID="55" presetClass="entr" presetSubtype="0" fill="hold" nodeType="afterEffect">
                                  <p:stCondLst>
                                    <p:cond delay="0"/>
                                  </p:stCondLst>
                                  <p:childTnLst>
                                    <p:set>
                                      <p:cBhvr>
                                        <p:cTn id="75" dur="1" fill="hold">
                                          <p:stCondLst>
                                            <p:cond delay="0"/>
                                          </p:stCondLst>
                                        </p:cTn>
                                        <p:tgtEl>
                                          <p:spTgt spid="73752"/>
                                        </p:tgtEl>
                                        <p:attrNameLst>
                                          <p:attrName>style.visibility</p:attrName>
                                        </p:attrNameLst>
                                      </p:cBhvr>
                                      <p:to>
                                        <p:strVal val="visible"/>
                                      </p:to>
                                    </p:set>
                                    <p:anim calcmode="lin" valueType="num">
                                      <p:cBhvr>
                                        <p:cTn id="76" dur="1000" fill="hold"/>
                                        <p:tgtEl>
                                          <p:spTgt spid="73752"/>
                                        </p:tgtEl>
                                        <p:attrNameLst>
                                          <p:attrName>ppt_w</p:attrName>
                                        </p:attrNameLst>
                                      </p:cBhvr>
                                      <p:tavLst>
                                        <p:tav tm="0">
                                          <p:val>
                                            <p:strVal val="#ppt_w*0.70"/>
                                          </p:val>
                                        </p:tav>
                                        <p:tav tm="100000">
                                          <p:val>
                                            <p:strVal val="#ppt_w"/>
                                          </p:val>
                                        </p:tav>
                                      </p:tavLst>
                                    </p:anim>
                                    <p:anim calcmode="lin" valueType="num">
                                      <p:cBhvr>
                                        <p:cTn id="77" dur="1000" fill="hold"/>
                                        <p:tgtEl>
                                          <p:spTgt spid="73752"/>
                                        </p:tgtEl>
                                        <p:attrNameLst>
                                          <p:attrName>ppt_h</p:attrName>
                                        </p:attrNameLst>
                                      </p:cBhvr>
                                      <p:tavLst>
                                        <p:tav tm="0">
                                          <p:val>
                                            <p:strVal val="#ppt_h"/>
                                          </p:val>
                                        </p:tav>
                                        <p:tav tm="100000">
                                          <p:val>
                                            <p:strVal val="#ppt_h"/>
                                          </p:val>
                                        </p:tav>
                                      </p:tavLst>
                                    </p:anim>
                                    <p:animEffect transition="in" filter="fade">
                                      <p:cBhvr>
                                        <p:cTn id="78" dur="1000"/>
                                        <p:tgtEl>
                                          <p:spTgt spid="73752"/>
                                        </p:tgtEl>
                                      </p:cBhvr>
                                    </p:animEffect>
                                  </p:childTnLst>
                                </p:cTn>
                              </p:par>
                              <p:par>
                                <p:cTn id="79" presetID="55" presetClass="entr" presetSubtype="0" fill="hold" nodeType="withEffect">
                                  <p:stCondLst>
                                    <p:cond delay="0"/>
                                  </p:stCondLst>
                                  <p:childTnLst>
                                    <p:set>
                                      <p:cBhvr>
                                        <p:cTn id="80" dur="1" fill="hold">
                                          <p:stCondLst>
                                            <p:cond delay="0"/>
                                          </p:stCondLst>
                                        </p:cTn>
                                        <p:tgtEl>
                                          <p:spTgt spid="73753"/>
                                        </p:tgtEl>
                                        <p:attrNameLst>
                                          <p:attrName>style.visibility</p:attrName>
                                        </p:attrNameLst>
                                      </p:cBhvr>
                                      <p:to>
                                        <p:strVal val="visible"/>
                                      </p:to>
                                    </p:set>
                                    <p:anim calcmode="lin" valueType="num">
                                      <p:cBhvr>
                                        <p:cTn id="81" dur="1000" fill="hold"/>
                                        <p:tgtEl>
                                          <p:spTgt spid="73753"/>
                                        </p:tgtEl>
                                        <p:attrNameLst>
                                          <p:attrName>ppt_w</p:attrName>
                                        </p:attrNameLst>
                                      </p:cBhvr>
                                      <p:tavLst>
                                        <p:tav tm="0">
                                          <p:val>
                                            <p:strVal val="#ppt_w*0.70"/>
                                          </p:val>
                                        </p:tav>
                                        <p:tav tm="100000">
                                          <p:val>
                                            <p:strVal val="#ppt_w"/>
                                          </p:val>
                                        </p:tav>
                                      </p:tavLst>
                                    </p:anim>
                                    <p:anim calcmode="lin" valueType="num">
                                      <p:cBhvr>
                                        <p:cTn id="82" dur="1000" fill="hold"/>
                                        <p:tgtEl>
                                          <p:spTgt spid="73753"/>
                                        </p:tgtEl>
                                        <p:attrNameLst>
                                          <p:attrName>ppt_h</p:attrName>
                                        </p:attrNameLst>
                                      </p:cBhvr>
                                      <p:tavLst>
                                        <p:tav tm="0">
                                          <p:val>
                                            <p:strVal val="#ppt_h"/>
                                          </p:val>
                                        </p:tav>
                                        <p:tav tm="100000">
                                          <p:val>
                                            <p:strVal val="#ppt_h"/>
                                          </p:val>
                                        </p:tav>
                                      </p:tavLst>
                                    </p:anim>
                                    <p:animEffect transition="in" filter="fade">
                                      <p:cBhvr>
                                        <p:cTn id="83" dur="1000"/>
                                        <p:tgtEl>
                                          <p:spTgt spid="73753"/>
                                        </p:tgtEl>
                                      </p:cBhvr>
                                    </p:animEffect>
                                  </p:childTnLst>
                                </p:cTn>
                              </p:par>
                              <p:par>
                                <p:cTn id="84" presetID="55" presetClass="entr" presetSubtype="0" fill="hold" nodeType="withEffect">
                                  <p:stCondLst>
                                    <p:cond delay="0"/>
                                  </p:stCondLst>
                                  <p:childTnLst>
                                    <p:set>
                                      <p:cBhvr>
                                        <p:cTn id="85" dur="1" fill="hold">
                                          <p:stCondLst>
                                            <p:cond delay="0"/>
                                          </p:stCondLst>
                                        </p:cTn>
                                        <p:tgtEl>
                                          <p:spTgt spid="73750"/>
                                        </p:tgtEl>
                                        <p:attrNameLst>
                                          <p:attrName>style.visibility</p:attrName>
                                        </p:attrNameLst>
                                      </p:cBhvr>
                                      <p:to>
                                        <p:strVal val="visible"/>
                                      </p:to>
                                    </p:set>
                                    <p:anim calcmode="lin" valueType="num">
                                      <p:cBhvr>
                                        <p:cTn id="86" dur="1000" fill="hold"/>
                                        <p:tgtEl>
                                          <p:spTgt spid="73750"/>
                                        </p:tgtEl>
                                        <p:attrNameLst>
                                          <p:attrName>ppt_w</p:attrName>
                                        </p:attrNameLst>
                                      </p:cBhvr>
                                      <p:tavLst>
                                        <p:tav tm="0">
                                          <p:val>
                                            <p:strVal val="#ppt_w*0.70"/>
                                          </p:val>
                                        </p:tav>
                                        <p:tav tm="100000">
                                          <p:val>
                                            <p:strVal val="#ppt_w"/>
                                          </p:val>
                                        </p:tav>
                                      </p:tavLst>
                                    </p:anim>
                                    <p:anim calcmode="lin" valueType="num">
                                      <p:cBhvr>
                                        <p:cTn id="87" dur="1000" fill="hold"/>
                                        <p:tgtEl>
                                          <p:spTgt spid="73750"/>
                                        </p:tgtEl>
                                        <p:attrNameLst>
                                          <p:attrName>ppt_h</p:attrName>
                                        </p:attrNameLst>
                                      </p:cBhvr>
                                      <p:tavLst>
                                        <p:tav tm="0">
                                          <p:val>
                                            <p:strVal val="#ppt_h"/>
                                          </p:val>
                                        </p:tav>
                                        <p:tav tm="100000">
                                          <p:val>
                                            <p:strVal val="#ppt_h"/>
                                          </p:val>
                                        </p:tav>
                                      </p:tavLst>
                                    </p:anim>
                                    <p:animEffect transition="in" filter="fade">
                                      <p:cBhvr>
                                        <p:cTn id="88" dur="1000"/>
                                        <p:tgtEl>
                                          <p:spTgt spid="73750"/>
                                        </p:tgtEl>
                                      </p:cBhvr>
                                    </p:animEffect>
                                  </p:childTnLst>
                                </p:cTn>
                              </p:par>
                              <p:par>
                                <p:cTn id="89" presetID="55" presetClass="entr" presetSubtype="0" fill="hold" nodeType="withEffect">
                                  <p:stCondLst>
                                    <p:cond delay="0"/>
                                  </p:stCondLst>
                                  <p:childTnLst>
                                    <p:set>
                                      <p:cBhvr>
                                        <p:cTn id="90" dur="1" fill="hold">
                                          <p:stCondLst>
                                            <p:cond delay="0"/>
                                          </p:stCondLst>
                                        </p:cTn>
                                        <p:tgtEl>
                                          <p:spTgt spid="73751"/>
                                        </p:tgtEl>
                                        <p:attrNameLst>
                                          <p:attrName>style.visibility</p:attrName>
                                        </p:attrNameLst>
                                      </p:cBhvr>
                                      <p:to>
                                        <p:strVal val="visible"/>
                                      </p:to>
                                    </p:set>
                                    <p:anim calcmode="lin" valueType="num">
                                      <p:cBhvr>
                                        <p:cTn id="91" dur="1000" fill="hold"/>
                                        <p:tgtEl>
                                          <p:spTgt spid="73751"/>
                                        </p:tgtEl>
                                        <p:attrNameLst>
                                          <p:attrName>ppt_w</p:attrName>
                                        </p:attrNameLst>
                                      </p:cBhvr>
                                      <p:tavLst>
                                        <p:tav tm="0">
                                          <p:val>
                                            <p:strVal val="#ppt_w*0.70"/>
                                          </p:val>
                                        </p:tav>
                                        <p:tav tm="100000">
                                          <p:val>
                                            <p:strVal val="#ppt_w"/>
                                          </p:val>
                                        </p:tav>
                                      </p:tavLst>
                                    </p:anim>
                                    <p:anim calcmode="lin" valueType="num">
                                      <p:cBhvr>
                                        <p:cTn id="92" dur="1000" fill="hold"/>
                                        <p:tgtEl>
                                          <p:spTgt spid="73751"/>
                                        </p:tgtEl>
                                        <p:attrNameLst>
                                          <p:attrName>ppt_h</p:attrName>
                                        </p:attrNameLst>
                                      </p:cBhvr>
                                      <p:tavLst>
                                        <p:tav tm="0">
                                          <p:val>
                                            <p:strVal val="#ppt_h"/>
                                          </p:val>
                                        </p:tav>
                                        <p:tav tm="100000">
                                          <p:val>
                                            <p:strVal val="#ppt_h"/>
                                          </p:val>
                                        </p:tav>
                                      </p:tavLst>
                                    </p:anim>
                                    <p:animEffect transition="in" filter="fade">
                                      <p:cBhvr>
                                        <p:cTn id="93" dur="1000"/>
                                        <p:tgtEl>
                                          <p:spTgt spid="73751"/>
                                        </p:tgtEl>
                                      </p:cBhvr>
                                    </p:animEffect>
                                  </p:childTnLst>
                                </p:cTn>
                              </p:par>
                              <p:par>
                                <p:cTn id="94" presetID="55" presetClass="entr" presetSubtype="0" fill="hold" nodeType="withEffect">
                                  <p:stCondLst>
                                    <p:cond delay="0"/>
                                  </p:stCondLst>
                                  <p:childTnLst>
                                    <p:set>
                                      <p:cBhvr>
                                        <p:cTn id="95" dur="1" fill="hold">
                                          <p:stCondLst>
                                            <p:cond delay="0"/>
                                          </p:stCondLst>
                                        </p:cTn>
                                        <p:tgtEl>
                                          <p:spTgt spid="73754"/>
                                        </p:tgtEl>
                                        <p:attrNameLst>
                                          <p:attrName>style.visibility</p:attrName>
                                        </p:attrNameLst>
                                      </p:cBhvr>
                                      <p:to>
                                        <p:strVal val="visible"/>
                                      </p:to>
                                    </p:set>
                                    <p:anim calcmode="lin" valueType="num">
                                      <p:cBhvr>
                                        <p:cTn id="96" dur="1000" fill="hold"/>
                                        <p:tgtEl>
                                          <p:spTgt spid="73754"/>
                                        </p:tgtEl>
                                        <p:attrNameLst>
                                          <p:attrName>ppt_w</p:attrName>
                                        </p:attrNameLst>
                                      </p:cBhvr>
                                      <p:tavLst>
                                        <p:tav tm="0">
                                          <p:val>
                                            <p:strVal val="#ppt_w*0.70"/>
                                          </p:val>
                                        </p:tav>
                                        <p:tav tm="100000">
                                          <p:val>
                                            <p:strVal val="#ppt_w"/>
                                          </p:val>
                                        </p:tav>
                                      </p:tavLst>
                                    </p:anim>
                                    <p:anim calcmode="lin" valueType="num">
                                      <p:cBhvr>
                                        <p:cTn id="97" dur="1000" fill="hold"/>
                                        <p:tgtEl>
                                          <p:spTgt spid="73754"/>
                                        </p:tgtEl>
                                        <p:attrNameLst>
                                          <p:attrName>ppt_h</p:attrName>
                                        </p:attrNameLst>
                                      </p:cBhvr>
                                      <p:tavLst>
                                        <p:tav tm="0">
                                          <p:val>
                                            <p:strVal val="#ppt_h"/>
                                          </p:val>
                                        </p:tav>
                                        <p:tav tm="100000">
                                          <p:val>
                                            <p:strVal val="#ppt_h"/>
                                          </p:val>
                                        </p:tav>
                                      </p:tavLst>
                                    </p:anim>
                                    <p:animEffect transition="in" filter="fade">
                                      <p:cBhvr>
                                        <p:cTn id="98" dur="1000"/>
                                        <p:tgtEl>
                                          <p:spTgt spid="73754"/>
                                        </p:tgtEl>
                                      </p:cBhvr>
                                    </p:animEffect>
                                  </p:childTnLst>
                                </p:cTn>
                              </p:par>
                              <p:par>
                                <p:cTn id="99" presetID="55" presetClass="entr" presetSubtype="0" fill="hold" nodeType="withEffect">
                                  <p:stCondLst>
                                    <p:cond delay="0"/>
                                  </p:stCondLst>
                                  <p:childTnLst>
                                    <p:set>
                                      <p:cBhvr>
                                        <p:cTn id="100" dur="1" fill="hold">
                                          <p:stCondLst>
                                            <p:cond delay="0"/>
                                          </p:stCondLst>
                                        </p:cTn>
                                        <p:tgtEl>
                                          <p:spTgt spid="73755"/>
                                        </p:tgtEl>
                                        <p:attrNameLst>
                                          <p:attrName>style.visibility</p:attrName>
                                        </p:attrNameLst>
                                      </p:cBhvr>
                                      <p:to>
                                        <p:strVal val="visible"/>
                                      </p:to>
                                    </p:set>
                                    <p:anim calcmode="lin" valueType="num">
                                      <p:cBhvr>
                                        <p:cTn id="101" dur="1000" fill="hold"/>
                                        <p:tgtEl>
                                          <p:spTgt spid="73755"/>
                                        </p:tgtEl>
                                        <p:attrNameLst>
                                          <p:attrName>ppt_w</p:attrName>
                                        </p:attrNameLst>
                                      </p:cBhvr>
                                      <p:tavLst>
                                        <p:tav tm="0">
                                          <p:val>
                                            <p:strVal val="#ppt_w*0.70"/>
                                          </p:val>
                                        </p:tav>
                                        <p:tav tm="100000">
                                          <p:val>
                                            <p:strVal val="#ppt_w"/>
                                          </p:val>
                                        </p:tav>
                                      </p:tavLst>
                                    </p:anim>
                                    <p:anim calcmode="lin" valueType="num">
                                      <p:cBhvr>
                                        <p:cTn id="102" dur="1000" fill="hold"/>
                                        <p:tgtEl>
                                          <p:spTgt spid="73755"/>
                                        </p:tgtEl>
                                        <p:attrNameLst>
                                          <p:attrName>ppt_h</p:attrName>
                                        </p:attrNameLst>
                                      </p:cBhvr>
                                      <p:tavLst>
                                        <p:tav tm="0">
                                          <p:val>
                                            <p:strVal val="#ppt_h"/>
                                          </p:val>
                                        </p:tav>
                                        <p:tav tm="100000">
                                          <p:val>
                                            <p:strVal val="#ppt_h"/>
                                          </p:val>
                                        </p:tav>
                                      </p:tavLst>
                                    </p:anim>
                                    <p:animEffect transition="in" filter="fade">
                                      <p:cBhvr>
                                        <p:cTn id="103" dur="1000"/>
                                        <p:tgtEl>
                                          <p:spTgt spid="73755"/>
                                        </p:tgtEl>
                                      </p:cBhvr>
                                    </p:animEffect>
                                  </p:childTnLst>
                                </p:cTn>
                              </p:par>
                              <p:par>
                                <p:cTn id="104" presetID="55" presetClass="entr" presetSubtype="0" fill="hold" nodeType="withEffect">
                                  <p:stCondLst>
                                    <p:cond delay="0"/>
                                  </p:stCondLst>
                                  <p:childTnLst>
                                    <p:set>
                                      <p:cBhvr>
                                        <p:cTn id="105" dur="1" fill="hold">
                                          <p:stCondLst>
                                            <p:cond delay="0"/>
                                          </p:stCondLst>
                                        </p:cTn>
                                        <p:tgtEl>
                                          <p:spTgt spid="73756"/>
                                        </p:tgtEl>
                                        <p:attrNameLst>
                                          <p:attrName>style.visibility</p:attrName>
                                        </p:attrNameLst>
                                      </p:cBhvr>
                                      <p:to>
                                        <p:strVal val="visible"/>
                                      </p:to>
                                    </p:set>
                                    <p:anim calcmode="lin" valueType="num">
                                      <p:cBhvr>
                                        <p:cTn id="106" dur="1000" fill="hold"/>
                                        <p:tgtEl>
                                          <p:spTgt spid="73756"/>
                                        </p:tgtEl>
                                        <p:attrNameLst>
                                          <p:attrName>ppt_w</p:attrName>
                                        </p:attrNameLst>
                                      </p:cBhvr>
                                      <p:tavLst>
                                        <p:tav tm="0">
                                          <p:val>
                                            <p:strVal val="#ppt_w*0.70"/>
                                          </p:val>
                                        </p:tav>
                                        <p:tav tm="100000">
                                          <p:val>
                                            <p:strVal val="#ppt_w"/>
                                          </p:val>
                                        </p:tav>
                                      </p:tavLst>
                                    </p:anim>
                                    <p:anim calcmode="lin" valueType="num">
                                      <p:cBhvr>
                                        <p:cTn id="107" dur="1000" fill="hold"/>
                                        <p:tgtEl>
                                          <p:spTgt spid="73756"/>
                                        </p:tgtEl>
                                        <p:attrNameLst>
                                          <p:attrName>ppt_h</p:attrName>
                                        </p:attrNameLst>
                                      </p:cBhvr>
                                      <p:tavLst>
                                        <p:tav tm="0">
                                          <p:val>
                                            <p:strVal val="#ppt_h"/>
                                          </p:val>
                                        </p:tav>
                                        <p:tav tm="100000">
                                          <p:val>
                                            <p:strVal val="#ppt_h"/>
                                          </p:val>
                                        </p:tav>
                                      </p:tavLst>
                                    </p:anim>
                                    <p:animEffect transition="in" filter="fade">
                                      <p:cBhvr>
                                        <p:cTn id="108" dur="1000"/>
                                        <p:tgtEl>
                                          <p:spTgt spid="73756"/>
                                        </p:tgtEl>
                                      </p:cBhvr>
                                    </p:animEffect>
                                  </p:childTnLst>
                                </p:cTn>
                              </p:par>
                              <p:par>
                                <p:cTn id="109" presetID="55" presetClass="entr" presetSubtype="0" fill="hold" nodeType="withEffect">
                                  <p:stCondLst>
                                    <p:cond delay="0"/>
                                  </p:stCondLst>
                                  <p:childTnLst>
                                    <p:set>
                                      <p:cBhvr>
                                        <p:cTn id="110" dur="1" fill="hold">
                                          <p:stCondLst>
                                            <p:cond delay="0"/>
                                          </p:stCondLst>
                                        </p:cTn>
                                        <p:tgtEl>
                                          <p:spTgt spid="73757"/>
                                        </p:tgtEl>
                                        <p:attrNameLst>
                                          <p:attrName>style.visibility</p:attrName>
                                        </p:attrNameLst>
                                      </p:cBhvr>
                                      <p:to>
                                        <p:strVal val="visible"/>
                                      </p:to>
                                    </p:set>
                                    <p:anim calcmode="lin" valueType="num">
                                      <p:cBhvr>
                                        <p:cTn id="111" dur="1000" fill="hold"/>
                                        <p:tgtEl>
                                          <p:spTgt spid="73757"/>
                                        </p:tgtEl>
                                        <p:attrNameLst>
                                          <p:attrName>ppt_w</p:attrName>
                                        </p:attrNameLst>
                                      </p:cBhvr>
                                      <p:tavLst>
                                        <p:tav tm="0">
                                          <p:val>
                                            <p:strVal val="#ppt_w*0.70"/>
                                          </p:val>
                                        </p:tav>
                                        <p:tav tm="100000">
                                          <p:val>
                                            <p:strVal val="#ppt_w"/>
                                          </p:val>
                                        </p:tav>
                                      </p:tavLst>
                                    </p:anim>
                                    <p:anim calcmode="lin" valueType="num">
                                      <p:cBhvr>
                                        <p:cTn id="112" dur="1000" fill="hold"/>
                                        <p:tgtEl>
                                          <p:spTgt spid="73757"/>
                                        </p:tgtEl>
                                        <p:attrNameLst>
                                          <p:attrName>ppt_h</p:attrName>
                                        </p:attrNameLst>
                                      </p:cBhvr>
                                      <p:tavLst>
                                        <p:tav tm="0">
                                          <p:val>
                                            <p:strVal val="#ppt_h"/>
                                          </p:val>
                                        </p:tav>
                                        <p:tav tm="100000">
                                          <p:val>
                                            <p:strVal val="#ppt_h"/>
                                          </p:val>
                                        </p:tav>
                                      </p:tavLst>
                                    </p:anim>
                                    <p:animEffect transition="in" filter="fade">
                                      <p:cBhvr>
                                        <p:cTn id="113" dur="1000"/>
                                        <p:tgtEl>
                                          <p:spTgt spid="73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3" grpId="0" animBg="1"/>
      <p:bldP spid="73735" grpId="0" animBg="1"/>
      <p:bldP spid="73739" grpId="0" animBg="1"/>
      <p:bldP spid="737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A584B-8B2E-BA41-BD99-817C42719223}"/>
              </a:ext>
            </a:extLst>
          </p:cNvPr>
          <p:cNvSpPr>
            <a:spLocks noGrp="1"/>
          </p:cNvSpPr>
          <p:nvPr>
            <p:ph type="title"/>
          </p:nvPr>
        </p:nvSpPr>
        <p:spPr>
          <a:xfrm>
            <a:off x="1331088" y="87334"/>
            <a:ext cx="7361220" cy="805032"/>
          </a:xfrm>
        </p:spPr>
        <p:txBody>
          <a:bodyPr>
            <a:normAutofit/>
          </a:bodyPr>
          <a:lstStyle/>
          <a:p>
            <a:pPr algn="ctr"/>
            <a:r>
              <a:rPr lang="fr-FR" sz="2400" b="1" dirty="0">
                <a:latin typeface="Calisto MT" panose="02040603050505030304" pitchFamily="18" charset="77"/>
              </a:rPr>
              <a:t>LE MASSACRE D’ORADOUR DU 10 JUIN 1944</a:t>
            </a:r>
          </a:p>
        </p:txBody>
      </p:sp>
      <p:pic>
        <p:nvPicPr>
          <p:cNvPr id="5" name="Image 4">
            <a:extLst>
              <a:ext uri="{FF2B5EF4-FFF2-40B4-BE49-F238E27FC236}">
                <a16:creationId xmlns:a16="http://schemas.microsoft.com/office/drawing/2014/main" id="{7D8D5E3E-006B-5E44-8312-DB0F16AE97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581780" y="1837199"/>
            <a:ext cx="4389757" cy="3183601"/>
          </a:xfrm>
          <a:prstGeom prst="rect">
            <a:avLst/>
          </a:prstGeom>
        </p:spPr>
      </p:pic>
      <p:pic>
        <p:nvPicPr>
          <p:cNvPr id="7" name="Image 6">
            <a:extLst>
              <a:ext uri="{FF2B5EF4-FFF2-40B4-BE49-F238E27FC236}">
                <a16:creationId xmlns:a16="http://schemas.microsoft.com/office/drawing/2014/main" id="{4A1CAEF2-FD0F-234E-8EAD-863C29376E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687377" y="1903400"/>
            <a:ext cx="4394276" cy="3055718"/>
          </a:xfrm>
          <a:prstGeom prst="rect">
            <a:avLst/>
          </a:prstGeom>
        </p:spPr>
      </p:pic>
      <p:pic>
        <p:nvPicPr>
          <p:cNvPr id="9" name="Image 8">
            <a:extLst>
              <a:ext uri="{FF2B5EF4-FFF2-40B4-BE49-F238E27FC236}">
                <a16:creationId xmlns:a16="http://schemas.microsoft.com/office/drawing/2014/main" id="{45B4DAF0-4387-DD43-941F-6C4C6B8244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981269" y="1816983"/>
            <a:ext cx="4396908" cy="3231185"/>
          </a:xfrm>
          <a:prstGeom prst="rect">
            <a:avLst/>
          </a:prstGeom>
        </p:spPr>
      </p:pic>
      <p:sp>
        <p:nvSpPr>
          <p:cNvPr id="10" name="ZoneTexte 9">
            <a:extLst>
              <a:ext uri="{FF2B5EF4-FFF2-40B4-BE49-F238E27FC236}">
                <a16:creationId xmlns:a16="http://schemas.microsoft.com/office/drawing/2014/main" id="{526C7D54-D505-FE48-A81E-7AE0684065BE}"/>
              </a:ext>
            </a:extLst>
          </p:cNvPr>
          <p:cNvSpPr txBox="1"/>
          <p:nvPr/>
        </p:nvSpPr>
        <p:spPr>
          <a:xfrm>
            <a:off x="3818357" y="6401334"/>
            <a:ext cx="2132315" cy="369332"/>
          </a:xfrm>
          <a:prstGeom prst="rect">
            <a:avLst/>
          </a:prstGeom>
          <a:noFill/>
        </p:spPr>
        <p:txBody>
          <a:bodyPr wrap="none" rtlCol="0">
            <a:spAutoFit/>
          </a:bodyPr>
          <a:lstStyle/>
          <a:p>
            <a:r>
              <a:rPr lang="fr-FR" dirty="0">
                <a:latin typeface="Calisto MT" panose="02040603050505030304" pitchFamily="18" charset="77"/>
              </a:rPr>
              <a:t>ADHV – 986W481 </a:t>
            </a:r>
          </a:p>
        </p:txBody>
      </p:sp>
    </p:spTree>
    <p:extLst>
      <p:ext uri="{BB962C8B-B14F-4D97-AF65-F5344CB8AC3E}">
        <p14:creationId xmlns:p14="http://schemas.microsoft.com/office/powerpoint/2010/main" val="34686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355A9-F0F3-AC46-B223-3863B55626A4}"/>
              </a:ext>
            </a:extLst>
          </p:cNvPr>
          <p:cNvSpPr>
            <a:spLocks noGrp="1"/>
          </p:cNvSpPr>
          <p:nvPr>
            <p:ph type="title"/>
          </p:nvPr>
        </p:nvSpPr>
        <p:spPr>
          <a:xfrm>
            <a:off x="530972" y="7919"/>
            <a:ext cx="8264264" cy="572422"/>
          </a:xfrm>
        </p:spPr>
        <p:txBody>
          <a:bodyPr>
            <a:normAutofit/>
          </a:bodyPr>
          <a:lstStyle/>
          <a:p>
            <a:pPr algn="ctr"/>
            <a:r>
              <a:rPr lang="fr-FR" sz="2400" b="1" dirty="0">
                <a:latin typeface="Calisto MT" panose="02040603050505030304" pitchFamily="18" charset="77"/>
              </a:rPr>
              <a:t>LES RUINES DU BOURG D’ORADOUR</a:t>
            </a:r>
          </a:p>
        </p:txBody>
      </p:sp>
      <p:sp>
        <p:nvSpPr>
          <p:cNvPr id="4" name="ZoneTexte 3">
            <a:extLst>
              <a:ext uri="{FF2B5EF4-FFF2-40B4-BE49-F238E27FC236}">
                <a16:creationId xmlns:a16="http://schemas.microsoft.com/office/drawing/2014/main" id="{68238C8A-B7FE-4841-9E5B-BAF425557BEA}"/>
              </a:ext>
            </a:extLst>
          </p:cNvPr>
          <p:cNvSpPr txBox="1"/>
          <p:nvPr/>
        </p:nvSpPr>
        <p:spPr>
          <a:xfrm>
            <a:off x="831923" y="6474614"/>
            <a:ext cx="2871299" cy="369332"/>
          </a:xfrm>
          <a:prstGeom prst="rect">
            <a:avLst/>
          </a:prstGeom>
          <a:noFill/>
        </p:spPr>
        <p:txBody>
          <a:bodyPr wrap="none" rtlCol="0">
            <a:spAutoFit/>
          </a:bodyPr>
          <a:lstStyle/>
          <a:p>
            <a:r>
              <a:rPr lang="fr-FR" dirty="0">
                <a:latin typeface="Calisto MT" panose="02040603050505030304" pitchFamily="18" charset="77"/>
              </a:rPr>
              <a:t>ADHV – 2Fi 110/35 et /38</a:t>
            </a:r>
          </a:p>
        </p:txBody>
      </p:sp>
      <p:pic>
        <p:nvPicPr>
          <p:cNvPr id="5" name="Image 4">
            <a:extLst>
              <a:ext uri="{FF2B5EF4-FFF2-40B4-BE49-F238E27FC236}">
                <a16:creationId xmlns:a16="http://schemas.microsoft.com/office/drawing/2014/main" id="{B8FE64D8-116D-7F40-B2AA-D5E709E3C9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8" y="450978"/>
            <a:ext cx="4586895" cy="3065980"/>
          </a:xfrm>
          <a:prstGeom prst="rect">
            <a:avLst/>
          </a:prstGeom>
        </p:spPr>
      </p:pic>
      <p:pic>
        <p:nvPicPr>
          <p:cNvPr id="7" name="Image 6">
            <a:extLst>
              <a:ext uri="{FF2B5EF4-FFF2-40B4-BE49-F238E27FC236}">
                <a16:creationId xmlns:a16="http://schemas.microsoft.com/office/drawing/2014/main" id="{1536B96A-82B1-1845-8371-5F7D9A15B8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8" y="3566586"/>
            <a:ext cx="4586895" cy="2948172"/>
          </a:xfrm>
          <a:prstGeom prst="rect">
            <a:avLst/>
          </a:prstGeom>
        </p:spPr>
      </p:pic>
      <p:sp>
        <p:nvSpPr>
          <p:cNvPr id="8" name="ZoneTexte 7">
            <a:extLst>
              <a:ext uri="{FF2B5EF4-FFF2-40B4-BE49-F238E27FC236}">
                <a16:creationId xmlns:a16="http://schemas.microsoft.com/office/drawing/2014/main" id="{FA359EAB-C571-BB4D-9D5E-45986642588C}"/>
              </a:ext>
            </a:extLst>
          </p:cNvPr>
          <p:cNvSpPr txBox="1"/>
          <p:nvPr/>
        </p:nvSpPr>
        <p:spPr>
          <a:xfrm>
            <a:off x="4663103" y="450978"/>
            <a:ext cx="5166687" cy="2031325"/>
          </a:xfrm>
          <a:prstGeom prst="rect">
            <a:avLst/>
          </a:prstGeom>
          <a:noFill/>
        </p:spPr>
        <p:txBody>
          <a:bodyPr wrap="square" rtlCol="0">
            <a:spAutoFit/>
          </a:bodyPr>
          <a:lstStyle/>
          <a:p>
            <a:pPr algn="just"/>
            <a:r>
              <a:rPr lang="fr-FR" dirty="0"/>
              <a:t>La division </a:t>
            </a:r>
            <a:r>
              <a:rPr lang="fr-FR" dirty="0" err="1"/>
              <a:t>Waffen</a:t>
            </a:r>
            <a:r>
              <a:rPr lang="fr-FR" dirty="0"/>
              <a:t> SS </a:t>
            </a:r>
            <a:r>
              <a:rPr lang="fr-FR" dirty="0" err="1"/>
              <a:t>Das</a:t>
            </a:r>
            <a:r>
              <a:rPr lang="fr-FR" dirty="0"/>
              <a:t> Reich, entraînée aux exécutions de masses sur le front Est, traverse la France vers le Nord en passant par Montauban, Tulle où elle commet des exactions, pillages, incendies pour répandre la terreur de manière brutale. Elle arrive à Limoges le 9 juin 1944 où s’installe l’état-major.</a:t>
            </a:r>
          </a:p>
        </p:txBody>
      </p:sp>
      <p:sp>
        <p:nvSpPr>
          <p:cNvPr id="9" name="ZoneTexte 8">
            <a:extLst>
              <a:ext uri="{FF2B5EF4-FFF2-40B4-BE49-F238E27FC236}">
                <a16:creationId xmlns:a16="http://schemas.microsoft.com/office/drawing/2014/main" id="{6AF3616D-1A9F-6140-8494-384B9FDBF8DF}"/>
              </a:ext>
            </a:extLst>
          </p:cNvPr>
          <p:cNvSpPr txBox="1"/>
          <p:nvPr/>
        </p:nvSpPr>
        <p:spPr>
          <a:xfrm>
            <a:off x="4663102" y="2531887"/>
            <a:ext cx="5242897" cy="2031325"/>
          </a:xfrm>
          <a:prstGeom prst="rect">
            <a:avLst/>
          </a:prstGeom>
          <a:noFill/>
        </p:spPr>
        <p:txBody>
          <a:bodyPr wrap="square" rtlCol="0">
            <a:spAutoFit/>
          </a:bodyPr>
          <a:lstStyle/>
          <a:p>
            <a:pPr algn="just"/>
            <a:r>
              <a:rPr lang="fr-FR" dirty="0"/>
              <a:t>Dans l’après-midi du 10 juin, 200 </a:t>
            </a:r>
            <a:r>
              <a:rPr lang="fr-FR" dirty="0" err="1"/>
              <a:t>Waffen</a:t>
            </a:r>
            <a:r>
              <a:rPr lang="fr-FR" dirty="0"/>
              <a:t> SS de la 3° division encerclent le bourg d’</a:t>
            </a:r>
            <a:r>
              <a:rPr lang="fr-FR" dirty="0" err="1"/>
              <a:t>Oradour</a:t>
            </a:r>
            <a:r>
              <a:rPr lang="fr-FR" dirty="0"/>
              <a:t>; les habitants sont rabattus et assemblés sur le champ de foire. Les hommes sont séparés des femmes et des enfants qui sont enfermés dans l’église détruite par des explosifs; les hommes répartis dans des différents lieux clos sont abattus. Le village est pillé et incendié.</a:t>
            </a:r>
          </a:p>
        </p:txBody>
      </p:sp>
      <p:sp>
        <p:nvSpPr>
          <p:cNvPr id="10" name="ZoneTexte 9">
            <a:extLst>
              <a:ext uri="{FF2B5EF4-FFF2-40B4-BE49-F238E27FC236}">
                <a16:creationId xmlns:a16="http://schemas.microsoft.com/office/drawing/2014/main" id="{07BF1349-23BB-574D-A7A3-500783261583}"/>
              </a:ext>
            </a:extLst>
          </p:cNvPr>
          <p:cNvSpPr txBox="1"/>
          <p:nvPr/>
        </p:nvSpPr>
        <p:spPr>
          <a:xfrm>
            <a:off x="4663102" y="4612796"/>
            <a:ext cx="5242897" cy="2031325"/>
          </a:xfrm>
          <a:prstGeom prst="rect">
            <a:avLst/>
          </a:prstGeom>
          <a:noFill/>
        </p:spPr>
        <p:txBody>
          <a:bodyPr wrap="square" rtlCol="0">
            <a:spAutoFit/>
          </a:bodyPr>
          <a:lstStyle/>
          <a:p>
            <a:pPr algn="just"/>
            <a:r>
              <a:rPr lang="fr-FR" dirty="0"/>
              <a:t>Le lendemain, les corps sont incendiés ce qui rendra l’identification des corps quasiment impossible rajoutant une douleur à un impossible deuil des familles. On compte aujourd’hui 643 victimes; en effet, grâce au travail d’un historien espagnol en 2020, une nouvelle victime a été répertoriée : une réfugiée espagnole, madame </a:t>
            </a:r>
            <a:r>
              <a:rPr lang="fr-FR" i="1" dirty="0"/>
              <a:t>Ramona </a:t>
            </a:r>
            <a:r>
              <a:rPr lang="fr-FR" i="1" dirty="0" err="1"/>
              <a:t>Dominguez</a:t>
            </a:r>
            <a:r>
              <a:rPr lang="fr-FR" i="1" dirty="0"/>
              <a:t> Gil.</a:t>
            </a:r>
            <a:endParaRPr lang="fr-FR" dirty="0"/>
          </a:p>
        </p:txBody>
      </p:sp>
    </p:spTree>
    <p:extLst>
      <p:ext uri="{BB962C8B-B14F-4D97-AF65-F5344CB8AC3E}">
        <p14:creationId xmlns:p14="http://schemas.microsoft.com/office/powerpoint/2010/main" val="515440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D461DB-5E49-F242-B1C7-C82BC128AC2D}"/>
              </a:ext>
            </a:extLst>
          </p:cNvPr>
          <p:cNvSpPr>
            <a:spLocks noGrp="1"/>
          </p:cNvSpPr>
          <p:nvPr>
            <p:ph type="title"/>
          </p:nvPr>
        </p:nvSpPr>
        <p:spPr>
          <a:xfrm>
            <a:off x="907887" y="0"/>
            <a:ext cx="8090226" cy="604357"/>
          </a:xfrm>
        </p:spPr>
        <p:txBody>
          <a:bodyPr>
            <a:normAutofit/>
          </a:bodyPr>
          <a:lstStyle/>
          <a:p>
            <a:pPr algn="ctr"/>
            <a:r>
              <a:rPr lang="fr-FR" sz="2400" b="1" dirty="0">
                <a:latin typeface="Calisto MT" panose="02040603050505030304" pitchFamily="18" charset="77"/>
              </a:rPr>
              <a:t>LES LIEUX DE MASSACRES</a:t>
            </a:r>
          </a:p>
        </p:txBody>
      </p:sp>
      <p:pic>
        <p:nvPicPr>
          <p:cNvPr id="5" name="Image 4">
            <a:extLst>
              <a:ext uri="{FF2B5EF4-FFF2-40B4-BE49-F238E27FC236}">
                <a16:creationId xmlns:a16="http://schemas.microsoft.com/office/drawing/2014/main" id="{A675613F-5891-F846-8ECF-B56AE80A6D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35524" y="973994"/>
            <a:ext cx="3967990" cy="3228718"/>
          </a:xfrm>
          <a:prstGeom prst="rect">
            <a:avLst/>
          </a:prstGeom>
        </p:spPr>
      </p:pic>
      <p:sp>
        <p:nvSpPr>
          <p:cNvPr id="3" name="ZoneTexte 2">
            <a:extLst>
              <a:ext uri="{FF2B5EF4-FFF2-40B4-BE49-F238E27FC236}">
                <a16:creationId xmlns:a16="http://schemas.microsoft.com/office/drawing/2014/main" id="{F035CF0A-4BF8-2F49-BB07-469D81D2FBD2}"/>
              </a:ext>
            </a:extLst>
          </p:cNvPr>
          <p:cNvSpPr txBox="1"/>
          <p:nvPr/>
        </p:nvSpPr>
        <p:spPr>
          <a:xfrm>
            <a:off x="35741" y="4624510"/>
            <a:ext cx="3097950" cy="1754326"/>
          </a:xfrm>
          <a:prstGeom prst="rect">
            <a:avLst/>
          </a:prstGeom>
          <a:noFill/>
        </p:spPr>
        <p:txBody>
          <a:bodyPr wrap="square" rtlCol="0">
            <a:spAutoFit/>
          </a:bodyPr>
          <a:lstStyle/>
          <a:p>
            <a:pPr algn="ctr"/>
            <a:r>
              <a:rPr lang="fr-FR" dirty="0"/>
              <a:t>Stèle commémorative</a:t>
            </a:r>
          </a:p>
          <a:p>
            <a:pPr algn="ctr"/>
            <a:r>
              <a:rPr lang="fr-FR" dirty="0"/>
              <a:t>Le Mas des Landes</a:t>
            </a:r>
          </a:p>
          <a:p>
            <a:pPr algn="ctr"/>
            <a:r>
              <a:rPr lang="fr-FR" dirty="0"/>
              <a:t>« Le 18 août 1944 ont été massacrés par les Allemands, les FFI </a:t>
            </a:r>
            <a:r>
              <a:rPr lang="fr-FR" dirty="0" err="1"/>
              <a:t>Javelaud</a:t>
            </a:r>
            <a:r>
              <a:rPr lang="fr-FR" dirty="0"/>
              <a:t> Paul, 22 ans, Chabaud Adrien, 19 ans »</a:t>
            </a:r>
          </a:p>
        </p:txBody>
      </p:sp>
      <p:pic>
        <p:nvPicPr>
          <p:cNvPr id="16" name="Image 15">
            <a:extLst>
              <a:ext uri="{FF2B5EF4-FFF2-40B4-BE49-F238E27FC236}">
                <a16:creationId xmlns:a16="http://schemas.microsoft.com/office/drawing/2014/main" id="{391E3566-BCCB-8C47-85CC-F7FEB8B02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7085" y="604357"/>
            <a:ext cx="2855575" cy="3967988"/>
          </a:xfrm>
          <a:prstGeom prst="rect">
            <a:avLst/>
          </a:prstGeom>
        </p:spPr>
      </p:pic>
      <p:sp>
        <p:nvSpPr>
          <p:cNvPr id="20" name="ZoneTexte 19">
            <a:extLst>
              <a:ext uri="{FF2B5EF4-FFF2-40B4-BE49-F238E27FC236}">
                <a16:creationId xmlns:a16="http://schemas.microsoft.com/office/drawing/2014/main" id="{AEAC7554-613C-0742-975C-7845A7138486}"/>
              </a:ext>
            </a:extLst>
          </p:cNvPr>
          <p:cNvSpPr txBox="1"/>
          <p:nvPr/>
        </p:nvSpPr>
        <p:spPr>
          <a:xfrm>
            <a:off x="3283179" y="4596280"/>
            <a:ext cx="3963385" cy="2031325"/>
          </a:xfrm>
          <a:prstGeom prst="rect">
            <a:avLst/>
          </a:prstGeom>
          <a:noFill/>
        </p:spPr>
        <p:txBody>
          <a:bodyPr wrap="square" rtlCol="0">
            <a:spAutoFit/>
          </a:bodyPr>
          <a:lstStyle/>
          <a:p>
            <a:pPr algn="ctr"/>
            <a:r>
              <a:rPr lang="fr-FR" dirty="0"/>
              <a:t>Stèle commémorative à Eymoutiers</a:t>
            </a:r>
          </a:p>
          <a:p>
            <a:pPr algn="ctr"/>
            <a:r>
              <a:rPr lang="fr-FR" dirty="0"/>
              <a:t>Surnommées « les Tigres » stationnant dans le souterrain du château de </a:t>
            </a:r>
            <a:r>
              <a:rPr lang="fr-FR" dirty="0" err="1"/>
              <a:t>Farsac</a:t>
            </a:r>
            <a:r>
              <a:rPr lang="fr-FR" dirty="0"/>
              <a:t>, ils furent dénoncé et attaqués par 80 SS. Sur 17 maquisards 3 périrent : un tué au combat et les deux autres exécutés sur place le 5 février 1944.</a:t>
            </a:r>
          </a:p>
        </p:txBody>
      </p:sp>
      <p:pic>
        <p:nvPicPr>
          <p:cNvPr id="22" name="Image 21">
            <a:extLst>
              <a:ext uri="{FF2B5EF4-FFF2-40B4-BE49-F238E27FC236}">
                <a16:creationId xmlns:a16="http://schemas.microsoft.com/office/drawing/2014/main" id="{D71427DB-7B3B-FB4D-A5C7-C2C403A4ED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7627" y="604357"/>
            <a:ext cx="2354042" cy="3967988"/>
          </a:xfrm>
          <a:prstGeom prst="rect">
            <a:avLst/>
          </a:prstGeom>
        </p:spPr>
      </p:pic>
      <p:sp>
        <p:nvSpPr>
          <p:cNvPr id="23" name="ZoneTexte 22">
            <a:extLst>
              <a:ext uri="{FF2B5EF4-FFF2-40B4-BE49-F238E27FC236}">
                <a16:creationId xmlns:a16="http://schemas.microsoft.com/office/drawing/2014/main" id="{A6D8EDAF-40B4-E843-A0CB-5DB188760574}"/>
              </a:ext>
            </a:extLst>
          </p:cNvPr>
          <p:cNvSpPr txBox="1"/>
          <p:nvPr/>
        </p:nvSpPr>
        <p:spPr>
          <a:xfrm>
            <a:off x="7326215" y="4624510"/>
            <a:ext cx="2544044" cy="1754326"/>
          </a:xfrm>
          <a:prstGeom prst="rect">
            <a:avLst/>
          </a:prstGeom>
          <a:noFill/>
        </p:spPr>
        <p:txBody>
          <a:bodyPr wrap="square" rtlCol="0">
            <a:spAutoFit/>
          </a:bodyPr>
          <a:lstStyle/>
          <a:p>
            <a:pPr algn="ctr"/>
            <a:r>
              <a:rPr lang="fr-FR" dirty="0"/>
              <a:t>Croix des martyrs</a:t>
            </a:r>
          </a:p>
          <a:p>
            <a:pPr algn="ctr"/>
            <a:r>
              <a:rPr lang="fr-FR" dirty="0"/>
              <a:t>8 juillet 1944</a:t>
            </a:r>
          </a:p>
          <a:p>
            <a:pPr algn="ctr"/>
            <a:r>
              <a:rPr lang="fr-FR" dirty="0"/>
              <a:t>16 (ou 18) otages furent exécutés par des miliciens à la Croix-du-Curé (</a:t>
            </a:r>
            <a:r>
              <a:rPr lang="fr-FR" dirty="0" err="1"/>
              <a:t>Droux</a:t>
            </a:r>
            <a:r>
              <a:rPr lang="fr-FR" dirty="0"/>
              <a:t>)</a:t>
            </a:r>
          </a:p>
        </p:txBody>
      </p:sp>
    </p:spTree>
    <p:extLst>
      <p:ext uri="{BB962C8B-B14F-4D97-AF65-F5344CB8AC3E}">
        <p14:creationId xmlns:p14="http://schemas.microsoft.com/office/powerpoint/2010/main" val="3887580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5106F-6FE5-0344-BAD2-484CBF6D6224}"/>
              </a:ext>
            </a:extLst>
          </p:cNvPr>
          <p:cNvSpPr>
            <a:spLocks noGrp="1"/>
          </p:cNvSpPr>
          <p:nvPr>
            <p:ph type="title"/>
          </p:nvPr>
        </p:nvSpPr>
        <p:spPr>
          <a:xfrm>
            <a:off x="808735" y="0"/>
            <a:ext cx="8288529" cy="593340"/>
          </a:xfrm>
        </p:spPr>
        <p:txBody>
          <a:bodyPr>
            <a:normAutofit/>
          </a:bodyPr>
          <a:lstStyle/>
          <a:p>
            <a:pPr algn="ctr"/>
            <a:r>
              <a:rPr lang="fr-FR" sz="2000" b="1" dirty="0">
                <a:latin typeface="Calisto MT" panose="02040603050505030304" pitchFamily="18" charset="77"/>
              </a:rPr>
              <a:t>LES HEROS DU MAQUIS</a:t>
            </a:r>
          </a:p>
        </p:txBody>
      </p:sp>
      <p:pic>
        <p:nvPicPr>
          <p:cNvPr id="5" name="Image 4">
            <a:extLst>
              <a:ext uri="{FF2B5EF4-FFF2-40B4-BE49-F238E27FC236}">
                <a16:creationId xmlns:a16="http://schemas.microsoft.com/office/drawing/2014/main" id="{73938E26-10F2-6845-BCD6-AEEFA1F419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2310" y="918021"/>
            <a:ext cx="5386510" cy="4737147"/>
          </a:xfrm>
          <a:prstGeom prst="rect">
            <a:avLst/>
          </a:prstGeom>
        </p:spPr>
      </p:pic>
      <p:pic>
        <p:nvPicPr>
          <p:cNvPr id="7" name="Image 6">
            <a:extLst>
              <a:ext uri="{FF2B5EF4-FFF2-40B4-BE49-F238E27FC236}">
                <a16:creationId xmlns:a16="http://schemas.microsoft.com/office/drawing/2014/main" id="{6CAD0B31-9F84-AA47-9D45-1463811B3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810149" y="1027219"/>
            <a:ext cx="5386510" cy="4518752"/>
          </a:xfrm>
          <a:prstGeom prst="rect">
            <a:avLst/>
          </a:prstGeom>
        </p:spPr>
      </p:pic>
      <p:sp>
        <p:nvSpPr>
          <p:cNvPr id="8" name="ZoneTexte 7">
            <a:extLst>
              <a:ext uri="{FF2B5EF4-FFF2-40B4-BE49-F238E27FC236}">
                <a16:creationId xmlns:a16="http://schemas.microsoft.com/office/drawing/2014/main" id="{EE1A5BE8-4402-0944-8830-6FD890A9D960}"/>
              </a:ext>
            </a:extLst>
          </p:cNvPr>
          <p:cNvSpPr txBox="1"/>
          <p:nvPr/>
        </p:nvSpPr>
        <p:spPr>
          <a:xfrm>
            <a:off x="4103247" y="6388524"/>
            <a:ext cx="1699504" cy="369332"/>
          </a:xfrm>
          <a:prstGeom prst="rect">
            <a:avLst/>
          </a:prstGeom>
          <a:noFill/>
        </p:spPr>
        <p:txBody>
          <a:bodyPr wrap="none" rtlCol="0">
            <a:spAutoFit/>
          </a:bodyPr>
          <a:lstStyle/>
          <a:p>
            <a:r>
              <a:rPr lang="fr-FR" dirty="0">
                <a:latin typeface="Calisto MT" panose="02040603050505030304" pitchFamily="18" charset="77"/>
              </a:rPr>
              <a:t>ADHV – 11J17</a:t>
            </a:r>
          </a:p>
        </p:txBody>
      </p:sp>
    </p:spTree>
    <p:extLst>
      <p:ext uri="{BB962C8B-B14F-4D97-AF65-F5344CB8AC3E}">
        <p14:creationId xmlns:p14="http://schemas.microsoft.com/office/powerpoint/2010/main" val="113811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7464A07-CCCB-4D4F-A7C4-97704DBF03EE}"/>
              </a:ext>
            </a:extLst>
          </p:cNvPr>
          <p:cNvSpPr>
            <a:spLocks noGrp="1" noChangeArrowheads="1"/>
          </p:cNvSpPr>
          <p:nvPr>
            <p:ph type="title"/>
          </p:nvPr>
        </p:nvSpPr>
        <p:spPr>
          <a:xfrm>
            <a:off x="1866900" y="0"/>
            <a:ext cx="6172200" cy="381000"/>
          </a:xfrm>
        </p:spPr>
        <p:txBody>
          <a:bodyPr/>
          <a:lstStyle/>
          <a:p>
            <a:pPr eaLnBrk="1" hangingPunct="1"/>
            <a:r>
              <a:rPr lang="fr-FR" altLang="fr-FR" sz="2000" b="1" dirty="0">
                <a:latin typeface="Calisto MT" panose="02040603050505030304" pitchFamily="18" charset="77"/>
              </a:rPr>
              <a:t>TRACTS CONTRE LES DEBARQUEMENTS</a:t>
            </a:r>
            <a:endParaRPr lang="fr-FR" altLang="fr-FR" sz="2000" dirty="0">
              <a:latin typeface="Calisto MT" panose="02040603050505030304" pitchFamily="18" charset="77"/>
            </a:endParaRPr>
          </a:p>
        </p:txBody>
      </p:sp>
      <p:pic>
        <p:nvPicPr>
          <p:cNvPr id="26627" name="Picture 3" descr="tract 1er avril">
            <a:extLst>
              <a:ext uri="{FF2B5EF4-FFF2-40B4-BE49-F238E27FC236}">
                <a16:creationId xmlns:a16="http://schemas.microsoft.com/office/drawing/2014/main" id="{EA05E666-1487-D348-84C3-DEABC4CECC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1" y="533400"/>
            <a:ext cx="3895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cloches">
            <a:extLst>
              <a:ext uri="{FF2B5EF4-FFF2-40B4-BE49-F238E27FC236}">
                <a16:creationId xmlns:a16="http://schemas.microsoft.com/office/drawing/2014/main" id="{3C1E39CE-85AC-6845-AA82-7EF70703A5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1" y="533400"/>
            <a:ext cx="3159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tract pas dans mon coin">
            <a:extLst>
              <a:ext uri="{FF2B5EF4-FFF2-40B4-BE49-F238E27FC236}">
                <a16:creationId xmlns:a16="http://schemas.microsoft.com/office/drawing/2014/main" id="{3389DC92-9475-1B44-93A8-8D1849D346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1" y="558801"/>
            <a:ext cx="9102725"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a:extLst>
              <a:ext uri="{FF2B5EF4-FFF2-40B4-BE49-F238E27FC236}">
                <a16:creationId xmlns:a16="http://schemas.microsoft.com/office/drawing/2014/main" id="{6D8641E2-AB9D-5F4F-82A8-EEB2824326A3}"/>
              </a:ext>
            </a:extLst>
          </p:cNvPr>
          <p:cNvSpPr txBox="1">
            <a:spLocks noChangeArrowheads="1"/>
          </p:cNvSpPr>
          <p:nvPr/>
        </p:nvSpPr>
        <p:spPr bwMode="auto">
          <a:xfrm>
            <a:off x="3794126" y="6273801"/>
            <a:ext cx="2637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ADHV - 185 W 1/201</a:t>
            </a:r>
          </a:p>
        </p:txBody>
      </p:sp>
    </p:spTree>
    <p:extLst>
      <p:ext uri="{BB962C8B-B14F-4D97-AF65-F5344CB8AC3E}">
        <p14:creationId xmlns:p14="http://schemas.microsoft.com/office/powerpoint/2010/main" val="201739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6D0324-C4F4-544C-B474-05F59294E281}"/>
              </a:ext>
            </a:extLst>
          </p:cNvPr>
          <p:cNvSpPr>
            <a:spLocks noGrp="1"/>
          </p:cNvSpPr>
          <p:nvPr>
            <p:ph type="title"/>
          </p:nvPr>
        </p:nvSpPr>
        <p:spPr>
          <a:xfrm>
            <a:off x="572876" y="0"/>
            <a:ext cx="7980057" cy="659441"/>
          </a:xfrm>
        </p:spPr>
        <p:txBody>
          <a:bodyPr>
            <a:normAutofit/>
          </a:bodyPr>
          <a:lstStyle/>
          <a:p>
            <a:pPr algn="ctr"/>
            <a:r>
              <a:rPr lang="fr-FR" sz="2000" b="1" dirty="0">
                <a:latin typeface="Calisto MT" panose="02040603050505030304" pitchFamily="18" charset="77"/>
              </a:rPr>
              <a:t>VIOLETTE SZABO</a:t>
            </a:r>
          </a:p>
        </p:txBody>
      </p:sp>
      <p:pic>
        <p:nvPicPr>
          <p:cNvPr id="6" name="Image 5">
            <a:extLst>
              <a:ext uri="{FF2B5EF4-FFF2-40B4-BE49-F238E27FC236}">
                <a16:creationId xmlns:a16="http://schemas.microsoft.com/office/drawing/2014/main" id="{01A487C6-49D1-FB41-BAEE-336D765B4F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235" y="2928194"/>
            <a:ext cx="2170324" cy="3559631"/>
          </a:xfrm>
          <a:prstGeom prst="rect">
            <a:avLst/>
          </a:prstGeom>
        </p:spPr>
      </p:pic>
      <p:sp>
        <p:nvSpPr>
          <p:cNvPr id="7" name="ZoneTexte 6">
            <a:extLst>
              <a:ext uri="{FF2B5EF4-FFF2-40B4-BE49-F238E27FC236}">
                <a16:creationId xmlns:a16="http://schemas.microsoft.com/office/drawing/2014/main" id="{80AC79FC-A1D9-7748-876F-709539F2424E}"/>
              </a:ext>
            </a:extLst>
          </p:cNvPr>
          <p:cNvSpPr txBox="1"/>
          <p:nvPr/>
        </p:nvSpPr>
        <p:spPr>
          <a:xfrm>
            <a:off x="729089" y="6487825"/>
            <a:ext cx="2344616" cy="369332"/>
          </a:xfrm>
          <a:prstGeom prst="rect">
            <a:avLst/>
          </a:prstGeom>
          <a:noFill/>
        </p:spPr>
        <p:txBody>
          <a:bodyPr wrap="none" rtlCol="0">
            <a:spAutoFit/>
          </a:bodyPr>
          <a:lstStyle/>
          <a:p>
            <a:r>
              <a:rPr lang="fr-FR" dirty="0"/>
              <a:t>Stèle du Clos de </a:t>
            </a:r>
            <a:r>
              <a:rPr lang="fr-FR" dirty="0" err="1"/>
              <a:t>Sussac</a:t>
            </a:r>
            <a:endParaRPr lang="fr-FR" dirty="0"/>
          </a:p>
        </p:txBody>
      </p:sp>
      <p:sp>
        <p:nvSpPr>
          <p:cNvPr id="8" name="ZoneTexte 7">
            <a:extLst>
              <a:ext uri="{FF2B5EF4-FFF2-40B4-BE49-F238E27FC236}">
                <a16:creationId xmlns:a16="http://schemas.microsoft.com/office/drawing/2014/main" id="{18CA1A26-85B1-514F-88E0-3F19C4049295}"/>
              </a:ext>
            </a:extLst>
          </p:cNvPr>
          <p:cNvSpPr txBox="1"/>
          <p:nvPr/>
        </p:nvSpPr>
        <p:spPr>
          <a:xfrm>
            <a:off x="3317065" y="560946"/>
            <a:ext cx="6331027" cy="5909310"/>
          </a:xfrm>
          <a:prstGeom prst="rect">
            <a:avLst/>
          </a:prstGeom>
          <a:noFill/>
        </p:spPr>
        <p:txBody>
          <a:bodyPr wrap="square" rtlCol="0">
            <a:spAutoFit/>
          </a:bodyPr>
          <a:lstStyle/>
          <a:p>
            <a:pPr algn="just"/>
            <a:r>
              <a:rPr lang="fr-FR" dirty="0">
                <a:latin typeface="Calisto MT" panose="02040603050505030304" pitchFamily="18" charset="77"/>
              </a:rPr>
              <a:t>La vie de Violette Szabo incarne le sujet du concours :</a:t>
            </a:r>
          </a:p>
          <a:p>
            <a:pPr algn="just"/>
            <a:r>
              <a:rPr lang="fr-FR" dirty="0">
                <a:latin typeface="Calisto MT" panose="02040603050505030304" pitchFamily="18" charset="77"/>
              </a:rPr>
              <a:t>Née en d’un père anglais et d’une mère française, elle a 20 ans quand elle s’engage dans la résistance. En 1942 elle devient agent secret britannique pour le SOE.</a:t>
            </a:r>
          </a:p>
          <a:p>
            <a:pPr algn="just"/>
            <a:r>
              <a:rPr lang="fr-FR" dirty="0">
                <a:latin typeface="Calisto MT" panose="02040603050505030304" pitchFamily="18" charset="77"/>
              </a:rPr>
              <a:t> </a:t>
            </a:r>
          </a:p>
          <a:p>
            <a:pPr marL="285750" indent="-285750" algn="just">
              <a:buFontTx/>
              <a:buChar char="-"/>
            </a:pPr>
            <a:r>
              <a:rPr lang="fr-FR" dirty="0">
                <a:latin typeface="Calisto MT" panose="02040603050505030304" pitchFamily="18" charset="77"/>
              </a:rPr>
              <a:t>Après une première mission réussie près de Cherbourg, elle est parachutée le 7 juin 1944, au lendemain du Jour J au-dessus de </a:t>
            </a:r>
            <a:r>
              <a:rPr lang="fr-FR" dirty="0" err="1">
                <a:latin typeface="Calisto MT" panose="02040603050505030304" pitchFamily="18" charset="77"/>
              </a:rPr>
              <a:t>Sussac</a:t>
            </a:r>
            <a:r>
              <a:rPr lang="fr-FR" dirty="0">
                <a:latin typeface="Calisto MT" panose="02040603050505030304" pitchFamily="18" charset="77"/>
              </a:rPr>
              <a:t>. Il s’agit de coordonner les maquis locaux pour des missions de sabotage contre les communications allemandes.</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Elle est capturée par des Allemands de la division </a:t>
            </a:r>
            <a:r>
              <a:rPr lang="fr-FR" i="1" dirty="0" err="1">
                <a:latin typeface="Calisto MT" panose="02040603050505030304" pitchFamily="18" charset="77"/>
              </a:rPr>
              <a:t>Das</a:t>
            </a:r>
            <a:r>
              <a:rPr lang="fr-FR" i="1" dirty="0">
                <a:latin typeface="Calisto MT" panose="02040603050505030304" pitchFamily="18" charset="77"/>
              </a:rPr>
              <a:t> Reich </a:t>
            </a:r>
            <a:r>
              <a:rPr lang="fr-FR" dirty="0">
                <a:latin typeface="Calisto MT" panose="02040603050505030304" pitchFamily="18" charset="77"/>
              </a:rPr>
              <a:t>lors d’une embuscade près de Salon-la-Tour le 10 juin, transférée au siège de la Gestapo à Limoges et torturée.</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Refusant de parler, elle est incarcérée dans la prison de Fresnes à Paris avant d’être déportée au camp de concentration de Ravensbrück le 8 août 1944. </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Devant l’avancée des Alliés, elle est exécutée entre le 26 janvier et le 5 février 1945 d’une balle dans la tête.</a:t>
            </a:r>
          </a:p>
        </p:txBody>
      </p:sp>
      <p:pic>
        <p:nvPicPr>
          <p:cNvPr id="14" name="Image 13">
            <a:extLst>
              <a:ext uri="{FF2B5EF4-FFF2-40B4-BE49-F238E27FC236}">
                <a16:creationId xmlns:a16="http://schemas.microsoft.com/office/drawing/2014/main" id="{534D7EAF-7E00-494F-8331-04204F50A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35" y="168939"/>
            <a:ext cx="2170324" cy="2564929"/>
          </a:xfrm>
          <a:prstGeom prst="rect">
            <a:avLst/>
          </a:prstGeom>
        </p:spPr>
      </p:pic>
    </p:spTree>
    <p:extLst>
      <p:ext uri="{BB962C8B-B14F-4D97-AF65-F5344CB8AC3E}">
        <p14:creationId xmlns:p14="http://schemas.microsoft.com/office/powerpoint/2010/main" val="203626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789FF-7F76-C84A-BADA-4B24C1427746}"/>
              </a:ext>
            </a:extLst>
          </p:cNvPr>
          <p:cNvSpPr>
            <a:spLocks noGrp="1"/>
          </p:cNvSpPr>
          <p:nvPr>
            <p:ph type="title"/>
          </p:nvPr>
        </p:nvSpPr>
        <p:spPr>
          <a:xfrm>
            <a:off x="681037" y="78688"/>
            <a:ext cx="8543925" cy="1325970"/>
          </a:xfrm>
        </p:spPr>
        <p:txBody>
          <a:bodyPr/>
          <a:lstStyle/>
          <a:p>
            <a:pPr algn="ctr"/>
            <a:r>
              <a:rPr lang="fr-FR" dirty="0">
                <a:latin typeface="Calisto MT" panose="02040603050505030304" pitchFamily="18" charset="77"/>
              </a:rPr>
              <a:t>LES DEPORTATIONS</a:t>
            </a:r>
          </a:p>
        </p:txBody>
      </p:sp>
      <p:sp>
        <p:nvSpPr>
          <p:cNvPr id="4" name="Rectangle 3">
            <a:extLst>
              <a:ext uri="{FF2B5EF4-FFF2-40B4-BE49-F238E27FC236}">
                <a16:creationId xmlns:a16="http://schemas.microsoft.com/office/drawing/2014/main" id="{EB6D1AC5-5EA8-2345-8C17-9430E33122ED}"/>
              </a:ext>
            </a:extLst>
          </p:cNvPr>
          <p:cNvSpPr/>
          <p:nvPr/>
        </p:nvSpPr>
        <p:spPr>
          <a:xfrm>
            <a:off x="1042010" y="1975467"/>
            <a:ext cx="7821977" cy="3785652"/>
          </a:xfrm>
          <a:prstGeom prst="rect">
            <a:avLst/>
          </a:prstGeom>
        </p:spPr>
        <p:txBody>
          <a:bodyPr wrap="square">
            <a:spAutoFit/>
          </a:bodyPr>
          <a:lstStyle/>
          <a:p>
            <a:pPr algn="just"/>
            <a:r>
              <a:rPr lang="fr-FR" altLang="fr-FR" sz="2000" dirty="0">
                <a:latin typeface="Calisto MT" panose="02040603050505030304" pitchFamily="18" charset="77"/>
              </a:rPr>
              <a:t>On recense 894 déportés en Haute-Vienne, mais ce chiffre est sous estimé : les Fédérations pensent qu’il faut rajouter environ 400 noms supplémentaires.</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Les déportations se sont accélérées à partir de 1943 et se poursuivent jusqu’en juillet 1944 : entre mars 43 et juillet 44, 27 convois ont quitté la gare de Limoges (convois n°68, 69, 72, 73 notamment).</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D’après la Fédération des Déportés de la Haute-Vienne, la majorité a été déporté à Auschwitz, Buchenwald, Dachau et Mauthausen. </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Sur les 894 déportés recensés, seuls 354 sont rentrés.</a:t>
            </a:r>
          </a:p>
        </p:txBody>
      </p:sp>
    </p:spTree>
    <p:extLst>
      <p:ext uri="{BB962C8B-B14F-4D97-AF65-F5344CB8AC3E}">
        <p14:creationId xmlns:p14="http://schemas.microsoft.com/office/powerpoint/2010/main" val="44466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7422" y="11017"/>
            <a:ext cx="8509612" cy="597433"/>
          </a:xfrm>
        </p:spPr>
        <p:txBody>
          <a:bodyPr>
            <a:normAutofit/>
          </a:bodyPr>
          <a:lstStyle/>
          <a:p>
            <a:pPr algn="ctr"/>
            <a:r>
              <a:rPr lang="fr-FR" sz="2000" b="1" dirty="0">
                <a:latin typeface="Calisto MT" panose="02040603050505030304" pitchFamily="18" charset="77"/>
              </a:rPr>
              <a:t>SE CACHER POUR ECHAPPER AUX ARRESTATIONS</a:t>
            </a:r>
          </a:p>
        </p:txBody>
      </p:sp>
      <p:sp>
        <p:nvSpPr>
          <p:cNvPr id="6" name="ZoneTexte 5"/>
          <p:cNvSpPr txBox="1"/>
          <p:nvPr/>
        </p:nvSpPr>
        <p:spPr>
          <a:xfrm>
            <a:off x="381000" y="5934670"/>
            <a:ext cx="9144000" cy="923330"/>
          </a:xfrm>
          <a:prstGeom prst="rect">
            <a:avLst/>
          </a:prstGeom>
          <a:noFill/>
        </p:spPr>
        <p:txBody>
          <a:bodyPr wrap="square" rtlCol="0">
            <a:spAutoFit/>
          </a:bodyPr>
          <a:lstStyle/>
          <a:p>
            <a:pPr algn="ctr"/>
            <a:r>
              <a:rPr lang="fr-FR" dirty="0">
                <a:latin typeface="Calisto MT" panose="02040603050505030304" pitchFamily="18" charset="77"/>
              </a:rPr>
              <a:t>ADHV – 985W456 – Rapport de la gendarmerie de St </a:t>
            </a:r>
            <a:r>
              <a:rPr lang="fr-FR" dirty="0" err="1">
                <a:latin typeface="Calisto MT" panose="02040603050505030304" pitchFamily="18" charset="77"/>
              </a:rPr>
              <a:t>Germain-les-Belles</a:t>
            </a:r>
            <a:endParaRPr lang="fr-FR" dirty="0">
              <a:latin typeface="Calisto MT" panose="02040603050505030304" pitchFamily="18" charset="77"/>
            </a:endParaRPr>
          </a:p>
          <a:p>
            <a:pPr algn="ctr"/>
            <a:r>
              <a:rPr lang="fr-FR" dirty="0">
                <a:latin typeface="Calisto MT" panose="02040603050505030304" pitchFamily="18" charset="77"/>
              </a:rPr>
              <a:t>au sujet des départs pour une destination inconnue des enfants de </a:t>
            </a:r>
            <a:r>
              <a:rPr lang="fr-FR" dirty="0" err="1">
                <a:latin typeface="Calisto MT" panose="02040603050505030304" pitchFamily="18" charset="77"/>
              </a:rPr>
              <a:t>Montintin</a:t>
            </a:r>
            <a:r>
              <a:rPr lang="fr-FR" dirty="0">
                <a:latin typeface="Calisto MT" panose="02040603050505030304" pitchFamily="18" charset="77"/>
              </a:rPr>
              <a:t> (OSE)</a:t>
            </a:r>
          </a:p>
          <a:p>
            <a:pPr algn="ctr"/>
            <a:r>
              <a:rPr lang="fr-FR" dirty="0">
                <a:latin typeface="Calisto MT" panose="02040603050505030304" pitchFamily="18" charset="77"/>
              </a:rPr>
              <a:t> entre 1942 et 1944</a:t>
            </a:r>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990" y="608449"/>
            <a:ext cx="7687172" cy="5211707"/>
          </a:xfrm>
          <a:prstGeom prst="rect">
            <a:avLst/>
          </a:prstGeom>
        </p:spPr>
      </p:pic>
    </p:spTree>
    <p:extLst>
      <p:ext uri="{BB962C8B-B14F-4D97-AF65-F5344CB8AC3E}">
        <p14:creationId xmlns:p14="http://schemas.microsoft.com/office/powerpoint/2010/main" val="353134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8FA35-A55F-9C48-BA44-1FF5C53AE944}"/>
              </a:ext>
            </a:extLst>
          </p:cNvPr>
          <p:cNvSpPr>
            <a:spLocks noGrp="1"/>
          </p:cNvSpPr>
          <p:nvPr>
            <p:ph type="title"/>
          </p:nvPr>
        </p:nvSpPr>
        <p:spPr>
          <a:xfrm>
            <a:off x="633984" y="0"/>
            <a:ext cx="8383715" cy="610233"/>
          </a:xfrm>
        </p:spPr>
        <p:txBody>
          <a:bodyPr>
            <a:normAutofit/>
          </a:bodyPr>
          <a:lstStyle/>
          <a:p>
            <a:pPr algn="ctr"/>
            <a:r>
              <a:rPr lang="fr-FR" sz="2000" b="1" dirty="0">
                <a:latin typeface="Calisto MT" panose="02040603050505030304" pitchFamily="18" charset="77"/>
              </a:rPr>
              <a:t>LES MERLINETTES</a:t>
            </a:r>
          </a:p>
        </p:txBody>
      </p:sp>
      <p:pic>
        <p:nvPicPr>
          <p:cNvPr id="4" name="Image 3">
            <a:extLst>
              <a:ext uri="{FF2B5EF4-FFF2-40B4-BE49-F238E27FC236}">
                <a16:creationId xmlns:a16="http://schemas.microsoft.com/office/drawing/2014/main" id="{656C9AE1-395E-C445-B443-CFAFF4E3E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6202" y="1004695"/>
            <a:ext cx="3541322" cy="2994026"/>
          </a:xfrm>
          <a:prstGeom prst="rect">
            <a:avLst/>
          </a:prstGeom>
        </p:spPr>
      </p:pic>
      <p:sp>
        <p:nvSpPr>
          <p:cNvPr id="5" name="Rectangle 4">
            <a:extLst>
              <a:ext uri="{FF2B5EF4-FFF2-40B4-BE49-F238E27FC236}">
                <a16:creationId xmlns:a16="http://schemas.microsoft.com/office/drawing/2014/main" id="{C3BD376C-3517-BD4B-8C75-4BFF00300384}"/>
              </a:ext>
            </a:extLst>
          </p:cNvPr>
          <p:cNvSpPr/>
          <p:nvPr/>
        </p:nvSpPr>
        <p:spPr>
          <a:xfrm>
            <a:off x="559212" y="4822569"/>
            <a:ext cx="8936480" cy="1754326"/>
          </a:xfrm>
          <a:prstGeom prst="rect">
            <a:avLst/>
          </a:prstGeom>
        </p:spPr>
        <p:txBody>
          <a:bodyPr wrap="square">
            <a:spAutoFit/>
          </a:bodyPr>
          <a:lstStyle/>
          <a:p>
            <a:pPr algn="ctr"/>
            <a:r>
              <a:rPr lang="fr-FR" dirty="0"/>
              <a:t>Stèle sur la route entre St Léger-</a:t>
            </a:r>
            <a:r>
              <a:rPr lang="fr-FR" dirty="0" err="1"/>
              <a:t>Magnazeix</a:t>
            </a:r>
            <a:r>
              <a:rPr lang="fr-FR" dirty="0"/>
              <a:t> et </a:t>
            </a:r>
            <a:r>
              <a:rPr lang="fr-FR" dirty="0" err="1"/>
              <a:t>Jouac</a:t>
            </a:r>
            <a:endParaRPr lang="fr-FR" dirty="0"/>
          </a:p>
          <a:p>
            <a:pPr algn="ctr"/>
            <a:endParaRPr lang="fr-FR" dirty="0"/>
          </a:p>
          <a:p>
            <a:pPr algn="ctr"/>
            <a:r>
              <a:rPr lang="fr-FR" dirty="0"/>
              <a:t>Elle commémore les « </a:t>
            </a:r>
            <a:r>
              <a:rPr lang="fr-FR" dirty="0" err="1"/>
              <a:t>Merlinettes</a:t>
            </a:r>
            <a:r>
              <a:rPr lang="fr-FR" dirty="0"/>
              <a:t> », un corps militaire dirigé par le général Merlin depuis l’Afrique du Nord qui a été parachuté dans la nuit du 5 au 6 avril 1944 avec du matériel radio.</a:t>
            </a:r>
          </a:p>
          <a:p>
            <a:pPr algn="ctr"/>
            <a:r>
              <a:rPr lang="fr-FR" dirty="0"/>
              <a:t>Arrêtées à Paris, elles sont déportées au camp de Ravensbrück et finalement exécutées le 18 janvier 1945.</a:t>
            </a:r>
          </a:p>
        </p:txBody>
      </p:sp>
      <p:pic>
        <p:nvPicPr>
          <p:cNvPr id="6" name="Image 5">
            <a:extLst>
              <a:ext uri="{FF2B5EF4-FFF2-40B4-BE49-F238E27FC236}">
                <a16:creationId xmlns:a16="http://schemas.microsoft.com/office/drawing/2014/main" id="{5A2E997E-1824-2946-BFF9-3E9506F07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072" y="610233"/>
            <a:ext cx="4364506" cy="4212336"/>
          </a:xfrm>
          <a:prstGeom prst="rect">
            <a:avLst/>
          </a:prstGeom>
        </p:spPr>
      </p:pic>
    </p:spTree>
    <p:extLst>
      <p:ext uri="{BB962C8B-B14F-4D97-AF65-F5344CB8AC3E}">
        <p14:creationId xmlns:p14="http://schemas.microsoft.com/office/powerpoint/2010/main" val="366324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8A893-FBA6-9647-8796-8B66506E2D05}"/>
              </a:ext>
            </a:extLst>
          </p:cNvPr>
          <p:cNvSpPr>
            <a:spLocks noGrp="1"/>
          </p:cNvSpPr>
          <p:nvPr>
            <p:ph type="title"/>
          </p:nvPr>
        </p:nvSpPr>
        <p:spPr>
          <a:xfrm>
            <a:off x="648991" y="1"/>
            <a:ext cx="8608018" cy="451692"/>
          </a:xfrm>
        </p:spPr>
        <p:txBody>
          <a:bodyPr>
            <a:normAutofit/>
          </a:bodyPr>
          <a:lstStyle/>
          <a:p>
            <a:pPr algn="ctr"/>
            <a:r>
              <a:rPr lang="fr-FR" sz="2000" b="1" dirty="0">
                <a:latin typeface="Calisto MT" panose="02040603050505030304" pitchFamily="18" charset="77"/>
              </a:rPr>
              <a:t>DES FAMILLES JUIVES D’EYMOUTIERS DEPORTEES</a:t>
            </a:r>
          </a:p>
        </p:txBody>
      </p:sp>
      <p:sp>
        <p:nvSpPr>
          <p:cNvPr id="6" name="ZoneTexte 5">
            <a:extLst>
              <a:ext uri="{FF2B5EF4-FFF2-40B4-BE49-F238E27FC236}">
                <a16:creationId xmlns:a16="http://schemas.microsoft.com/office/drawing/2014/main" id="{EE0462EF-1630-994D-BAFB-ABFA8F4643E5}"/>
              </a:ext>
            </a:extLst>
          </p:cNvPr>
          <p:cNvSpPr txBox="1"/>
          <p:nvPr/>
        </p:nvSpPr>
        <p:spPr>
          <a:xfrm>
            <a:off x="4873393" y="2035323"/>
            <a:ext cx="4883609" cy="3970318"/>
          </a:xfrm>
          <a:prstGeom prst="rect">
            <a:avLst/>
          </a:prstGeom>
          <a:noFill/>
        </p:spPr>
        <p:txBody>
          <a:bodyPr wrap="square" rtlCol="0">
            <a:spAutoFit/>
          </a:bodyPr>
          <a:lstStyle/>
          <a:p>
            <a:pPr algn="just"/>
            <a:r>
              <a:rPr lang="fr-FR" dirty="0">
                <a:latin typeface="Calisto MT" panose="02040603050505030304" pitchFamily="18" charset="77"/>
              </a:rPr>
              <a:t>Réfugiée lorrain de Colmar, la famille </a:t>
            </a:r>
            <a:r>
              <a:rPr lang="fr-FR" dirty="0" err="1">
                <a:latin typeface="Calisto MT" panose="02040603050505030304" pitchFamily="18" charset="77"/>
              </a:rPr>
              <a:t>Geismar</a:t>
            </a:r>
            <a:r>
              <a:rPr lang="fr-FR" dirty="0">
                <a:latin typeface="Calisto MT" panose="02040603050505030304" pitchFamily="18" charset="77"/>
              </a:rPr>
              <a:t>-Wolff-Schwab s’installent à Eymoutiers. </a:t>
            </a:r>
          </a:p>
          <a:p>
            <a:pPr algn="just"/>
            <a:endParaRPr lang="fr-FR" dirty="0">
              <a:latin typeface="Calisto MT" panose="02040603050505030304" pitchFamily="18" charset="77"/>
            </a:endParaRPr>
          </a:p>
          <a:p>
            <a:pPr algn="just"/>
            <a:r>
              <a:rPr lang="fr-FR" dirty="0">
                <a:latin typeface="Calisto MT" panose="02040603050505030304" pitchFamily="18" charset="77"/>
              </a:rPr>
              <a:t>Mais en avril 1944, les Allemands cernent la ville. </a:t>
            </a:r>
          </a:p>
          <a:p>
            <a:pPr algn="just"/>
            <a:endParaRPr lang="fr-FR" dirty="0">
              <a:latin typeface="Calisto MT" panose="02040603050505030304" pitchFamily="18" charset="77"/>
            </a:endParaRPr>
          </a:p>
          <a:p>
            <a:pPr algn="just"/>
            <a:r>
              <a:rPr lang="fr-FR" b="1" dirty="0">
                <a:latin typeface="Calisto MT" panose="02040603050505030304" pitchFamily="18" charset="77"/>
              </a:rPr>
              <a:t>Achille Wolff</a:t>
            </a:r>
            <a:r>
              <a:rPr lang="fr-FR" dirty="0">
                <a:latin typeface="Calisto MT" panose="02040603050505030304" pitchFamily="18" charset="77"/>
              </a:rPr>
              <a:t>, </a:t>
            </a:r>
            <a:r>
              <a:rPr lang="fr-FR" b="1" dirty="0">
                <a:latin typeface="Calisto MT" panose="02040603050505030304" pitchFamily="18" charset="77"/>
              </a:rPr>
              <a:t>Jeanne Schwab </a:t>
            </a:r>
            <a:r>
              <a:rPr lang="fr-FR" dirty="0">
                <a:latin typeface="Calisto MT" panose="02040603050505030304" pitchFamily="18" charset="77"/>
              </a:rPr>
              <a:t>sa fille, qui a épousé </a:t>
            </a:r>
            <a:r>
              <a:rPr lang="fr-FR" b="1" dirty="0">
                <a:latin typeface="Calisto MT" panose="02040603050505030304" pitchFamily="18" charset="77"/>
              </a:rPr>
              <a:t>Lucien </a:t>
            </a:r>
            <a:r>
              <a:rPr lang="fr-FR" b="1" dirty="0" err="1">
                <a:latin typeface="Calisto MT" panose="02040603050505030304" pitchFamily="18" charset="77"/>
              </a:rPr>
              <a:t>Geismar</a:t>
            </a:r>
            <a:r>
              <a:rPr lang="fr-FR" b="1" dirty="0">
                <a:latin typeface="Calisto MT" panose="02040603050505030304" pitchFamily="18" charset="77"/>
              </a:rPr>
              <a:t> </a:t>
            </a:r>
            <a:r>
              <a:rPr lang="fr-FR" dirty="0">
                <a:latin typeface="Calisto MT" panose="02040603050505030304" pitchFamily="18" charset="77"/>
              </a:rPr>
              <a:t>en 1943, ses frères </a:t>
            </a:r>
            <a:r>
              <a:rPr lang="fr-FR" b="1" dirty="0">
                <a:latin typeface="Calisto MT" panose="02040603050505030304" pitchFamily="18" charset="77"/>
              </a:rPr>
              <a:t>Marcel et Sylvain </a:t>
            </a:r>
            <a:r>
              <a:rPr lang="fr-FR" b="1" dirty="0" err="1">
                <a:latin typeface="Calisto MT" panose="02040603050505030304" pitchFamily="18" charset="77"/>
              </a:rPr>
              <a:t>Geismar</a:t>
            </a:r>
            <a:r>
              <a:rPr lang="fr-FR" dirty="0">
                <a:latin typeface="Calisto MT" panose="02040603050505030304" pitchFamily="18" charset="77"/>
              </a:rPr>
              <a:t>, </a:t>
            </a:r>
            <a:r>
              <a:rPr lang="fr-FR" b="1" dirty="0">
                <a:latin typeface="Calisto MT" panose="02040603050505030304" pitchFamily="18" charset="77"/>
              </a:rPr>
              <a:t>Carmen</a:t>
            </a:r>
            <a:r>
              <a:rPr lang="fr-FR" dirty="0">
                <a:latin typeface="Calisto MT" panose="02040603050505030304" pitchFamily="18" charset="77"/>
              </a:rPr>
              <a:t> son épouse, </a:t>
            </a:r>
            <a:r>
              <a:rPr lang="fr-FR" b="1" dirty="0">
                <a:latin typeface="Calisto MT" panose="02040603050505030304" pitchFamily="18" charset="77"/>
              </a:rPr>
              <a:t>Yvonne </a:t>
            </a:r>
            <a:r>
              <a:rPr lang="fr-FR" b="1" dirty="0" err="1">
                <a:latin typeface="Calisto MT" panose="02040603050505030304" pitchFamily="18" charset="77"/>
              </a:rPr>
              <a:t>Geismar</a:t>
            </a:r>
            <a:r>
              <a:rPr lang="fr-FR" b="1" dirty="0">
                <a:latin typeface="Calisto MT" panose="02040603050505030304" pitchFamily="18" charset="77"/>
              </a:rPr>
              <a:t> </a:t>
            </a:r>
            <a:r>
              <a:rPr lang="fr-FR" dirty="0">
                <a:latin typeface="Calisto MT" panose="02040603050505030304" pitchFamily="18" charset="77"/>
              </a:rPr>
              <a:t>sa sœur et son époux </a:t>
            </a:r>
            <a:r>
              <a:rPr lang="fr-FR" b="1" dirty="0" err="1">
                <a:latin typeface="Calisto MT" panose="02040603050505030304" pitchFamily="18" charset="77"/>
              </a:rPr>
              <a:t>Myrtil</a:t>
            </a:r>
            <a:r>
              <a:rPr lang="fr-FR" b="1" dirty="0">
                <a:latin typeface="Calisto MT" panose="02040603050505030304" pitchFamily="18" charset="77"/>
              </a:rPr>
              <a:t> Weil </a:t>
            </a:r>
            <a:r>
              <a:rPr lang="fr-FR" dirty="0">
                <a:latin typeface="Calisto MT" panose="02040603050505030304" pitchFamily="18" charset="77"/>
              </a:rPr>
              <a:t>sont raflés le 6 avril 1944. </a:t>
            </a:r>
          </a:p>
          <a:p>
            <a:pPr algn="just"/>
            <a:endParaRPr lang="fr-FR" dirty="0">
              <a:latin typeface="Calisto MT" panose="02040603050505030304" pitchFamily="18" charset="77"/>
            </a:endParaRPr>
          </a:p>
          <a:p>
            <a:pPr algn="just"/>
            <a:r>
              <a:rPr lang="fr-FR" dirty="0">
                <a:latin typeface="Calisto MT" panose="02040603050505030304" pitchFamily="18" charset="77"/>
              </a:rPr>
              <a:t>Le 29 avril 1944, ils sont déportés à Auschwitz dans le convoi n°72.</a:t>
            </a:r>
          </a:p>
        </p:txBody>
      </p:sp>
      <p:pic>
        <p:nvPicPr>
          <p:cNvPr id="8" name="Image 7">
            <a:extLst>
              <a:ext uri="{FF2B5EF4-FFF2-40B4-BE49-F238E27FC236}">
                <a16:creationId xmlns:a16="http://schemas.microsoft.com/office/drawing/2014/main" id="{76D1DFF7-2298-4540-A6FC-CABD2B6CA6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956" y="644486"/>
            <a:ext cx="4715219" cy="6092328"/>
          </a:xfrm>
          <a:prstGeom prst="rect">
            <a:avLst/>
          </a:prstGeom>
        </p:spPr>
      </p:pic>
      <p:pic>
        <p:nvPicPr>
          <p:cNvPr id="10" name="Image 9">
            <a:extLst>
              <a:ext uri="{FF2B5EF4-FFF2-40B4-BE49-F238E27FC236}">
                <a16:creationId xmlns:a16="http://schemas.microsoft.com/office/drawing/2014/main" id="{69BF6143-B388-844E-A8AC-7B45CCF674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394" y="644486"/>
            <a:ext cx="4883609" cy="1103074"/>
          </a:xfrm>
          <a:prstGeom prst="rect">
            <a:avLst/>
          </a:prstGeom>
        </p:spPr>
      </p:pic>
      <p:sp>
        <p:nvSpPr>
          <p:cNvPr id="11" name="ZoneTexte 10">
            <a:extLst>
              <a:ext uri="{FF2B5EF4-FFF2-40B4-BE49-F238E27FC236}">
                <a16:creationId xmlns:a16="http://schemas.microsoft.com/office/drawing/2014/main" id="{9CFE177B-1765-B34E-9874-28A4944B7134}"/>
              </a:ext>
            </a:extLst>
          </p:cNvPr>
          <p:cNvSpPr txBox="1"/>
          <p:nvPr/>
        </p:nvSpPr>
        <p:spPr>
          <a:xfrm>
            <a:off x="6577069" y="6488667"/>
            <a:ext cx="2073003" cy="369332"/>
          </a:xfrm>
          <a:prstGeom prst="rect">
            <a:avLst/>
          </a:prstGeom>
          <a:noFill/>
        </p:spPr>
        <p:txBody>
          <a:bodyPr wrap="none" rtlCol="0">
            <a:spAutoFit/>
          </a:bodyPr>
          <a:lstStyle/>
          <a:p>
            <a:r>
              <a:rPr lang="fr-FR" dirty="0">
                <a:latin typeface="Calisto MT" panose="02040603050505030304" pitchFamily="18" charset="77"/>
              </a:rPr>
              <a:t>ADHV – 993W224</a:t>
            </a:r>
          </a:p>
        </p:txBody>
      </p:sp>
    </p:spTree>
    <p:extLst>
      <p:ext uri="{BB962C8B-B14F-4D97-AF65-F5344CB8AC3E}">
        <p14:creationId xmlns:p14="http://schemas.microsoft.com/office/powerpoint/2010/main" val="4019164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6A2BC-D288-744E-89FE-58598EC239AA}"/>
              </a:ext>
            </a:extLst>
          </p:cNvPr>
          <p:cNvSpPr>
            <a:spLocks noGrp="1"/>
          </p:cNvSpPr>
          <p:nvPr>
            <p:ph type="title"/>
          </p:nvPr>
        </p:nvSpPr>
        <p:spPr>
          <a:xfrm>
            <a:off x="1875693" y="1"/>
            <a:ext cx="6154615" cy="545977"/>
          </a:xfrm>
        </p:spPr>
        <p:txBody>
          <a:bodyPr>
            <a:normAutofit/>
          </a:bodyPr>
          <a:lstStyle/>
          <a:p>
            <a:pPr algn="ctr"/>
            <a:r>
              <a:rPr lang="fr-FR" sz="2000" b="1" dirty="0">
                <a:latin typeface="Garamond" panose="02020404030301010803" pitchFamily="18" charset="0"/>
              </a:rPr>
              <a:t>LA DEPORTATION DES ENFANTS</a:t>
            </a:r>
          </a:p>
        </p:txBody>
      </p:sp>
      <p:pic>
        <p:nvPicPr>
          <p:cNvPr id="5" name="Image 4">
            <a:extLst>
              <a:ext uri="{FF2B5EF4-FFF2-40B4-BE49-F238E27FC236}">
                <a16:creationId xmlns:a16="http://schemas.microsoft.com/office/drawing/2014/main" id="{402549F0-9A08-E542-996C-976F7DC92F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0953" y="426315"/>
            <a:ext cx="8124094" cy="3489193"/>
          </a:xfrm>
          <a:prstGeom prst="rect">
            <a:avLst/>
          </a:prstGeom>
        </p:spPr>
      </p:pic>
      <p:pic>
        <p:nvPicPr>
          <p:cNvPr id="7" name="Image 6">
            <a:extLst>
              <a:ext uri="{FF2B5EF4-FFF2-40B4-BE49-F238E27FC236}">
                <a16:creationId xmlns:a16="http://schemas.microsoft.com/office/drawing/2014/main" id="{18B76A42-2EBD-104E-91B0-B1CD955FF9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2229" y="3915508"/>
            <a:ext cx="7481540" cy="2604547"/>
          </a:xfrm>
          <a:prstGeom prst="rect">
            <a:avLst/>
          </a:prstGeom>
        </p:spPr>
      </p:pic>
      <p:sp>
        <p:nvSpPr>
          <p:cNvPr id="8" name="ZoneTexte 7">
            <a:extLst>
              <a:ext uri="{FF2B5EF4-FFF2-40B4-BE49-F238E27FC236}">
                <a16:creationId xmlns:a16="http://schemas.microsoft.com/office/drawing/2014/main" id="{BD34D0EC-3612-0D43-A036-EF27548A59F1}"/>
              </a:ext>
            </a:extLst>
          </p:cNvPr>
          <p:cNvSpPr txBox="1"/>
          <p:nvPr/>
        </p:nvSpPr>
        <p:spPr>
          <a:xfrm>
            <a:off x="4299615" y="6550941"/>
            <a:ext cx="1306768" cy="276999"/>
          </a:xfrm>
          <a:prstGeom prst="rect">
            <a:avLst/>
          </a:prstGeom>
          <a:noFill/>
        </p:spPr>
        <p:txBody>
          <a:bodyPr wrap="none" rtlCol="0">
            <a:spAutoFit/>
          </a:bodyPr>
          <a:lstStyle/>
          <a:p>
            <a:r>
              <a:rPr lang="fr-FR" sz="1200" dirty="0"/>
              <a:t>ADHV – 993W222</a:t>
            </a:r>
          </a:p>
        </p:txBody>
      </p:sp>
      <p:sp>
        <p:nvSpPr>
          <p:cNvPr id="3" name="Rectangle 2">
            <a:extLst>
              <a:ext uri="{FF2B5EF4-FFF2-40B4-BE49-F238E27FC236}">
                <a16:creationId xmlns:a16="http://schemas.microsoft.com/office/drawing/2014/main" id="{7C920F70-54D4-244C-AD5C-25C7ADCA058D}"/>
              </a:ext>
            </a:extLst>
          </p:cNvPr>
          <p:cNvSpPr/>
          <p:nvPr/>
        </p:nvSpPr>
        <p:spPr>
          <a:xfrm>
            <a:off x="550843" y="738130"/>
            <a:ext cx="8802477" cy="12008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68792EB-F64C-9C46-943A-E7B8325C850B}"/>
              </a:ext>
            </a:extLst>
          </p:cNvPr>
          <p:cNvSpPr/>
          <p:nvPr/>
        </p:nvSpPr>
        <p:spPr>
          <a:xfrm>
            <a:off x="692227" y="6196405"/>
            <a:ext cx="8661094" cy="35453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5164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944338-363F-BE4B-8673-3C88F9D760A1}"/>
              </a:ext>
            </a:extLst>
          </p:cNvPr>
          <p:cNvSpPr>
            <a:spLocks noGrp="1"/>
          </p:cNvSpPr>
          <p:nvPr>
            <p:ph type="title"/>
          </p:nvPr>
        </p:nvSpPr>
        <p:spPr>
          <a:xfrm>
            <a:off x="457200" y="101644"/>
            <a:ext cx="9128589" cy="673097"/>
          </a:xfrm>
        </p:spPr>
        <p:txBody>
          <a:bodyPr>
            <a:normAutofit/>
          </a:bodyPr>
          <a:lstStyle/>
          <a:p>
            <a:r>
              <a:rPr lang="fr-FR" sz="2000" b="1" dirty="0">
                <a:latin typeface="Garamond" panose="02020404030301010803" pitchFamily="18" charset="0"/>
              </a:rPr>
              <a:t>HENRIETTE ET NICOLE BLOCH DEPORTEES A AUSCHWITZ EN 1944</a:t>
            </a:r>
          </a:p>
        </p:txBody>
      </p:sp>
      <p:pic>
        <p:nvPicPr>
          <p:cNvPr id="5" name="Image 4">
            <a:extLst>
              <a:ext uri="{FF2B5EF4-FFF2-40B4-BE49-F238E27FC236}">
                <a16:creationId xmlns:a16="http://schemas.microsoft.com/office/drawing/2014/main" id="{D01FC82D-B0D0-1140-A560-3B37E902ED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1" y="1467666"/>
            <a:ext cx="4184821" cy="5115697"/>
          </a:xfrm>
          <a:prstGeom prst="rect">
            <a:avLst/>
          </a:prstGeom>
        </p:spPr>
      </p:pic>
      <p:pic>
        <p:nvPicPr>
          <p:cNvPr id="7" name="Image 6">
            <a:extLst>
              <a:ext uri="{FF2B5EF4-FFF2-40B4-BE49-F238E27FC236}">
                <a16:creationId xmlns:a16="http://schemas.microsoft.com/office/drawing/2014/main" id="{5473FCB7-01A4-A341-81BC-4C01E1931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695" y="774741"/>
            <a:ext cx="4622457" cy="1850571"/>
          </a:xfrm>
          <a:prstGeom prst="rect">
            <a:avLst/>
          </a:prstGeom>
        </p:spPr>
      </p:pic>
      <p:pic>
        <p:nvPicPr>
          <p:cNvPr id="9" name="Image 8">
            <a:extLst>
              <a:ext uri="{FF2B5EF4-FFF2-40B4-BE49-F238E27FC236}">
                <a16:creationId xmlns:a16="http://schemas.microsoft.com/office/drawing/2014/main" id="{7E0AD179-A761-734A-9F20-84216594CB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435" y="2990336"/>
            <a:ext cx="4564320" cy="264824"/>
          </a:xfrm>
          <a:prstGeom prst="rect">
            <a:avLst/>
          </a:prstGeom>
        </p:spPr>
      </p:pic>
      <p:cxnSp>
        <p:nvCxnSpPr>
          <p:cNvPr id="6" name="Connecteur droit 5">
            <a:extLst>
              <a:ext uri="{FF2B5EF4-FFF2-40B4-BE49-F238E27FC236}">
                <a16:creationId xmlns:a16="http://schemas.microsoft.com/office/drawing/2014/main" id="{EB2E5E95-5CFB-A641-BE7A-428DDAE6BC52}"/>
              </a:ext>
            </a:extLst>
          </p:cNvPr>
          <p:cNvCxnSpPr/>
          <p:nvPr/>
        </p:nvCxnSpPr>
        <p:spPr>
          <a:xfrm>
            <a:off x="7729654" y="1973766"/>
            <a:ext cx="565848" cy="1672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EA712609-53EC-E341-957A-1BFFC1A9ED82}"/>
              </a:ext>
            </a:extLst>
          </p:cNvPr>
          <p:cNvCxnSpPr>
            <a:cxnSpLocks/>
          </p:cNvCxnSpPr>
          <p:nvPr/>
        </p:nvCxnSpPr>
        <p:spPr>
          <a:xfrm flipH="1">
            <a:off x="7729654" y="1973766"/>
            <a:ext cx="565848" cy="1672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Image 13">
            <a:extLst>
              <a:ext uri="{FF2B5EF4-FFF2-40B4-BE49-F238E27FC236}">
                <a16:creationId xmlns:a16="http://schemas.microsoft.com/office/drawing/2014/main" id="{2DF31116-DFC5-9D41-962B-8CEBD237D4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3021" y="3429000"/>
            <a:ext cx="4302652" cy="2737364"/>
          </a:xfrm>
          <a:prstGeom prst="rect">
            <a:avLst/>
          </a:prstGeom>
        </p:spPr>
      </p:pic>
      <p:sp>
        <p:nvSpPr>
          <p:cNvPr id="11" name="Rectangle 10">
            <a:extLst>
              <a:ext uri="{FF2B5EF4-FFF2-40B4-BE49-F238E27FC236}">
                <a16:creationId xmlns:a16="http://schemas.microsoft.com/office/drawing/2014/main" id="{44859BA0-28B4-5142-8A06-FC35F6A679D4}"/>
              </a:ext>
            </a:extLst>
          </p:cNvPr>
          <p:cNvSpPr/>
          <p:nvPr/>
        </p:nvSpPr>
        <p:spPr>
          <a:xfrm>
            <a:off x="4027470" y="2187631"/>
            <a:ext cx="5558319" cy="61152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5143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C2DA8AF-9723-4649-AFBB-CE9766283964}"/>
              </a:ext>
            </a:extLst>
          </p:cNvPr>
          <p:cNvSpPr>
            <a:spLocks noGrp="1" noChangeArrowheads="1"/>
          </p:cNvSpPr>
          <p:nvPr>
            <p:ph type="title"/>
          </p:nvPr>
        </p:nvSpPr>
        <p:spPr>
          <a:xfrm>
            <a:off x="515956" y="0"/>
            <a:ext cx="8683128" cy="419100"/>
          </a:xfrm>
        </p:spPr>
        <p:txBody>
          <a:bodyPr>
            <a:normAutofit/>
          </a:bodyPr>
          <a:lstStyle/>
          <a:p>
            <a:pPr algn="ctr"/>
            <a:r>
              <a:rPr lang="fr-FR" altLang="fr-FR" sz="2000" b="1" dirty="0">
                <a:latin typeface="Garamond" panose="02020404030301010803" pitchFamily="18" charset="0"/>
              </a:rPr>
              <a:t>LES STATISTIQUES DE LA DEPORTATION EN HAUTE-VIENNE</a:t>
            </a:r>
            <a:endParaRPr lang="fr-FR" altLang="fr-FR" sz="2000" dirty="0">
              <a:latin typeface="Garamond" panose="02020404030301010803" pitchFamily="18" charset="0"/>
            </a:endParaRPr>
          </a:p>
        </p:txBody>
      </p:sp>
      <p:pic>
        <p:nvPicPr>
          <p:cNvPr id="14341" name="Picture 5">
            <a:extLst>
              <a:ext uri="{FF2B5EF4-FFF2-40B4-BE49-F238E27FC236}">
                <a16:creationId xmlns:a16="http://schemas.microsoft.com/office/drawing/2014/main" id="{BE9E9489-1A57-9D4D-A2C9-9861F957B2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963" y="387759"/>
            <a:ext cx="8286521" cy="608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75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612A-7067-7C4B-9ED0-FF661CCC9F15}"/>
              </a:ext>
            </a:extLst>
          </p:cNvPr>
          <p:cNvSpPr>
            <a:spLocks noGrp="1"/>
          </p:cNvSpPr>
          <p:nvPr>
            <p:ph type="title"/>
          </p:nvPr>
        </p:nvSpPr>
        <p:spPr>
          <a:xfrm>
            <a:off x="681037" y="177558"/>
            <a:ext cx="8543925" cy="1325563"/>
          </a:xfrm>
        </p:spPr>
        <p:txBody>
          <a:bodyPr/>
          <a:lstStyle/>
          <a:p>
            <a:pPr algn="ctr"/>
            <a:r>
              <a:rPr lang="fr-FR" dirty="0">
                <a:latin typeface="Calisto MT" panose="02040603050505030304" pitchFamily="18" charset="77"/>
              </a:rPr>
              <a:t>LA FIN DU III° REICH</a:t>
            </a:r>
          </a:p>
        </p:txBody>
      </p:sp>
      <p:sp>
        <p:nvSpPr>
          <p:cNvPr id="3" name="ZoneTexte 2">
            <a:extLst>
              <a:ext uri="{FF2B5EF4-FFF2-40B4-BE49-F238E27FC236}">
                <a16:creationId xmlns:a16="http://schemas.microsoft.com/office/drawing/2014/main" id="{2042A0E5-83BD-074F-9924-CBC6A80A6920}"/>
              </a:ext>
            </a:extLst>
          </p:cNvPr>
          <p:cNvSpPr txBox="1"/>
          <p:nvPr/>
        </p:nvSpPr>
        <p:spPr>
          <a:xfrm>
            <a:off x="681036" y="1391251"/>
            <a:ext cx="8287117" cy="4708981"/>
          </a:xfrm>
          <a:prstGeom prst="rect">
            <a:avLst/>
          </a:prstGeom>
          <a:noFill/>
        </p:spPr>
        <p:txBody>
          <a:bodyPr wrap="square" rtlCol="0">
            <a:spAutoFit/>
          </a:bodyPr>
          <a:lstStyle/>
          <a:p>
            <a:pPr algn="just"/>
            <a:r>
              <a:rPr lang="fr-FR" sz="2000" dirty="0">
                <a:latin typeface="Calisto MT" panose="02040603050505030304" pitchFamily="18" charset="77"/>
              </a:rPr>
              <a:t>Derrière cette expression, il y a tant d’aspects qui peuvent être pris en compte; la fin c’est toujours le début d’autres choses. La fin du III° Reich, c’est la « Libération », c’est-à-dire la multiplication des attaques</a:t>
            </a:r>
          </a:p>
          <a:p>
            <a:pPr marL="285750" indent="-285750" algn="just">
              <a:buFontTx/>
              <a:buChar char="-"/>
            </a:pPr>
            <a:r>
              <a:rPr lang="fr-FR" sz="2000" dirty="0">
                <a:latin typeface="Calisto MT" panose="02040603050505030304" pitchFamily="18" charset="77"/>
              </a:rPr>
              <a:t>des maquis </a:t>
            </a:r>
          </a:p>
          <a:p>
            <a:pPr marL="285750" indent="-285750" algn="just">
              <a:buFontTx/>
              <a:buChar char="-"/>
            </a:pPr>
            <a:r>
              <a:rPr lang="fr-FR" sz="2000" dirty="0">
                <a:latin typeface="Calisto MT" panose="02040603050505030304" pitchFamily="18" charset="77"/>
              </a:rPr>
              <a:t>et des Alliés </a:t>
            </a:r>
          </a:p>
          <a:p>
            <a:pPr algn="just"/>
            <a:r>
              <a:rPr lang="fr-FR" sz="2000" dirty="0">
                <a:latin typeface="Calisto MT" panose="02040603050505030304" pitchFamily="18" charset="77"/>
              </a:rPr>
              <a:t>pour libérer </a:t>
            </a:r>
          </a:p>
          <a:p>
            <a:pPr marL="285750" indent="-285750" algn="just">
              <a:buFontTx/>
              <a:buChar char="-"/>
            </a:pPr>
            <a:r>
              <a:rPr lang="fr-FR" sz="2000" dirty="0">
                <a:latin typeface="Calisto MT" panose="02040603050505030304" pitchFamily="18" charset="77"/>
              </a:rPr>
              <a:t>des territoires </a:t>
            </a:r>
          </a:p>
          <a:p>
            <a:pPr marL="285750" indent="-285750" algn="just">
              <a:buFontTx/>
              <a:buChar char="-"/>
            </a:pPr>
            <a:r>
              <a:rPr lang="fr-FR" sz="2000" dirty="0">
                <a:latin typeface="Calisto MT" panose="02040603050505030304" pitchFamily="18" charset="77"/>
              </a:rPr>
              <a:t>mais aussi des prisonniers</a:t>
            </a:r>
          </a:p>
          <a:p>
            <a:pPr algn="just"/>
            <a:r>
              <a:rPr lang="fr-FR" sz="2000" dirty="0">
                <a:latin typeface="Calisto MT" panose="02040603050505030304" pitchFamily="18" charset="77"/>
              </a:rPr>
              <a:t>donc une libération chronologiquement étendue sur plusieurs mois surtout si on prend en compte le rapatriement des prisonniers.</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Mais au-delà des opérations militaires, il y a la mise en place d’une nouvelle administration, d’un renouvellement politique pour rétablir une république démocratique et condamner judiciairement la période de collaboration.</a:t>
            </a:r>
          </a:p>
        </p:txBody>
      </p:sp>
    </p:spTree>
    <p:extLst>
      <p:ext uri="{BB962C8B-B14F-4D97-AF65-F5344CB8AC3E}">
        <p14:creationId xmlns:p14="http://schemas.microsoft.com/office/powerpoint/2010/main" val="2814397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85W3_67 (1)ret">
            <a:extLst>
              <a:ext uri="{FF2B5EF4-FFF2-40B4-BE49-F238E27FC236}">
                <a16:creationId xmlns:a16="http://schemas.microsoft.com/office/drawing/2014/main" id="{F95E8EEB-42C5-BE4E-9260-F5DB12576E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571500"/>
            <a:ext cx="43434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85W3_67 (2)ret">
            <a:extLst>
              <a:ext uri="{FF2B5EF4-FFF2-40B4-BE49-F238E27FC236}">
                <a16:creationId xmlns:a16="http://schemas.microsoft.com/office/drawing/2014/main" id="{0D046812-D8D8-5041-84FF-0A0D57253F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5" y="571500"/>
            <a:ext cx="42195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9C312E7B-290F-9245-935B-F972BA6BEF16}"/>
              </a:ext>
            </a:extLst>
          </p:cNvPr>
          <p:cNvSpPr>
            <a:spLocks noGrp="1"/>
          </p:cNvSpPr>
          <p:nvPr>
            <p:ph type="title"/>
          </p:nvPr>
        </p:nvSpPr>
        <p:spPr>
          <a:xfrm>
            <a:off x="1005662" y="44261"/>
            <a:ext cx="8167344" cy="527239"/>
          </a:xfrm>
        </p:spPr>
        <p:txBody>
          <a:bodyPr>
            <a:normAutofit/>
          </a:bodyPr>
          <a:lstStyle/>
          <a:p>
            <a:pPr algn="ctr"/>
            <a:r>
              <a:rPr lang="fr-FR" sz="2400" b="1" dirty="0">
                <a:latin typeface="Calisto MT" panose="02040603050505030304" pitchFamily="18" charset="77"/>
              </a:rPr>
              <a:t>L’ATTAQUE DU CAMP DE NEXON, 11 juin 1944 </a:t>
            </a:r>
          </a:p>
        </p:txBody>
      </p:sp>
      <p:sp>
        <p:nvSpPr>
          <p:cNvPr id="7" name="ZoneTexte 6">
            <a:extLst>
              <a:ext uri="{FF2B5EF4-FFF2-40B4-BE49-F238E27FC236}">
                <a16:creationId xmlns:a16="http://schemas.microsoft.com/office/drawing/2014/main" id="{CB5CA5A4-6A51-AE47-B7AF-4BF812A8B35D}"/>
              </a:ext>
            </a:extLst>
          </p:cNvPr>
          <p:cNvSpPr txBox="1"/>
          <p:nvPr/>
        </p:nvSpPr>
        <p:spPr>
          <a:xfrm>
            <a:off x="6165629" y="6345715"/>
            <a:ext cx="2146742" cy="369332"/>
          </a:xfrm>
          <a:prstGeom prst="rect">
            <a:avLst/>
          </a:prstGeom>
          <a:noFill/>
        </p:spPr>
        <p:txBody>
          <a:bodyPr wrap="none" rtlCol="0">
            <a:spAutoFit/>
          </a:bodyPr>
          <a:lstStyle/>
          <a:p>
            <a:r>
              <a:rPr lang="fr-FR" altLang="fr-FR" dirty="0">
                <a:latin typeface="Calisto MT" panose="02040603050505030304" pitchFamily="18" charset="77"/>
              </a:rPr>
              <a:t>ADHV - 185W3/67</a:t>
            </a:r>
            <a:endParaRPr lang="fr-FR" dirty="0">
              <a:latin typeface="Calisto MT" panose="02040603050505030304" pitchFamily="18" charset="77"/>
            </a:endParaRPr>
          </a:p>
        </p:txBody>
      </p:sp>
      <p:sp>
        <p:nvSpPr>
          <p:cNvPr id="3" name="ZoneTexte 2">
            <a:extLst>
              <a:ext uri="{FF2B5EF4-FFF2-40B4-BE49-F238E27FC236}">
                <a16:creationId xmlns:a16="http://schemas.microsoft.com/office/drawing/2014/main" id="{FDD16B63-6F1B-2346-81BA-7AC50E3ACC09}"/>
              </a:ext>
            </a:extLst>
          </p:cNvPr>
          <p:cNvSpPr txBox="1"/>
          <p:nvPr/>
        </p:nvSpPr>
        <p:spPr>
          <a:xfrm>
            <a:off x="5089334" y="5163294"/>
            <a:ext cx="4594493" cy="1200329"/>
          </a:xfrm>
          <a:prstGeom prst="rect">
            <a:avLst/>
          </a:prstGeom>
          <a:noFill/>
        </p:spPr>
        <p:txBody>
          <a:bodyPr wrap="square" rtlCol="0">
            <a:spAutoFit/>
          </a:bodyPr>
          <a:lstStyle/>
          <a:p>
            <a:pPr algn="just"/>
            <a:r>
              <a:rPr lang="fr-FR" dirty="0">
                <a:latin typeface="Calisto MT" panose="02040603050505030304" pitchFamily="18" charset="77"/>
              </a:rPr>
              <a:t>Le 11 juin 1944, les FFI attaquent le camp, provoquent une panne d’électricité pour faciliter l’évasion d’une cinquantaine de détenus.</a:t>
            </a:r>
          </a:p>
        </p:txBody>
      </p:sp>
    </p:spTree>
    <p:extLst>
      <p:ext uri="{BB962C8B-B14F-4D97-AF65-F5344CB8AC3E}">
        <p14:creationId xmlns:p14="http://schemas.microsoft.com/office/powerpoint/2010/main" val="47448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31582D7-EC41-CF40-AD33-4F9DC86D6164}"/>
              </a:ext>
            </a:extLst>
          </p:cNvPr>
          <p:cNvSpPr>
            <a:spLocks noGrp="1" noChangeArrowheads="1"/>
          </p:cNvSpPr>
          <p:nvPr>
            <p:ph type="title"/>
          </p:nvPr>
        </p:nvSpPr>
        <p:spPr>
          <a:xfrm>
            <a:off x="2912962" y="155912"/>
            <a:ext cx="3754056" cy="457200"/>
          </a:xfrm>
        </p:spPr>
        <p:txBody>
          <a:bodyPr>
            <a:normAutofit fontScale="90000"/>
          </a:bodyPr>
          <a:lstStyle/>
          <a:p>
            <a:pPr eaLnBrk="1" hangingPunct="1"/>
            <a:r>
              <a:rPr lang="fr-FR" altLang="fr-FR" sz="2400" b="1" dirty="0">
                <a:latin typeface="Calisto MT" panose="02040603050505030304" pitchFamily="18" charset="77"/>
              </a:rPr>
              <a:t>LES JEDBURGH TEAMS</a:t>
            </a:r>
            <a:endParaRPr lang="fr-FR" altLang="fr-FR" dirty="0">
              <a:latin typeface="Calisto MT" panose="02040603050505030304" pitchFamily="18" charset="77"/>
            </a:endParaRPr>
          </a:p>
        </p:txBody>
      </p:sp>
      <p:sp>
        <p:nvSpPr>
          <p:cNvPr id="55299" name="Text Box 4">
            <a:extLst>
              <a:ext uri="{FF2B5EF4-FFF2-40B4-BE49-F238E27FC236}">
                <a16:creationId xmlns:a16="http://schemas.microsoft.com/office/drawing/2014/main" id="{4A28B8B3-6563-A341-AFA9-42176924F94E}"/>
              </a:ext>
            </a:extLst>
          </p:cNvPr>
          <p:cNvSpPr txBox="1">
            <a:spLocks noChangeArrowheads="1"/>
          </p:cNvSpPr>
          <p:nvPr/>
        </p:nvSpPr>
        <p:spPr bwMode="auto">
          <a:xfrm>
            <a:off x="352540" y="762000"/>
            <a:ext cx="932027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Elles se composaient de membres du </a:t>
            </a:r>
            <a:r>
              <a:rPr lang="fr-FR" altLang="fr-FR" sz="2000" b="1" dirty="0">
                <a:latin typeface="Calisto MT" panose="02040603050505030304" pitchFamily="18" charset="77"/>
              </a:rPr>
              <a:t>SOE</a:t>
            </a:r>
            <a:r>
              <a:rPr lang="fr-FR" altLang="fr-FR" sz="2000" dirty="0">
                <a:latin typeface="Calisto MT" panose="02040603050505030304" pitchFamily="18" charset="77"/>
              </a:rPr>
              <a:t> (</a:t>
            </a:r>
            <a:r>
              <a:rPr lang="fr-FR" altLang="fr-FR" sz="2000" dirty="0" err="1">
                <a:latin typeface="Calisto MT" panose="02040603050505030304" pitchFamily="18" charset="77"/>
              </a:rPr>
              <a:t>Special</a:t>
            </a:r>
            <a:r>
              <a:rPr lang="fr-FR" altLang="fr-FR" sz="2000" dirty="0">
                <a:latin typeface="Calisto MT" panose="02040603050505030304" pitchFamily="18" charset="77"/>
              </a:rPr>
              <a:t> </a:t>
            </a:r>
            <a:r>
              <a:rPr lang="fr-FR" altLang="fr-FR" sz="2000" dirty="0" err="1">
                <a:latin typeface="Calisto MT" panose="02040603050505030304" pitchFamily="18" charset="77"/>
              </a:rPr>
              <a:t>Operation</a:t>
            </a:r>
            <a:r>
              <a:rPr lang="fr-FR" altLang="fr-FR" sz="2000" dirty="0">
                <a:latin typeface="Calisto MT" panose="02040603050505030304" pitchFamily="18" charset="77"/>
              </a:rPr>
              <a:t> </a:t>
            </a:r>
            <a:r>
              <a:rPr lang="fr-FR" altLang="fr-FR" sz="2000" dirty="0" err="1">
                <a:latin typeface="Calisto MT" panose="02040603050505030304" pitchFamily="18" charset="77"/>
              </a:rPr>
              <a:t>Executive</a:t>
            </a:r>
            <a:r>
              <a:rPr lang="fr-FR" altLang="fr-FR" sz="2000" dirty="0">
                <a:latin typeface="Calisto MT" panose="02040603050505030304" pitchFamily="18" charset="77"/>
              </a:rPr>
              <a:t>, service secret britannique), de l’OSS (Office of Strategic Service américain)  du Bureau de la France libre ainsi que des militaires des armées françaises et des Pays-Bas.</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Leurs missions étaient de :</a:t>
            </a:r>
          </a:p>
          <a:p>
            <a:pPr algn="just">
              <a:buFontTx/>
              <a:buChar char="-"/>
            </a:pPr>
            <a:r>
              <a:rPr lang="fr-FR" altLang="fr-FR" sz="2000" dirty="0">
                <a:latin typeface="Calisto MT" panose="02040603050505030304" pitchFamily="18" charset="77"/>
              </a:rPr>
              <a:t> coordonner les actions des maquis (sabotages, guérilla contre les Allemands)</a:t>
            </a:r>
          </a:p>
          <a:p>
            <a:pPr algn="just">
              <a:buFontTx/>
              <a:buChar char="-"/>
            </a:pPr>
            <a:r>
              <a:rPr lang="fr-FR" altLang="fr-FR" sz="2000" dirty="0">
                <a:latin typeface="Calisto MT" panose="02040603050505030304" pitchFamily="18" charset="77"/>
              </a:rPr>
              <a:t> équiper les résistants</a:t>
            </a:r>
          </a:p>
          <a:p>
            <a:pPr algn="just">
              <a:buFontTx/>
              <a:buChar char="-"/>
            </a:pPr>
            <a:r>
              <a:rPr lang="fr-FR" altLang="fr-FR" sz="2000" dirty="0">
                <a:latin typeface="Calisto MT" panose="02040603050505030304" pitchFamily="18" charset="77"/>
              </a:rPr>
              <a:t> éloigner les forces de l’Axe des c</a:t>
            </a:r>
            <a:r>
              <a:rPr lang="fr-FR" altLang="ja-JP" sz="2000" dirty="0">
                <a:latin typeface="Calisto MT" panose="02040603050505030304" pitchFamily="18" charset="77"/>
              </a:rPr>
              <a:t>ôtes pour préparer les débarquements</a:t>
            </a:r>
          </a:p>
          <a:p>
            <a:pPr algn="just">
              <a:buFontTx/>
              <a:buChar char="-"/>
            </a:pPr>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Ils étaient parachutés pour remplir leurs missions. On compte plusieurs opérations en Haute-Vienne dont :</a:t>
            </a:r>
          </a:p>
          <a:p>
            <a:pPr algn="just"/>
            <a:endParaRPr lang="fr-FR" altLang="ja-JP" sz="2000" dirty="0">
              <a:latin typeface="Calisto MT" panose="02040603050505030304" pitchFamily="18" charset="77"/>
            </a:endParaRPr>
          </a:p>
          <a:p>
            <a:pPr algn="just">
              <a:buFontTx/>
              <a:buChar char="-"/>
            </a:pPr>
            <a:r>
              <a:rPr lang="fr-FR" altLang="fr-FR" sz="2000" dirty="0">
                <a:latin typeface="Calisto MT" panose="02040603050505030304" pitchFamily="18" charset="77"/>
              </a:rPr>
              <a:t> </a:t>
            </a:r>
            <a:r>
              <a:rPr lang="fr-FR" altLang="fr-FR" sz="2000" b="1" dirty="0">
                <a:latin typeface="Calisto MT" panose="02040603050505030304" pitchFamily="18" charset="77"/>
              </a:rPr>
              <a:t>le 12 juillet 1944 </a:t>
            </a:r>
            <a:r>
              <a:rPr lang="fr-FR" altLang="fr-FR" sz="2000" dirty="0">
                <a:latin typeface="Calisto MT" panose="02040603050505030304" pitchFamily="18" charset="77"/>
              </a:rPr>
              <a:t>: 32 forteresses américaines ont largué des conteneurs pour les résistants du maquis de </a:t>
            </a:r>
            <a:r>
              <a:rPr lang="fr-FR" altLang="fr-FR" sz="2000" b="1" dirty="0">
                <a:latin typeface="Calisto MT" panose="02040603050505030304" pitchFamily="18" charset="77"/>
              </a:rPr>
              <a:t>Georges </a:t>
            </a:r>
            <a:r>
              <a:rPr lang="fr-FR" altLang="fr-FR" sz="2000" b="1" dirty="0" err="1">
                <a:latin typeface="Calisto MT" panose="02040603050505030304" pitchFamily="18" charset="77"/>
              </a:rPr>
              <a:t>Guingouin</a:t>
            </a:r>
            <a:r>
              <a:rPr lang="fr-FR" altLang="fr-FR" sz="2000" b="1" dirty="0">
                <a:latin typeface="Calisto MT" panose="02040603050505030304" pitchFamily="18" charset="77"/>
              </a:rPr>
              <a:t> </a:t>
            </a:r>
            <a:r>
              <a:rPr lang="fr-FR" altLang="fr-FR" sz="2000" dirty="0">
                <a:latin typeface="Calisto MT" panose="02040603050505030304" pitchFamily="18" charset="77"/>
              </a:rPr>
              <a:t>au Clos du </a:t>
            </a:r>
            <a:r>
              <a:rPr lang="fr-FR" altLang="fr-FR" sz="2000" b="1" dirty="0" err="1">
                <a:latin typeface="Calisto MT" panose="02040603050505030304" pitchFamily="18" charset="77"/>
              </a:rPr>
              <a:t>Sussac</a:t>
            </a:r>
            <a:r>
              <a:rPr lang="fr-FR" altLang="fr-FR" sz="2000" dirty="0">
                <a:latin typeface="Calisto MT" panose="02040603050505030304" pitchFamily="18" charset="77"/>
              </a:rPr>
              <a:t>. Il a fallu plusieurs jours pour évacuer le matériel (</a:t>
            </a:r>
            <a:r>
              <a:rPr lang="fr-FR" altLang="fr-FR" sz="2000" b="1" dirty="0" err="1">
                <a:latin typeface="Calisto MT" panose="02040603050505030304" pitchFamily="18" charset="77"/>
              </a:rPr>
              <a:t>Jed</a:t>
            </a:r>
            <a:r>
              <a:rPr lang="fr-FR" altLang="fr-FR" sz="2000" b="1" dirty="0">
                <a:latin typeface="Calisto MT" panose="02040603050505030304" pitchFamily="18" charset="77"/>
              </a:rPr>
              <a:t> Team Andy</a:t>
            </a:r>
            <a:r>
              <a:rPr lang="fr-FR" altLang="fr-FR" sz="2000" dirty="0">
                <a:latin typeface="Calisto MT" panose="02040603050505030304" pitchFamily="18" charset="77"/>
              </a:rPr>
              <a:t>).</a:t>
            </a:r>
          </a:p>
          <a:p>
            <a:pPr algn="just"/>
            <a:endParaRPr lang="fr-FR" altLang="fr-FR" sz="2000" dirty="0">
              <a:latin typeface="Calisto MT" panose="02040603050505030304" pitchFamily="18" charset="77"/>
            </a:endParaRPr>
          </a:p>
          <a:p>
            <a:pPr algn="just">
              <a:buFontTx/>
              <a:buChar char="-"/>
            </a:pPr>
            <a:r>
              <a:rPr lang="fr-FR" altLang="fr-FR" sz="2000" dirty="0">
                <a:latin typeface="Calisto MT" panose="02040603050505030304" pitchFamily="18" charset="77"/>
              </a:rPr>
              <a:t> </a:t>
            </a:r>
            <a:r>
              <a:rPr lang="fr-FR" altLang="fr-FR" sz="2000" b="1" dirty="0">
                <a:latin typeface="Calisto MT" panose="02040603050505030304" pitchFamily="18" charset="77"/>
              </a:rPr>
              <a:t>le 10 ao</a:t>
            </a:r>
            <a:r>
              <a:rPr lang="fr-FR" altLang="ja-JP" sz="2000" b="1" dirty="0">
                <a:latin typeface="Calisto MT" panose="02040603050505030304" pitchFamily="18" charset="77"/>
              </a:rPr>
              <a:t>ût 1944 </a:t>
            </a:r>
            <a:r>
              <a:rPr lang="fr-FR" altLang="ja-JP" sz="2000" dirty="0">
                <a:latin typeface="Calisto MT" panose="02040603050505030304" pitchFamily="18" charset="77"/>
              </a:rPr>
              <a:t>: deux avions ont parachuté des hommes des Forces Françaises Combattantes dont le </a:t>
            </a:r>
            <a:r>
              <a:rPr lang="fr-FR" altLang="ja-JP" sz="2000" b="1" dirty="0">
                <a:latin typeface="Calisto MT" panose="02040603050505030304" pitchFamily="18" charset="77"/>
              </a:rPr>
              <a:t>capitaine Viguier </a:t>
            </a:r>
            <a:r>
              <a:rPr lang="fr-FR" altLang="ja-JP" sz="2000" dirty="0">
                <a:latin typeface="Calisto MT" panose="02040603050505030304" pitchFamily="18" charset="77"/>
              </a:rPr>
              <a:t>et le </a:t>
            </a:r>
            <a:r>
              <a:rPr lang="fr-FR" altLang="ja-JP" sz="2000" b="1" dirty="0">
                <a:latin typeface="Calisto MT" panose="02040603050505030304" pitchFamily="18" charset="77"/>
              </a:rPr>
              <a:t>capitaine Charles Brown </a:t>
            </a:r>
            <a:r>
              <a:rPr lang="fr-FR" altLang="ja-JP" sz="2000" dirty="0">
                <a:latin typeface="Calisto MT" panose="02040603050505030304" pitchFamily="18" charset="77"/>
              </a:rPr>
              <a:t>de l’armée des Etats-Unis pour aider à la libération de Limoges (</a:t>
            </a:r>
            <a:r>
              <a:rPr lang="fr-FR" altLang="ja-JP" sz="2000" b="1" dirty="0" err="1">
                <a:latin typeface="Calisto MT" panose="02040603050505030304" pitchFamily="18" charset="77"/>
              </a:rPr>
              <a:t>Jed</a:t>
            </a:r>
            <a:r>
              <a:rPr lang="fr-FR" altLang="ja-JP" sz="2000" b="1" dirty="0">
                <a:latin typeface="Calisto MT" panose="02040603050505030304" pitchFamily="18" charset="77"/>
              </a:rPr>
              <a:t> Team Lee</a:t>
            </a:r>
            <a:r>
              <a:rPr lang="fr-FR" altLang="ja-JP" sz="2000" dirty="0">
                <a:latin typeface="Calisto MT" panose="02040603050505030304" pitchFamily="18" charset="77"/>
              </a:rPr>
              <a:t>).</a:t>
            </a:r>
            <a:endParaRPr lang="fr-FR" altLang="fr-FR" sz="2000" dirty="0">
              <a:latin typeface="Calisto MT" panose="02040603050505030304" pitchFamily="18" charset="77"/>
            </a:endParaRPr>
          </a:p>
        </p:txBody>
      </p:sp>
    </p:spTree>
    <p:extLst>
      <p:ext uri="{BB962C8B-B14F-4D97-AF65-F5344CB8AC3E}">
        <p14:creationId xmlns:p14="http://schemas.microsoft.com/office/powerpoint/2010/main" val="3491107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id="{DB62C802-A50F-644D-8F1B-3CEC8525C9DE}"/>
              </a:ext>
            </a:extLst>
          </p:cNvPr>
          <p:cNvSpPr>
            <a:spLocks noGrp="1" noChangeArrowheads="1"/>
          </p:cNvSpPr>
          <p:nvPr>
            <p:ph type="title"/>
          </p:nvPr>
        </p:nvSpPr>
        <p:spPr>
          <a:xfrm>
            <a:off x="1278238" y="93107"/>
            <a:ext cx="7162800" cy="533400"/>
          </a:xfrm>
        </p:spPr>
        <p:txBody>
          <a:bodyPr/>
          <a:lstStyle/>
          <a:p>
            <a:r>
              <a:rPr lang="fr-FR" altLang="fr-FR" sz="2400" b="1" dirty="0">
                <a:latin typeface="Calisto MT" panose="02040603050505030304" pitchFamily="18" charset="77"/>
              </a:rPr>
              <a:t>LA LIBERATION DES CAMPS PAR LES ALLIES</a:t>
            </a:r>
            <a:endParaRPr lang="fr-FR" altLang="fr-FR" sz="2400" dirty="0">
              <a:latin typeface="Calisto MT" panose="02040603050505030304" pitchFamily="18" charset="77"/>
            </a:endParaRPr>
          </a:p>
        </p:txBody>
      </p:sp>
      <p:sp>
        <p:nvSpPr>
          <p:cNvPr id="18440" name="Rectangle 1032">
            <a:extLst>
              <a:ext uri="{FF2B5EF4-FFF2-40B4-BE49-F238E27FC236}">
                <a16:creationId xmlns:a16="http://schemas.microsoft.com/office/drawing/2014/main" id="{235F84A5-296A-FC4C-AE77-6341D35B5777}"/>
              </a:ext>
            </a:extLst>
          </p:cNvPr>
          <p:cNvSpPr>
            <a:spLocks noChangeArrowheads="1"/>
          </p:cNvSpPr>
          <p:nvPr/>
        </p:nvSpPr>
        <p:spPr bwMode="auto">
          <a:xfrm>
            <a:off x="6218812" y="6395561"/>
            <a:ext cx="279422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ltLang="fr-FR" dirty="0">
                <a:latin typeface="Calisto MT" panose="02040603050505030304" pitchFamily="18" charset="77"/>
              </a:rPr>
              <a:t>ADHV - </a:t>
            </a:r>
            <a:r>
              <a:rPr lang="fr-FR" altLang="fr-FR" i="1" dirty="0">
                <a:latin typeface="Calisto MT" panose="02040603050505030304" pitchFamily="18" charset="77"/>
              </a:rPr>
              <a:t>Le Populaire</a:t>
            </a:r>
            <a:r>
              <a:rPr lang="fr-FR" altLang="fr-FR" dirty="0">
                <a:latin typeface="Calisto MT" panose="02040603050505030304" pitchFamily="18" charset="77"/>
              </a:rPr>
              <a:t>, 1945</a:t>
            </a:r>
          </a:p>
        </p:txBody>
      </p:sp>
      <p:sp>
        <p:nvSpPr>
          <p:cNvPr id="18441" name="Text Box 1033">
            <a:extLst>
              <a:ext uri="{FF2B5EF4-FFF2-40B4-BE49-F238E27FC236}">
                <a16:creationId xmlns:a16="http://schemas.microsoft.com/office/drawing/2014/main" id="{0C941D88-FFFA-7747-BD60-08B9F87B8A39}"/>
              </a:ext>
            </a:extLst>
          </p:cNvPr>
          <p:cNvSpPr txBox="1">
            <a:spLocks noChangeArrowheads="1"/>
          </p:cNvSpPr>
          <p:nvPr/>
        </p:nvSpPr>
        <p:spPr bwMode="auto">
          <a:xfrm>
            <a:off x="5791239" y="4341692"/>
            <a:ext cx="3654195" cy="17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altLang="fr-FR" dirty="0">
                <a:latin typeface="Calisto MT" panose="02040603050505030304" pitchFamily="18" charset="77"/>
              </a:rPr>
              <a:t>On estime que plus de 3 millions de Français doivent </a:t>
            </a:r>
            <a:r>
              <a:rPr lang="fr-FR" altLang="ja-JP" dirty="0">
                <a:latin typeface="Calisto MT" panose="02040603050505030304" pitchFamily="18" charset="77"/>
              </a:rPr>
              <a:t>être rapatriés entre :</a:t>
            </a:r>
          </a:p>
          <a:p>
            <a:pPr>
              <a:buFontTx/>
              <a:buChar char="-"/>
            </a:pPr>
            <a:r>
              <a:rPr lang="fr-FR" altLang="ja-JP" dirty="0">
                <a:latin typeface="Calisto MT" panose="02040603050505030304" pitchFamily="18" charset="77"/>
              </a:rPr>
              <a:t> les déportés dans les camps</a:t>
            </a:r>
          </a:p>
          <a:p>
            <a:pPr>
              <a:buFontTx/>
              <a:buChar char="-"/>
            </a:pPr>
            <a:r>
              <a:rPr lang="fr-FR" altLang="fr-FR" dirty="0">
                <a:latin typeface="Calisto MT" panose="02040603050505030304" pitchFamily="18" charset="77"/>
              </a:rPr>
              <a:t> les prisonniers de guerre</a:t>
            </a:r>
          </a:p>
          <a:p>
            <a:pPr>
              <a:buFontTx/>
              <a:buChar char="-"/>
            </a:pPr>
            <a:r>
              <a:rPr lang="fr-FR" altLang="fr-FR" dirty="0">
                <a:latin typeface="Calisto MT" panose="02040603050505030304" pitchFamily="18" charset="77"/>
              </a:rPr>
              <a:t> les travailleurs du STO</a:t>
            </a:r>
          </a:p>
        </p:txBody>
      </p:sp>
      <p:pic>
        <p:nvPicPr>
          <p:cNvPr id="6" name="Picture 4">
            <a:extLst>
              <a:ext uri="{FF2B5EF4-FFF2-40B4-BE49-F238E27FC236}">
                <a16:creationId xmlns:a16="http://schemas.microsoft.com/office/drawing/2014/main" id="{86EA3A73-869A-5645-8B2A-031B60C0C7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971" y="620409"/>
            <a:ext cx="5037138" cy="61341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1030">
            <a:extLst>
              <a:ext uri="{FF2B5EF4-FFF2-40B4-BE49-F238E27FC236}">
                <a16:creationId xmlns:a16="http://schemas.microsoft.com/office/drawing/2014/main" id="{EEE43DA0-022A-7E41-BF3D-441C2F7DD1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1502" y="2010466"/>
            <a:ext cx="6713932" cy="2331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059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B3411AF-475C-D24D-A9A9-BB9E9DEC39D6}"/>
              </a:ext>
            </a:extLst>
          </p:cNvPr>
          <p:cNvSpPr>
            <a:spLocks noGrp="1" noChangeArrowheads="1"/>
          </p:cNvSpPr>
          <p:nvPr>
            <p:ph type="title"/>
          </p:nvPr>
        </p:nvSpPr>
        <p:spPr>
          <a:xfrm>
            <a:off x="2893304" y="60323"/>
            <a:ext cx="4560792" cy="396877"/>
          </a:xfrm>
        </p:spPr>
        <p:txBody>
          <a:bodyPr>
            <a:normAutofit fontScale="90000"/>
          </a:bodyPr>
          <a:lstStyle/>
          <a:p>
            <a:pPr eaLnBrk="1" hangingPunct="1"/>
            <a:r>
              <a:rPr lang="fr-FR" altLang="fr-FR" sz="2400" b="1" dirty="0">
                <a:latin typeface="Calisto MT" panose="02040603050505030304" pitchFamily="18" charset="77"/>
              </a:rPr>
              <a:t>LA LIBERATION DE LIMOGES</a:t>
            </a:r>
            <a:endParaRPr lang="fr-FR" altLang="fr-FR" sz="2400" dirty="0">
              <a:latin typeface="Calisto MT" panose="02040603050505030304" pitchFamily="18" charset="77"/>
            </a:endParaRPr>
          </a:p>
        </p:txBody>
      </p:sp>
      <p:sp>
        <p:nvSpPr>
          <p:cNvPr id="57347" name="Text Box 4">
            <a:extLst>
              <a:ext uri="{FF2B5EF4-FFF2-40B4-BE49-F238E27FC236}">
                <a16:creationId xmlns:a16="http://schemas.microsoft.com/office/drawing/2014/main" id="{8F8A77BF-0867-3F44-950F-CFFA827F3ED9}"/>
              </a:ext>
            </a:extLst>
          </p:cNvPr>
          <p:cNvSpPr txBox="1">
            <a:spLocks noChangeArrowheads="1"/>
          </p:cNvSpPr>
          <p:nvPr/>
        </p:nvSpPr>
        <p:spPr bwMode="auto">
          <a:xfrm>
            <a:off x="127322" y="457201"/>
            <a:ext cx="968801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Les négociations ont été engagées dès le 19 ao</a:t>
            </a:r>
            <a:r>
              <a:rPr lang="fr-FR" altLang="ja-JP" sz="2000" dirty="0">
                <a:latin typeface="Calisto MT" panose="02040603050505030304" pitchFamily="18" charset="77"/>
              </a:rPr>
              <a:t>ût 1944 entre :</a:t>
            </a:r>
          </a:p>
          <a:p>
            <a:pPr algn="just"/>
            <a:endParaRPr lang="fr-FR" altLang="ja-JP" sz="2000" dirty="0">
              <a:latin typeface="Calisto MT" panose="02040603050505030304" pitchFamily="18" charset="77"/>
            </a:endParaRPr>
          </a:p>
          <a:p>
            <a:pPr algn="just">
              <a:buFontTx/>
              <a:buChar char="-"/>
            </a:pPr>
            <a:r>
              <a:rPr lang="fr-FR" altLang="ja-JP" sz="2000" dirty="0">
                <a:latin typeface="Calisto MT" panose="02040603050505030304" pitchFamily="18" charset="77"/>
              </a:rPr>
              <a:t> le major Charles Staunton alias Philippe </a:t>
            </a:r>
            <a:r>
              <a:rPr lang="fr-FR" altLang="ja-JP" sz="2000" dirty="0" err="1">
                <a:latin typeface="Calisto MT" panose="02040603050505030304" pitchFamily="18" charset="77"/>
              </a:rPr>
              <a:t>Liewer</a:t>
            </a:r>
            <a:r>
              <a:rPr lang="fr-FR" altLang="ja-JP" sz="2000" dirty="0">
                <a:latin typeface="Calisto MT" panose="02040603050505030304" pitchFamily="18" charset="77"/>
              </a:rPr>
              <a:t> (chef des agents secrets britanniques en France,  membre du SOE de 141 à 1945 sous le nom de code « Hamlet »), représentant des forces alliées, </a:t>
            </a:r>
          </a:p>
          <a:p>
            <a:pPr algn="just">
              <a:buFontTx/>
              <a:buChar char="-"/>
            </a:pPr>
            <a:endParaRPr lang="fr-FR" altLang="ja-JP" sz="2000" dirty="0">
              <a:latin typeface="Calisto MT" panose="02040603050505030304" pitchFamily="18" charset="77"/>
            </a:endParaRPr>
          </a:p>
          <a:p>
            <a:pPr algn="just">
              <a:buFontTx/>
              <a:buChar char="-"/>
            </a:pPr>
            <a:r>
              <a:rPr lang="fr-FR" altLang="ja-JP" sz="2000" dirty="0">
                <a:latin typeface="Calisto MT" panose="02040603050505030304" pitchFamily="18" charset="77"/>
              </a:rPr>
              <a:t> le général allemand </a:t>
            </a:r>
            <a:r>
              <a:rPr lang="fr-FR" altLang="ja-JP" sz="2000" dirty="0" err="1">
                <a:latin typeface="Calisto MT" panose="02040603050505030304" pitchFamily="18" charset="77"/>
              </a:rPr>
              <a:t>Gleiniger</a:t>
            </a:r>
            <a:r>
              <a:rPr lang="fr-FR" altLang="ja-JP" sz="2000" dirty="0">
                <a:latin typeface="Calisto MT" panose="02040603050505030304" pitchFamily="18" charset="77"/>
              </a:rPr>
              <a:t>,</a:t>
            </a:r>
          </a:p>
          <a:p>
            <a:pPr algn="just">
              <a:buFontTx/>
              <a:buChar char="-"/>
            </a:pPr>
            <a:endParaRPr lang="fr-FR" altLang="ja-JP" sz="2000" dirty="0">
              <a:latin typeface="Calisto MT" panose="02040603050505030304" pitchFamily="18" charset="77"/>
            </a:endParaRPr>
          </a:p>
          <a:p>
            <a:pPr algn="just">
              <a:buFontTx/>
              <a:buChar char="-"/>
            </a:pPr>
            <a:r>
              <a:rPr lang="fr-FR" altLang="ja-JP" sz="2000" dirty="0">
                <a:latin typeface="Calisto MT" panose="02040603050505030304" pitchFamily="18" charset="77"/>
              </a:rPr>
              <a:t> et Jean d’</a:t>
            </a:r>
            <a:r>
              <a:rPr lang="fr-FR" altLang="ja-JP" sz="2000" dirty="0" err="1">
                <a:latin typeface="Calisto MT" panose="02040603050505030304" pitchFamily="18" charset="77"/>
              </a:rPr>
              <a:t>Albis</a:t>
            </a:r>
            <a:r>
              <a:rPr lang="fr-FR" altLang="ja-JP" sz="2000" dirty="0">
                <a:latin typeface="Calisto MT" panose="02040603050505030304" pitchFamily="18" charset="77"/>
              </a:rPr>
              <a:t>, citoyen suisse, lié à la famille </a:t>
            </a:r>
            <a:r>
              <a:rPr lang="fr-FR" altLang="ja-JP" sz="2000" dirty="0" err="1">
                <a:latin typeface="Calisto MT" panose="02040603050505030304" pitchFamily="18" charset="77"/>
              </a:rPr>
              <a:t>Haviland</a:t>
            </a:r>
            <a:r>
              <a:rPr lang="fr-FR" altLang="ja-JP" sz="2000" dirty="0">
                <a:latin typeface="Calisto MT" panose="02040603050505030304" pitchFamily="18" charset="77"/>
              </a:rPr>
              <a:t>, agent consulaire, chargé des intérêts des citoyens suisses, de la protection des ressortissants anglais et américains prisonniers. Il est sollicité comme médiateur.</a:t>
            </a:r>
          </a:p>
          <a:p>
            <a:pPr algn="just">
              <a:buFontTx/>
              <a:buChar char="-"/>
            </a:pPr>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Cependant, la libération de Limoges n’a lieu que le 21 août, car il faut obtenir la reddition de la garnison allemande encerclée par les maquisards sous la direction de Georges </a:t>
            </a:r>
            <a:r>
              <a:rPr lang="fr-FR" altLang="ja-JP" sz="2000" dirty="0" err="1">
                <a:latin typeface="Calisto MT" panose="02040603050505030304" pitchFamily="18" charset="77"/>
              </a:rPr>
              <a:t>Guingouin</a:t>
            </a:r>
            <a:r>
              <a:rPr lang="fr-FR" altLang="ja-JP" sz="2000" dirty="0">
                <a:latin typeface="Calisto MT" panose="02040603050505030304" pitchFamily="18" charset="77"/>
              </a:rPr>
              <a:t>, nommé chef des FFI. Il s’agit d’éviter un bain de sang inutile.</a:t>
            </a:r>
          </a:p>
          <a:p>
            <a:pPr algn="just">
              <a:buFontTx/>
              <a:buChar char="-"/>
            </a:pPr>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A l’annonce de la capitulation, les FFI entrent dans la ville tandis que les SS s’échappent, le général </a:t>
            </a:r>
            <a:r>
              <a:rPr lang="fr-FR" altLang="ja-JP" sz="2000" dirty="0" err="1">
                <a:latin typeface="Calisto MT" panose="02040603050505030304" pitchFamily="18" charset="77"/>
              </a:rPr>
              <a:t>Gleiniger</a:t>
            </a:r>
            <a:r>
              <a:rPr lang="fr-FR" altLang="ja-JP" sz="2000" dirty="0">
                <a:latin typeface="Calisto MT" panose="02040603050505030304" pitchFamily="18" charset="77"/>
              </a:rPr>
              <a:t> est tué dans des conditions qui restent encore mystérieuses; seuls 350 hommes sont faits prisonniers, internés au camp de Saint-Paul d’</a:t>
            </a:r>
            <a:r>
              <a:rPr lang="fr-FR" altLang="ja-JP" sz="2000" dirty="0" err="1">
                <a:latin typeface="Calisto MT" panose="02040603050505030304" pitchFamily="18" charset="77"/>
              </a:rPr>
              <a:t>Eyjeaux</a:t>
            </a:r>
            <a:r>
              <a:rPr lang="fr-FR" altLang="ja-JP" sz="2000" dirty="0">
                <a:latin typeface="Calisto MT" panose="02040603050505030304" pitchFamily="18" charset="77"/>
              </a:rPr>
              <a:t>.</a:t>
            </a:r>
            <a:endParaRPr lang="fr-FR" altLang="fr-FR" sz="2000" dirty="0">
              <a:latin typeface="Calisto MT" panose="02040603050505030304" pitchFamily="18" charset="77"/>
            </a:endParaRPr>
          </a:p>
        </p:txBody>
      </p:sp>
    </p:spTree>
    <p:extLst>
      <p:ext uri="{BB962C8B-B14F-4D97-AF65-F5344CB8AC3E}">
        <p14:creationId xmlns:p14="http://schemas.microsoft.com/office/powerpoint/2010/main" val="497901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can-131111-0001">
            <a:extLst>
              <a:ext uri="{FF2B5EF4-FFF2-40B4-BE49-F238E27FC236}">
                <a16:creationId xmlns:a16="http://schemas.microsoft.com/office/drawing/2014/main" id="{E98DE98B-2409-8749-B0CD-7BF329CD89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375" y="1162111"/>
            <a:ext cx="796925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D586935D-B8DD-D34D-8F36-35F26272B054}"/>
              </a:ext>
            </a:extLst>
          </p:cNvPr>
          <p:cNvSpPr txBox="1">
            <a:spLocks noChangeArrowheads="1"/>
          </p:cNvSpPr>
          <p:nvPr/>
        </p:nvSpPr>
        <p:spPr bwMode="auto">
          <a:xfrm>
            <a:off x="2199191" y="762001"/>
            <a:ext cx="48159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Acte de capitulation - ADHV - 11 J 15 </a:t>
            </a:r>
          </a:p>
        </p:txBody>
      </p:sp>
      <p:sp>
        <p:nvSpPr>
          <p:cNvPr id="28675" name="Rectangle 3">
            <a:extLst>
              <a:ext uri="{FF2B5EF4-FFF2-40B4-BE49-F238E27FC236}">
                <a16:creationId xmlns:a16="http://schemas.microsoft.com/office/drawing/2014/main" id="{60E2362C-754B-0F4C-807A-C58F2D387DAD}"/>
              </a:ext>
            </a:extLst>
          </p:cNvPr>
          <p:cNvSpPr>
            <a:spLocks noGrp="1" noChangeArrowheads="1"/>
          </p:cNvSpPr>
          <p:nvPr>
            <p:ph type="title"/>
          </p:nvPr>
        </p:nvSpPr>
        <p:spPr>
          <a:xfrm>
            <a:off x="838200" y="228600"/>
            <a:ext cx="8305800" cy="457200"/>
          </a:xfrm>
        </p:spPr>
        <p:txBody>
          <a:bodyPr>
            <a:normAutofit fontScale="90000"/>
          </a:bodyPr>
          <a:lstStyle/>
          <a:p>
            <a:pPr eaLnBrk="1" hangingPunct="1"/>
            <a:r>
              <a:rPr lang="fr-FR" altLang="fr-FR" sz="2400" b="1" dirty="0">
                <a:latin typeface="Calisto MT" panose="02040603050505030304" pitchFamily="18" charset="77"/>
              </a:rPr>
              <a:t>LIBERATION DE LIMOGES : ACTE DE CAPITULATION</a:t>
            </a:r>
            <a:endParaRPr lang="fr-FR" altLang="fr-FR" sz="2400" dirty="0">
              <a:latin typeface="Calisto MT" panose="02040603050505030304" pitchFamily="18" charset="77"/>
            </a:endParaRPr>
          </a:p>
        </p:txBody>
      </p:sp>
    </p:spTree>
    <p:extLst>
      <p:ext uri="{BB962C8B-B14F-4D97-AF65-F5344CB8AC3E}">
        <p14:creationId xmlns:p14="http://schemas.microsoft.com/office/powerpoint/2010/main" val="3980736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4A971C4-B133-0041-98AE-F2E91F74C8C0}"/>
              </a:ext>
            </a:extLst>
          </p:cNvPr>
          <p:cNvSpPr>
            <a:spLocks noGrp="1" noChangeArrowheads="1"/>
          </p:cNvSpPr>
          <p:nvPr>
            <p:ph type="title"/>
          </p:nvPr>
        </p:nvSpPr>
        <p:spPr>
          <a:xfrm>
            <a:off x="1371600" y="0"/>
            <a:ext cx="7162800" cy="304800"/>
          </a:xfrm>
        </p:spPr>
        <p:txBody>
          <a:bodyPr>
            <a:normAutofit fontScale="90000"/>
          </a:bodyPr>
          <a:lstStyle/>
          <a:p>
            <a:pPr eaLnBrk="1" hangingPunct="1"/>
            <a:r>
              <a:rPr lang="fr-FR" altLang="fr-FR" sz="2400" b="1" dirty="0">
                <a:latin typeface="Garamond" panose="02020404030301010803" pitchFamily="18" charset="0"/>
              </a:rPr>
              <a:t>LIBERATION DE LIMOGES : TEMOIGNAGE</a:t>
            </a:r>
            <a:endParaRPr lang="fr-FR" altLang="fr-FR" sz="2400" dirty="0">
              <a:latin typeface="Garamond" panose="02020404030301010803" pitchFamily="18" charset="0"/>
            </a:endParaRPr>
          </a:p>
        </p:txBody>
      </p:sp>
      <p:sp>
        <p:nvSpPr>
          <p:cNvPr id="30723" name="Text Box 3">
            <a:extLst>
              <a:ext uri="{FF2B5EF4-FFF2-40B4-BE49-F238E27FC236}">
                <a16:creationId xmlns:a16="http://schemas.microsoft.com/office/drawing/2014/main" id="{B7FD588A-6CA1-D342-93A4-C97D9AF16DF8}"/>
              </a:ext>
            </a:extLst>
          </p:cNvPr>
          <p:cNvSpPr txBox="1">
            <a:spLocks noChangeArrowheads="1"/>
          </p:cNvSpPr>
          <p:nvPr/>
        </p:nvSpPr>
        <p:spPr bwMode="auto">
          <a:xfrm>
            <a:off x="2403475" y="6461125"/>
            <a:ext cx="5154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a:latin typeface="Garamond" panose="02020404030301010803" pitchFamily="18" charset="0"/>
              </a:rPr>
              <a:t>Témoignage d’une institutrice de Nexon -  11 J 15</a:t>
            </a:r>
          </a:p>
        </p:txBody>
      </p:sp>
      <p:pic>
        <p:nvPicPr>
          <p:cNvPr id="90116" name="Picture 4" descr="Scan-131111-0002">
            <a:extLst>
              <a:ext uri="{FF2B5EF4-FFF2-40B4-BE49-F238E27FC236}">
                <a16:creationId xmlns:a16="http://schemas.microsoft.com/office/drawing/2014/main" id="{8C7317EC-3E6C-E343-8B86-CD155DBECD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04800"/>
            <a:ext cx="39258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Scan-131111-0003">
            <a:extLst>
              <a:ext uri="{FF2B5EF4-FFF2-40B4-BE49-F238E27FC236}">
                <a16:creationId xmlns:a16="http://schemas.microsoft.com/office/drawing/2014/main" id="{626851D7-158E-D446-A8D2-25A2BAEB05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73664" y="381000"/>
            <a:ext cx="4014787" cy="597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Scan-131111-0004">
            <a:extLst>
              <a:ext uri="{FF2B5EF4-FFF2-40B4-BE49-F238E27FC236}">
                <a16:creationId xmlns:a16="http://schemas.microsoft.com/office/drawing/2014/main" id="{F7327F77-14D1-E449-BF36-5F50C0AEE0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55850" y="379414"/>
            <a:ext cx="51943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ctangle 7">
            <a:extLst>
              <a:ext uri="{FF2B5EF4-FFF2-40B4-BE49-F238E27FC236}">
                <a16:creationId xmlns:a16="http://schemas.microsoft.com/office/drawing/2014/main" id="{571F5A4F-750F-524F-A1F4-F34AA0A67D36}"/>
              </a:ext>
            </a:extLst>
          </p:cNvPr>
          <p:cNvSpPr>
            <a:spLocks noChangeArrowheads="1"/>
          </p:cNvSpPr>
          <p:nvPr/>
        </p:nvSpPr>
        <p:spPr bwMode="auto">
          <a:xfrm>
            <a:off x="2286000" y="304800"/>
            <a:ext cx="5334000" cy="60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Tree>
    <p:extLst>
      <p:ext uri="{BB962C8B-B14F-4D97-AF65-F5344CB8AC3E}">
        <p14:creationId xmlns:p14="http://schemas.microsoft.com/office/powerpoint/2010/main" val="3180566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90116"/>
                                        </p:tgtEl>
                                      </p:cBhvr>
                                    </p:animEffect>
                                    <p:set>
                                      <p:cBhvr>
                                        <p:cTn id="7" dur="1" fill="hold">
                                          <p:stCondLst>
                                            <p:cond delay="1999"/>
                                          </p:stCondLst>
                                        </p:cTn>
                                        <p:tgtEl>
                                          <p:spTgt spid="90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90117"/>
                                        </p:tgtEl>
                                      </p:cBhvr>
                                    </p:animEffect>
                                    <p:set>
                                      <p:cBhvr>
                                        <p:cTn id="10" dur="1" fill="hold">
                                          <p:stCondLst>
                                            <p:cond delay="1999"/>
                                          </p:stCondLst>
                                        </p:cTn>
                                        <p:tgtEl>
                                          <p:spTgt spid="9011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0118"/>
                                        </p:tgtEl>
                                        <p:attrNameLst>
                                          <p:attrName>style.visibility</p:attrName>
                                        </p:attrNameLst>
                                      </p:cBhvr>
                                      <p:to>
                                        <p:strVal val="visible"/>
                                      </p:to>
                                    </p:set>
                                    <p:animEffect transition="in" filter="fade">
                                      <p:cBhvr>
                                        <p:cTn id="13" dur="2000"/>
                                        <p:tgtEl>
                                          <p:spTgt spid="901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119"/>
                                        </p:tgtEl>
                                        <p:attrNameLst>
                                          <p:attrName>style.visibility</p:attrName>
                                        </p:attrNameLst>
                                      </p:cBhvr>
                                      <p:to>
                                        <p:strVal val="visible"/>
                                      </p:to>
                                    </p:set>
                                    <p:animEffect transition="in" filter="fade">
                                      <p:cBhvr>
                                        <p:cTn id="16" dur="2000"/>
                                        <p:tgtEl>
                                          <p:spTgt spid="9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72E4ED-A6A5-4540-AA4C-475AFB38399E}"/>
              </a:ext>
            </a:extLst>
          </p:cNvPr>
          <p:cNvSpPr>
            <a:spLocks noGrp="1"/>
          </p:cNvSpPr>
          <p:nvPr>
            <p:ph type="title"/>
          </p:nvPr>
        </p:nvSpPr>
        <p:spPr>
          <a:xfrm>
            <a:off x="914400" y="0"/>
            <a:ext cx="8266496" cy="681475"/>
          </a:xfrm>
        </p:spPr>
        <p:txBody>
          <a:bodyPr>
            <a:normAutofit/>
          </a:bodyPr>
          <a:lstStyle/>
          <a:p>
            <a:pPr algn="ctr"/>
            <a:r>
              <a:rPr lang="fr-FR" sz="2400" b="1" dirty="0">
                <a:latin typeface="Calisto MT" panose="02040603050505030304" pitchFamily="18" charset="77"/>
              </a:rPr>
              <a:t>STATISTIQUES DE L’EPURATION</a:t>
            </a:r>
          </a:p>
        </p:txBody>
      </p:sp>
      <p:pic>
        <p:nvPicPr>
          <p:cNvPr id="5" name="Image 4">
            <a:extLst>
              <a:ext uri="{FF2B5EF4-FFF2-40B4-BE49-F238E27FC236}">
                <a16:creationId xmlns:a16="http://schemas.microsoft.com/office/drawing/2014/main" id="{BC7D4BCC-2B75-6340-8E9D-9871EA021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59004" y="1078127"/>
            <a:ext cx="5994629" cy="4921627"/>
          </a:xfrm>
          <a:prstGeom prst="rect">
            <a:avLst/>
          </a:prstGeom>
        </p:spPr>
      </p:pic>
      <p:sp>
        <p:nvSpPr>
          <p:cNvPr id="4" name="ZoneTexte 3">
            <a:extLst>
              <a:ext uri="{FF2B5EF4-FFF2-40B4-BE49-F238E27FC236}">
                <a16:creationId xmlns:a16="http://schemas.microsoft.com/office/drawing/2014/main" id="{7AC466D5-B0E3-8443-91D0-A793345CA754}"/>
              </a:ext>
            </a:extLst>
          </p:cNvPr>
          <p:cNvSpPr txBox="1"/>
          <p:nvPr/>
        </p:nvSpPr>
        <p:spPr>
          <a:xfrm>
            <a:off x="1518627" y="6488668"/>
            <a:ext cx="1747594" cy="369332"/>
          </a:xfrm>
          <a:prstGeom prst="rect">
            <a:avLst/>
          </a:prstGeom>
          <a:noFill/>
        </p:spPr>
        <p:txBody>
          <a:bodyPr wrap="none" rtlCol="0">
            <a:spAutoFit/>
          </a:bodyPr>
          <a:lstStyle/>
          <a:p>
            <a:r>
              <a:rPr lang="fr-FR" dirty="0"/>
              <a:t>ADHV – 1104W1</a:t>
            </a:r>
          </a:p>
        </p:txBody>
      </p:sp>
      <p:sp>
        <p:nvSpPr>
          <p:cNvPr id="10" name="ZoneTexte 9">
            <a:extLst>
              <a:ext uri="{FF2B5EF4-FFF2-40B4-BE49-F238E27FC236}">
                <a16:creationId xmlns:a16="http://schemas.microsoft.com/office/drawing/2014/main" id="{67A29791-4FCE-B447-A734-5BC831E05978}"/>
              </a:ext>
            </a:extLst>
          </p:cNvPr>
          <p:cNvSpPr txBox="1"/>
          <p:nvPr/>
        </p:nvSpPr>
        <p:spPr>
          <a:xfrm>
            <a:off x="5443369" y="1302322"/>
            <a:ext cx="3969572" cy="2585323"/>
          </a:xfrm>
          <a:prstGeom prst="rect">
            <a:avLst/>
          </a:prstGeom>
          <a:noFill/>
        </p:spPr>
        <p:txBody>
          <a:bodyPr wrap="square" rtlCol="0">
            <a:spAutoFit/>
          </a:bodyPr>
          <a:lstStyle/>
          <a:p>
            <a:pPr algn="just"/>
            <a:r>
              <a:rPr lang="fr-FR" dirty="0">
                <a:latin typeface="Calisto MT" panose="02040603050505030304" pitchFamily="18" charset="77"/>
              </a:rPr>
              <a:t>L’épuration a d’abord été exercée par des juridictions exceptionnelles issues de la Résistance sous le nom de « </a:t>
            </a:r>
            <a:r>
              <a:rPr lang="fr-FR" i="1" dirty="0">
                <a:latin typeface="Calisto MT" panose="02040603050505030304" pitchFamily="18" charset="77"/>
              </a:rPr>
              <a:t>cours martiales, tribunaux militaires ou encore tribunaux populaires »</a:t>
            </a:r>
            <a:r>
              <a:rPr lang="fr-FR" dirty="0">
                <a:latin typeface="Calisto MT" panose="02040603050505030304" pitchFamily="18" charset="77"/>
              </a:rPr>
              <a:t> avant que l’Etat installe des tribunaux réguliers; mais il y eu aussi une épuration « extra-judiciaire » qui aurait concerné 210 personnes.</a:t>
            </a:r>
          </a:p>
        </p:txBody>
      </p:sp>
      <p:sp>
        <p:nvSpPr>
          <p:cNvPr id="11" name="ZoneTexte 10">
            <a:extLst>
              <a:ext uri="{FF2B5EF4-FFF2-40B4-BE49-F238E27FC236}">
                <a16:creationId xmlns:a16="http://schemas.microsoft.com/office/drawing/2014/main" id="{152EAD1C-6359-2549-B188-103DDDC1AA81}"/>
              </a:ext>
            </a:extLst>
          </p:cNvPr>
          <p:cNvSpPr txBox="1"/>
          <p:nvPr/>
        </p:nvSpPr>
        <p:spPr>
          <a:xfrm>
            <a:off x="5443369" y="5034708"/>
            <a:ext cx="3969572" cy="923330"/>
          </a:xfrm>
          <a:prstGeom prst="rect">
            <a:avLst/>
          </a:prstGeom>
          <a:noFill/>
        </p:spPr>
        <p:txBody>
          <a:bodyPr wrap="square" rtlCol="0">
            <a:spAutoFit/>
          </a:bodyPr>
          <a:lstStyle/>
          <a:p>
            <a:pPr algn="just"/>
            <a:r>
              <a:rPr lang="fr-FR" dirty="0">
                <a:latin typeface="Calisto MT" panose="02040603050505030304" pitchFamily="18" charset="77"/>
              </a:rPr>
              <a:t>Il s’agit de juger des actes de collaboration avec l’ennemi entre le 16 juin 1940 et la Libération.</a:t>
            </a:r>
          </a:p>
        </p:txBody>
      </p:sp>
    </p:spTree>
    <p:extLst>
      <p:ext uri="{BB962C8B-B14F-4D97-AF65-F5344CB8AC3E}">
        <p14:creationId xmlns:p14="http://schemas.microsoft.com/office/powerpoint/2010/main" val="18741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AD6E476-D061-B84F-913A-C54CD2479D2C}"/>
              </a:ext>
            </a:extLst>
          </p:cNvPr>
          <p:cNvSpPr>
            <a:spLocks noGrp="1" noChangeArrowheads="1"/>
          </p:cNvSpPr>
          <p:nvPr>
            <p:ph type="title"/>
          </p:nvPr>
        </p:nvSpPr>
        <p:spPr>
          <a:xfrm>
            <a:off x="903383" y="34925"/>
            <a:ext cx="8621617" cy="381000"/>
          </a:xfrm>
        </p:spPr>
        <p:txBody>
          <a:bodyPr>
            <a:normAutofit fontScale="90000"/>
          </a:bodyPr>
          <a:lstStyle/>
          <a:p>
            <a:pPr eaLnBrk="1" hangingPunct="1"/>
            <a:r>
              <a:rPr lang="fr-FR" altLang="fr-FR" sz="2400" b="1" dirty="0">
                <a:latin typeface="Calisto MT" panose="02040603050505030304" pitchFamily="18" charset="77"/>
              </a:rPr>
              <a:t>LES PROCES ET SANCTIONS ENVERS LES « COLLABOS »</a:t>
            </a:r>
            <a:endParaRPr lang="fr-FR" altLang="fr-FR" sz="2400" dirty="0">
              <a:latin typeface="Calisto MT" panose="02040603050505030304" pitchFamily="18" charset="77"/>
            </a:endParaRPr>
          </a:p>
        </p:txBody>
      </p:sp>
      <p:pic>
        <p:nvPicPr>
          <p:cNvPr id="123917" name="Picture 13" descr="épuration">
            <a:extLst>
              <a:ext uri="{FF2B5EF4-FFF2-40B4-BE49-F238E27FC236}">
                <a16:creationId xmlns:a16="http://schemas.microsoft.com/office/drawing/2014/main" id="{9D39432B-5164-0041-B083-7E7C1727C1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450" y="381000"/>
            <a:ext cx="48450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Picture 14" descr="épuration2">
            <a:extLst>
              <a:ext uri="{FF2B5EF4-FFF2-40B4-BE49-F238E27FC236}">
                <a16:creationId xmlns:a16="http://schemas.microsoft.com/office/drawing/2014/main" id="{222329DE-183A-7A4C-B02D-A675F20484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415925"/>
            <a:ext cx="4267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9" name="Text Box 15">
            <a:extLst>
              <a:ext uri="{FF2B5EF4-FFF2-40B4-BE49-F238E27FC236}">
                <a16:creationId xmlns:a16="http://schemas.microsoft.com/office/drawing/2014/main" id="{F321D77B-D7E9-694D-8460-0B011F7609F2}"/>
              </a:ext>
            </a:extLst>
          </p:cNvPr>
          <p:cNvSpPr txBox="1">
            <a:spLocks noChangeArrowheads="1"/>
          </p:cNvSpPr>
          <p:nvPr/>
        </p:nvSpPr>
        <p:spPr bwMode="auto">
          <a:xfrm>
            <a:off x="5219700" y="4022725"/>
            <a:ext cx="453775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La fin de la guerre passe aussi par l’épuration, notamment administrative dont voici les statistiques pour le département de la Haute-Vienne au 31 janvier 1945. Elles montrent une grande variété des sanctions prises, de la condamnation à mort à la dégradation civique.</a:t>
            </a:r>
          </a:p>
          <a:p>
            <a:pPr algn="ctr"/>
            <a:r>
              <a:rPr lang="fr-FR" altLang="fr-FR" sz="2000" dirty="0">
                <a:latin typeface="Calisto MT" panose="02040603050505030304" pitchFamily="18" charset="77"/>
              </a:rPr>
              <a:t>ADHV - 9 J 5</a:t>
            </a:r>
          </a:p>
        </p:txBody>
      </p:sp>
    </p:spTree>
    <p:extLst>
      <p:ext uri="{BB962C8B-B14F-4D97-AF65-F5344CB8AC3E}">
        <p14:creationId xmlns:p14="http://schemas.microsoft.com/office/powerpoint/2010/main" val="598165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BDB2187-BE8D-9247-840C-78D36C49CF30}"/>
              </a:ext>
            </a:extLst>
          </p:cNvPr>
          <p:cNvSpPr>
            <a:spLocks noGrp="1" noChangeArrowheads="1"/>
          </p:cNvSpPr>
          <p:nvPr>
            <p:ph type="title"/>
          </p:nvPr>
        </p:nvSpPr>
        <p:spPr>
          <a:xfrm>
            <a:off x="234461" y="0"/>
            <a:ext cx="9437077" cy="556462"/>
          </a:xfrm>
        </p:spPr>
        <p:txBody>
          <a:bodyPr>
            <a:normAutofit/>
          </a:bodyPr>
          <a:lstStyle/>
          <a:p>
            <a:pPr algn="ctr" eaLnBrk="1" hangingPunct="1"/>
            <a:r>
              <a:rPr lang="fr-FR" altLang="fr-FR" sz="2400" b="1" dirty="0">
                <a:latin typeface="Calisto MT" panose="02040603050505030304" pitchFamily="18" charset="77"/>
              </a:rPr>
              <a:t>LES ELECTIONS : LA RENAISSANCE DE LA DEMOCRATIE</a:t>
            </a:r>
            <a:endParaRPr lang="fr-FR" altLang="fr-FR" sz="2400" dirty="0">
              <a:latin typeface="Calisto MT" panose="02040603050505030304" pitchFamily="18" charset="77"/>
            </a:endParaRPr>
          </a:p>
        </p:txBody>
      </p:sp>
      <p:sp>
        <p:nvSpPr>
          <p:cNvPr id="5" name="Text Box 4">
            <a:extLst>
              <a:ext uri="{FF2B5EF4-FFF2-40B4-BE49-F238E27FC236}">
                <a16:creationId xmlns:a16="http://schemas.microsoft.com/office/drawing/2014/main" id="{8C197C86-076F-9849-A1D4-442C98CF3824}"/>
              </a:ext>
            </a:extLst>
          </p:cNvPr>
          <p:cNvSpPr txBox="1">
            <a:spLocks noChangeArrowheads="1"/>
          </p:cNvSpPr>
          <p:nvPr/>
        </p:nvSpPr>
        <p:spPr bwMode="auto">
          <a:xfrm>
            <a:off x="4953000" y="914042"/>
            <a:ext cx="467164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dirty="0">
                <a:latin typeface="Calisto MT" panose="02040603050505030304" pitchFamily="18" charset="77"/>
              </a:rPr>
              <a:t>Le 29 avril 1945, les citoyens votent pour la première fois depuis 1936 pour élire leurs conseillers municipaux. C’est aussi la première fois que les femmes votent en France.</a:t>
            </a:r>
          </a:p>
        </p:txBody>
      </p:sp>
      <p:sp>
        <p:nvSpPr>
          <p:cNvPr id="6" name="Text Box 5">
            <a:extLst>
              <a:ext uri="{FF2B5EF4-FFF2-40B4-BE49-F238E27FC236}">
                <a16:creationId xmlns:a16="http://schemas.microsoft.com/office/drawing/2014/main" id="{D98EF76D-089C-2E4B-8EFE-21DACC8E8DE1}"/>
              </a:ext>
            </a:extLst>
          </p:cNvPr>
          <p:cNvSpPr txBox="1">
            <a:spLocks noChangeArrowheads="1"/>
          </p:cNvSpPr>
          <p:nvPr/>
        </p:nvSpPr>
        <p:spPr bwMode="auto">
          <a:xfrm>
            <a:off x="4953000" y="2838265"/>
            <a:ext cx="467164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dirty="0">
                <a:latin typeface="Calisto MT" panose="02040603050505030304" pitchFamily="18" charset="77"/>
              </a:rPr>
              <a:t>Les résultats montrent la progression des partis de gauche dans tout le département et la rivalité entre le Parti Communiste et la Section Française de l’Internationale Ouvrière (Parti socialiste). Ils bénéficient de leur action dans la Résistance tandis que d’autres partis sont quasi absents, déconsidérés par la compromission de certains de leurs membres avec l’Etat français (Régime de Vichy).</a:t>
            </a:r>
          </a:p>
        </p:txBody>
      </p:sp>
      <p:pic>
        <p:nvPicPr>
          <p:cNvPr id="7" name="Picture 6" descr="Scan-131207-0003">
            <a:extLst>
              <a:ext uri="{FF2B5EF4-FFF2-40B4-BE49-F238E27FC236}">
                <a16:creationId xmlns:a16="http://schemas.microsoft.com/office/drawing/2014/main" id="{8BE7EBFB-0BB8-EA4B-A995-B5269ACBB7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354" y="556462"/>
            <a:ext cx="433387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1AAAC918-DC26-6645-8A0F-F42C26C9E007}"/>
              </a:ext>
            </a:extLst>
          </p:cNvPr>
          <p:cNvSpPr txBox="1">
            <a:spLocks noChangeArrowheads="1"/>
          </p:cNvSpPr>
          <p:nvPr/>
        </p:nvSpPr>
        <p:spPr bwMode="auto">
          <a:xfrm>
            <a:off x="5151908" y="6301371"/>
            <a:ext cx="3982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800" dirty="0">
                <a:latin typeface="Calisto MT" panose="02040603050505030304" pitchFamily="18" charset="77"/>
              </a:rPr>
              <a:t>ADHV -</a:t>
            </a:r>
            <a:r>
              <a:rPr lang="fr-FR" altLang="fr-FR" sz="1800" i="1" dirty="0">
                <a:latin typeface="Calisto MT" panose="02040603050505030304" pitchFamily="18" charset="77"/>
              </a:rPr>
              <a:t> L’Echo du Centre</a:t>
            </a:r>
            <a:r>
              <a:rPr lang="fr-FR" altLang="fr-FR" sz="1800" dirty="0">
                <a:latin typeface="Calisto MT" panose="02040603050505030304" pitchFamily="18" charset="77"/>
              </a:rPr>
              <a:t>, 28 avril 1945</a:t>
            </a:r>
          </a:p>
        </p:txBody>
      </p:sp>
    </p:spTree>
    <p:extLst>
      <p:ext uri="{BB962C8B-B14F-4D97-AF65-F5344CB8AC3E}">
        <p14:creationId xmlns:p14="http://schemas.microsoft.com/office/powerpoint/2010/main" val="239210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arte WWII (2)">
            <a:extLst>
              <a:ext uri="{FF2B5EF4-FFF2-40B4-BE49-F238E27FC236}">
                <a16:creationId xmlns:a16="http://schemas.microsoft.com/office/drawing/2014/main" id="{537E5F2F-1F61-0449-B8C5-FC1B516BE6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1" y="685801"/>
            <a:ext cx="5114925"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carte WWII (2)">
            <a:extLst>
              <a:ext uri="{FF2B5EF4-FFF2-40B4-BE49-F238E27FC236}">
                <a16:creationId xmlns:a16="http://schemas.microsoft.com/office/drawing/2014/main" id="{F6CF5B1F-1417-D54F-8F24-28AE2DAE49DA}"/>
              </a:ext>
            </a:extLst>
          </p:cNvPr>
          <p:cNvPicPr>
            <a:picLocks noChangeAspect="1" noChangeArrowheads="1"/>
          </p:cNvPicPr>
          <p:nvPr/>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5867400" y="2160588"/>
            <a:ext cx="33528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a:hlinkClick r:id="rId5" action="ppaction://hlinksldjump"/>
            <a:extLst>
              <a:ext uri="{FF2B5EF4-FFF2-40B4-BE49-F238E27FC236}">
                <a16:creationId xmlns:a16="http://schemas.microsoft.com/office/drawing/2014/main" id="{3F85BFC0-E035-684B-A236-CDFFBC25AAA2}"/>
              </a:ext>
            </a:extLst>
          </p:cNvPr>
          <p:cNvSpPr>
            <a:spLocks noChangeArrowheads="1"/>
          </p:cNvSpPr>
          <p:nvPr/>
        </p:nvSpPr>
        <p:spPr bwMode="auto">
          <a:xfrm>
            <a:off x="876300" y="152401"/>
            <a:ext cx="7631092" cy="533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2534" name="Text Box 6">
            <a:extLst>
              <a:ext uri="{FF2B5EF4-FFF2-40B4-BE49-F238E27FC236}">
                <a16:creationId xmlns:a16="http://schemas.microsoft.com/office/drawing/2014/main" id="{2C4F9B96-94A4-AB44-8AFE-1CAB923247B2}"/>
              </a:ext>
            </a:extLst>
          </p:cNvPr>
          <p:cNvSpPr txBox="1">
            <a:spLocks noChangeArrowheads="1"/>
          </p:cNvSpPr>
          <p:nvPr/>
        </p:nvSpPr>
        <p:spPr bwMode="auto">
          <a:xfrm>
            <a:off x="6969087" y="6305489"/>
            <a:ext cx="20714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ADHV - 1 Fi 180</a:t>
            </a:r>
          </a:p>
        </p:txBody>
      </p:sp>
      <p:sp>
        <p:nvSpPr>
          <p:cNvPr id="22530" name="Rectangle 2">
            <a:extLst>
              <a:ext uri="{FF2B5EF4-FFF2-40B4-BE49-F238E27FC236}">
                <a16:creationId xmlns:a16="http://schemas.microsoft.com/office/drawing/2014/main" id="{00290CD2-5C0C-CB42-ACD1-3F1982F6F7CC}"/>
              </a:ext>
            </a:extLst>
          </p:cNvPr>
          <p:cNvSpPr>
            <a:spLocks noGrp="1" noChangeArrowheads="1"/>
          </p:cNvSpPr>
          <p:nvPr>
            <p:ph type="title"/>
          </p:nvPr>
        </p:nvSpPr>
        <p:spPr>
          <a:xfrm>
            <a:off x="876300" y="228600"/>
            <a:ext cx="7631092" cy="381000"/>
          </a:xfrm>
        </p:spPr>
        <p:txBody>
          <a:bodyPr>
            <a:normAutofit fontScale="90000"/>
          </a:bodyPr>
          <a:lstStyle/>
          <a:p>
            <a:pPr eaLnBrk="1" hangingPunct="1"/>
            <a:r>
              <a:rPr lang="fr-FR" altLang="fr-FR" sz="2400" b="1" dirty="0">
                <a:latin typeface="Calisto MT" panose="02040603050505030304" pitchFamily="18" charset="77"/>
              </a:rPr>
              <a:t>CARTE JEDBURGH TEAMS DROPPED INTO FRANCE</a:t>
            </a:r>
            <a:endParaRPr lang="fr-FR" altLang="fr-FR" sz="2400" dirty="0">
              <a:latin typeface="Calisto MT" panose="02040603050505030304" pitchFamily="18" charset="77"/>
            </a:endParaRPr>
          </a:p>
        </p:txBody>
      </p:sp>
    </p:spTree>
    <p:extLst>
      <p:ext uri="{BB962C8B-B14F-4D97-AF65-F5344CB8AC3E}">
        <p14:creationId xmlns:p14="http://schemas.microsoft.com/office/powerpoint/2010/main" val="1248257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A6735305-A409-7D49-A7F7-7EB8001201AD}"/>
              </a:ext>
            </a:extLst>
          </p:cNvPr>
          <p:cNvSpPr>
            <a:spLocks noGrp="1" noChangeArrowheads="1"/>
          </p:cNvSpPr>
          <p:nvPr>
            <p:ph type="title"/>
          </p:nvPr>
        </p:nvSpPr>
        <p:spPr>
          <a:xfrm>
            <a:off x="2278349" y="96182"/>
            <a:ext cx="5867400" cy="457200"/>
          </a:xfrm>
        </p:spPr>
        <p:txBody>
          <a:bodyPr/>
          <a:lstStyle/>
          <a:p>
            <a:pPr eaLnBrk="1" hangingPunct="1"/>
            <a:r>
              <a:rPr lang="fr-FR" altLang="fr-FR" sz="2400" b="1" dirty="0">
                <a:latin typeface="Calisto MT" panose="02040603050505030304" pitchFamily="18" charset="77"/>
              </a:rPr>
              <a:t>CARTE AMERICAINE D’ALTITUDE</a:t>
            </a:r>
            <a:endParaRPr lang="fr-FR" altLang="fr-FR" sz="2400" dirty="0">
              <a:latin typeface="Calisto MT" panose="02040603050505030304" pitchFamily="18" charset="77"/>
            </a:endParaRPr>
          </a:p>
        </p:txBody>
      </p:sp>
      <p:pic>
        <p:nvPicPr>
          <p:cNvPr id="24579" name="Picture 1027" descr="1 FI 176">
            <a:extLst>
              <a:ext uri="{FF2B5EF4-FFF2-40B4-BE49-F238E27FC236}">
                <a16:creationId xmlns:a16="http://schemas.microsoft.com/office/drawing/2014/main" id="{3D13DB93-384D-6441-B391-F84234E6D6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1389" y="685800"/>
            <a:ext cx="80232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AD1D13A5-D692-C446-B6E8-583E23ACFE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2500" y="604830"/>
            <a:ext cx="5197200" cy="5504206"/>
          </a:xfrm>
          <a:prstGeom prst="rect">
            <a:avLst/>
          </a:prstGeom>
        </p:spPr>
      </p:pic>
      <p:sp>
        <p:nvSpPr>
          <p:cNvPr id="88069" name="Oval 1029">
            <a:extLst>
              <a:ext uri="{FF2B5EF4-FFF2-40B4-BE49-F238E27FC236}">
                <a16:creationId xmlns:a16="http://schemas.microsoft.com/office/drawing/2014/main" id="{945220A4-52C4-8142-AB22-46A5FAD83291}"/>
              </a:ext>
            </a:extLst>
          </p:cNvPr>
          <p:cNvSpPr>
            <a:spLocks noChangeArrowheads="1"/>
          </p:cNvSpPr>
          <p:nvPr/>
        </p:nvSpPr>
        <p:spPr bwMode="auto">
          <a:xfrm>
            <a:off x="2743200" y="3886200"/>
            <a:ext cx="1219200" cy="5334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24582" name="Text Box 1031">
            <a:extLst>
              <a:ext uri="{FF2B5EF4-FFF2-40B4-BE49-F238E27FC236}">
                <a16:creationId xmlns:a16="http://schemas.microsoft.com/office/drawing/2014/main" id="{F48AB782-5FD6-0E45-A424-0412E0F25169}"/>
              </a:ext>
            </a:extLst>
          </p:cNvPr>
          <p:cNvSpPr txBox="1">
            <a:spLocks noChangeArrowheads="1"/>
          </p:cNvSpPr>
          <p:nvPr/>
        </p:nvSpPr>
        <p:spPr bwMode="auto">
          <a:xfrm>
            <a:off x="3639153" y="6520149"/>
            <a:ext cx="21371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2000" dirty="0">
                <a:latin typeface="Calisto MT" panose="02040603050505030304" pitchFamily="18" charset="77"/>
              </a:rPr>
              <a:t>ADHV - 1 Fi 176 </a:t>
            </a:r>
          </a:p>
        </p:txBody>
      </p:sp>
      <p:sp>
        <p:nvSpPr>
          <p:cNvPr id="88072" name="Text Box 1032">
            <a:extLst>
              <a:ext uri="{FF2B5EF4-FFF2-40B4-BE49-F238E27FC236}">
                <a16:creationId xmlns:a16="http://schemas.microsoft.com/office/drawing/2014/main" id="{2999429E-AB7C-EE47-9141-F72829EDCDBA}"/>
              </a:ext>
            </a:extLst>
          </p:cNvPr>
          <p:cNvSpPr txBox="1">
            <a:spLocks noChangeArrowheads="1"/>
          </p:cNvSpPr>
          <p:nvPr/>
        </p:nvSpPr>
        <p:spPr bwMode="auto">
          <a:xfrm>
            <a:off x="65086" y="1666607"/>
            <a:ext cx="31426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b="1" dirty="0">
                <a:latin typeface="Calisto MT" panose="02040603050505030304" pitchFamily="18" charset="77"/>
              </a:rPr>
              <a:t>7-8 juin 1944 : parachutage sur le terrain « ORANGE » au Clos près de </a:t>
            </a:r>
            <a:r>
              <a:rPr lang="fr-FR" altLang="fr-FR" b="1" dirty="0" err="1">
                <a:latin typeface="Calisto MT" panose="02040603050505030304" pitchFamily="18" charset="77"/>
              </a:rPr>
              <a:t>Sussac</a:t>
            </a:r>
            <a:r>
              <a:rPr lang="fr-FR" altLang="fr-FR" b="1" dirty="0">
                <a:latin typeface="Calisto MT" panose="02040603050505030304" pitchFamily="18" charset="77"/>
              </a:rPr>
              <a:t>.</a:t>
            </a:r>
          </a:p>
        </p:txBody>
      </p:sp>
      <p:sp>
        <p:nvSpPr>
          <p:cNvPr id="88073" name="Oval 1033">
            <a:extLst>
              <a:ext uri="{FF2B5EF4-FFF2-40B4-BE49-F238E27FC236}">
                <a16:creationId xmlns:a16="http://schemas.microsoft.com/office/drawing/2014/main" id="{71C9E508-8CD0-A54C-8BCC-CF7D47243F82}"/>
              </a:ext>
            </a:extLst>
          </p:cNvPr>
          <p:cNvSpPr>
            <a:spLocks noChangeArrowheads="1"/>
          </p:cNvSpPr>
          <p:nvPr/>
        </p:nvSpPr>
        <p:spPr bwMode="auto">
          <a:xfrm>
            <a:off x="3429000" y="5387381"/>
            <a:ext cx="1524000" cy="609600"/>
          </a:xfrm>
          <a:prstGeom prst="ellipse">
            <a:avLst/>
          </a:prstGeom>
          <a:noFill/>
          <a:ln w="57150">
            <a:solidFill>
              <a:srgbClr val="E3152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88074" name="Text Box 1034">
            <a:extLst>
              <a:ext uri="{FF2B5EF4-FFF2-40B4-BE49-F238E27FC236}">
                <a16:creationId xmlns:a16="http://schemas.microsoft.com/office/drawing/2014/main" id="{056E5DC8-C9F0-2041-BB6A-FF37340067D5}"/>
              </a:ext>
            </a:extLst>
          </p:cNvPr>
          <p:cNvSpPr txBox="1">
            <a:spLocks noChangeArrowheads="1"/>
          </p:cNvSpPr>
          <p:nvPr/>
        </p:nvSpPr>
        <p:spPr bwMode="auto">
          <a:xfrm>
            <a:off x="7282990" y="4749146"/>
            <a:ext cx="249283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b="1" dirty="0">
                <a:latin typeface="Calisto MT" panose="02040603050505030304" pitchFamily="18" charset="77"/>
              </a:rPr>
              <a:t>13 ao</a:t>
            </a:r>
            <a:r>
              <a:rPr lang="fr-FR" altLang="ja-JP" b="1" dirty="0">
                <a:latin typeface="Calisto MT" panose="02040603050505030304" pitchFamily="18" charset="77"/>
              </a:rPr>
              <a:t>ût 1944 : parachutage des Jedburgh teams, opération« ALEXANDER ».</a:t>
            </a:r>
            <a:endParaRPr lang="fr-FR" altLang="fr-FR" b="1" dirty="0">
              <a:latin typeface="Calisto MT" panose="02040603050505030304" pitchFamily="18" charset="77"/>
            </a:endParaRPr>
          </a:p>
        </p:txBody>
      </p:sp>
      <p:sp>
        <p:nvSpPr>
          <p:cNvPr id="88075" name="Text Box 1035">
            <a:extLst>
              <a:ext uri="{FF2B5EF4-FFF2-40B4-BE49-F238E27FC236}">
                <a16:creationId xmlns:a16="http://schemas.microsoft.com/office/drawing/2014/main" id="{49F96968-E51E-9A46-A35E-B5A249AF448A}"/>
              </a:ext>
            </a:extLst>
          </p:cNvPr>
          <p:cNvSpPr txBox="1">
            <a:spLocks noChangeArrowheads="1"/>
          </p:cNvSpPr>
          <p:nvPr/>
        </p:nvSpPr>
        <p:spPr bwMode="auto">
          <a:xfrm>
            <a:off x="127977" y="4445307"/>
            <a:ext cx="24898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b="1" dirty="0">
                <a:latin typeface="Calisto MT" panose="02040603050505030304" pitchFamily="18" charset="77"/>
              </a:rPr>
              <a:t>12 juillet 1944 : parachutage des Jedburgh teams, opération « ANDY ».</a:t>
            </a:r>
          </a:p>
        </p:txBody>
      </p:sp>
      <p:sp>
        <p:nvSpPr>
          <p:cNvPr id="88076" name="Oval 1036">
            <a:extLst>
              <a:ext uri="{FF2B5EF4-FFF2-40B4-BE49-F238E27FC236}">
                <a16:creationId xmlns:a16="http://schemas.microsoft.com/office/drawing/2014/main" id="{761212BA-7A70-4343-8AE4-D2A1E593018E}"/>
              </a:ext>
            </a:extLst>
          </p:cNvPr>
          <p:cNvSpPr>
            <a:spLocks noChangeArrowheads="1"/>
          </p:cNvSpPr>
          <p:nvPr/>
        </p:nvSpPr>
        <p:spPr bwMode="auto">
          <a:xfrm>
            <a:off x="4343400" y="3810000"/>
            <a:ext cx="1295400" cy="533400"/>
          </a:xfrm>
          <a:prstGeom prst="ellipse">
            <a:avLst/>
          </a:prstGeom>
          <a:noFill/>
          <a:ln w="57150">
            <a:solidFill>
              <a:srgbClr val="E3152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88077" name="Text Box 1037">
            <a:extLst>
              <a:ext uri="{FF2B5EF4-FFF2-40B4-BE49-F238E27FC236}">
                <a16:creationId xmlns:a16="http://schemas.microsoft.com/office/drawing/2014/main" id="{656D584F-FA57-9F47-A7A6-8B7CCF000442}"/>
              </a:ext>
            </a:extLst>
          </p:cNvPr>
          <p:cNvSpPr txBox="1">
            <a:spLocks noChangeArrowheads="1"/>
          </p:cNvSpPr>
          <p:nvPr/>
        </p:nvSpPr>
        <p:spPr bwMode="auto">
          <a:xfrm>
            <a:off x="6698301" y="2213908"/>
            <a:ext cx="30086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b="1" dirty="0">
                <a:latin typeface="Calisto MT" panose="02040603050505030304" pitchFamily="18" charset="77"/>
              </a:rPr>
              <a:t>25 juin 1944 : parachutage de jour de 71 forteresses sur le terrain de la Borderie à </a:t>
            </a:r>
            <a:r>
              <a:rPr lang="fr-FR" altLang="fr-FR" b="1" dirty="0" err="1">
                <a:latin typeface="Calisto MT" panose="02040603050505030304" pitchFamily="18" charset="77"/>
              </a:rPr>
              <a:t>Domps</a:t>
            </a:r>
            <a:r>
              <a:rPr lang="fr-FR" altLang="fr-FR" b="1" dirty="0">
                <a:latin typeface="Calisto MT" panose="02040603050505030304" pitchFamily="18" charset="77"/>
              </a:rPr>
              <a:t>.</a:t>
            </a:r>
          </a:p>
        </p:txBody>
      </p:sp>
    </p:spTree>
    <p:extLst>
      <p:ext uri="{BB962C8B-B14F-4D97-AF65-F5344CB8AC3E}">
        <p14:creationId xmlns:p14="http://schemas.microsoft.com/office/powerpoint/2010/main" val="360383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457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0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0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0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2" grpId="0"/>
      <p:bldP spid="88073" grpId="0" animBg="1"/>
      <p:bldP spid="88074" grpId="0"/>
      <p:bldP spid="88075" grpId="0"/>
      <p:bldP spid="88076" grpId="0" animBg="1"/>
      <p:bldP spid="880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C9DD4D9-C632-E543-982E-09C60200147E}"/>
              </a:ext>
            </a:extLst>
          </p:cNvPr>
          <p:cNvSpPr>
            <a:spLocks noGrp="1" noChangeArrowheads="1"/>
          </p:cNvSpPr>
          <p:nvPr>
            <p:ph type="title"/>
          </p:nvPr>
        </p:nvSpPr>
        <p:spPr>
          <a:xfrm>
            <a:off x="2171700" y="0"/>
            <a:ext cx="5562600" cy="457200"/>
          </a:xfrm>
        </p:spPr>
        <p:txBody>
          <a:bodyPr/>
          <a:lstStyle/>
          <a:p>
            <a:pPr algn="ctr" eaLnBrk="1" hangingPunct="1"/>
            <a:r>
              <a:rPr lang="fr-FR" altLang="fr-FR" sz="2400" b="1" dirty="0">
                <a:latin typeface="Calisto MT" panose="02040603050505030304" pitchFamily="18" charset="77"/>
              </a:rPr>
              <a:t>OPERATION JED TEAM LEE</a:t>
            </a:r>
            <a:endParaRPr lang="fr-FR" altLang="fr-FR" sz="2400" dirty="0">
              <a:latin typeface="Calisto MT" panose="02040603050505030304" pitchFamily="18" charset="77"/>
            </a:endParaRPr>
          </a:p>
        </p:txBody>
      </p:sp>
      <p:pic>
        <p:nvPicPr>
          <p:cNvPr id="118788" name="Picture 4" descr="Scan-131207-0001">
            <a:extLst>
              <a:ext uri="{FF2B5EF4-FFF2-40B4-BE49-F238E27FC236}">
                <a16:creationId xmlns:a16="http://schemas.microsoft.com/office/drawing/2014/main" id="{8615F9F5-FCB6-6B47-94D2-E3E1ED4ACF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780" y="609600"/>
            <a:ext cx="54689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5">
            <a:extLst>
              <a:ext uri="{FF2B5EF4-FFF2-40B4-BE49-F238E27FC236}">
                <a16:creationId xmlns:a16="http://schemas.microsoft.com/office/drawing/2014/main" id="{A3A51A34-25D0-5B4F-9AA2-2599457BAC88}"/>
              </a:ext>
            </a:extLst>
          </p:cNvPr>
          <p:cNvSpPr txBox="1">
            <a:spLocks noChangeArrowheads="1"/>
          </p:cNvSpPr>
          <p:nvPr/>
        </p:nvSpPr>
        <p:spPr bwMode="auto">
          <a:xfrm>
            <a:off x="723900" y="6461126"/>
            <a:ext cx="845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2000" dirty="0">
                <a:latin typeface="Calisto MT" panose="02040603050505030304" pitchFamily="18" charset="77"/>
              </a:rPr>
              <a:t>ADHV - 24 J 6  : Rapport personnel sur les activités </a:t>
            </a:r>
            <a:r>
              <a:rPr lang="fr-FR" altLang="fr-FR" sz="2000" dirty="0" err="1">
                <a:latin typeface="Calisto MT" panose="02040603050505030304" pitchFamily="18" charset="77"/>
              </a:rPr>
              <a:t>Jed</a:t>
            </a:r>
            <a:r>
              <a:rPr lang="fr-FR" altLang="fr-FR" sz="2000" dirty="0">
                <a:latin typeface="Calisto MT" panose="02040603050505030304" pitchFamily="18" charset="77"/>
              </a:rPr>
              <a:t> Team Lee</a:t>
            </a:r>
          </a:p>
        </p:txBody>
      </p:sp>
      <p:sp>
        <p:nvSpPr>
          <p:cNvPr id="59397" name="Text Box 7">
            <a:extLst>
              <a:ext uri="{FF2B5EF4-FFF2-40B4-BE49-F238E27FC236}">
                <a16:creationId xmlns:a16="http://schemas.microsoft.com/office/drawing/2014/main" id="{A4FAF69A-6000-0B44-A57C-DE7B3806D22F}"/>
              </a:ext>
            </a:extLst>
          </p:cNvPr>
          <p:cNvSpPr txBox="1">
            <a:spLocks noChangeArrowheads="1"/>
          </p:cNvSpPr>
          <p:nvPr/>
        </p:nvSpPr>
        <p:spPr bwMode="auto">
          <a:xfrm>
            <a:off x="6019801" y="2117726"/>
            <a:ext cx="351961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b="1" dirty="0">
                <a:latin typeface="Calisto MT" panose="02040603050505030304" pitchFamily="18" charset="77"/>
              </a:rPr>
              <a:t>Parachutage</a:t>
            </a:r>
            <a:r>
              <a:rPr lang="fr-FR" altLang="fr-FR" sz="2000" dirty="0">
                <a:latin typeface="Calisto MT" panose="02040603050505030304" pitchFamily="18" charset="77"/>
              </a:rPr>
              <a:t> dans la nuit du 9 au 10 ao</a:t>
            </a:r>
            <a:r>
              <a:rPr lang="fr-FR" altLang="ja-JP" sz="2000" dirty="0">
                <a:latin typeface="Calisto MT" panose="02040603050505030304" pitchFamily="18" charset="77"/>
              </a:rPr>
              <a:t>ût 1944 du capitaine Charles Brown en Haute-Vienne.</a:t>
            </a:r>
            <a:endParaRPr lang="fr-FR" altLang="fr-FR" sz="2000" dirty="0">
              <a:latin typeface="Calisto MT" panose="02040603050505030304" pitchFamily="18" charset="77"/>
            </a:endParaRPr>
          </a:p>
        </p:txBody>
      </p:sp>
      <p:pic>
        <p:nvPicPr>
          <p:cNvPr id="118792" name="Picture 8" descr="Scan-131207-0002">
            <a:extLst>
              <a:ext uri="{FF2B5EF4-FFF2-40B4-BE49-F238E27FC236}">
                <a16:creationId xmlns:a16="http://schemas.microsoft.com/office/drawing/2014/main" id="{5CA5DCE0-580C-0447-8CC2-F93ABD5B1C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781" y="1812925"/>
            <a:ext cx="5588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Text Box 9">
            <a:extLst>
              <a:ext uri="{FF2B5EF4-FFF2-40B4-BE49-F238E27FC236}">
                <a16:creationId xmlns:a16="http://schemas.microsoft.com/office/drawing/2014/main" id="{69DABCF5-DF6B-8648-914C-9A23A8FA622A}"/>
              </a:ext>
            </a:extLst>
          </p:cNvPr>
          <p:cNvSpPr txBox="1">
            <a:spLocks noChangeArrowheads="1"/>
          </p:cNvSpPr>
          <p:nvPr/>
        </p:nvSpPr>
        <p:spPr bwMode="auto">
          <a:xfrm>
            <a:off x="6019799" y="4468613"/>
            <a:ext cx="351961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b="1" dirty="0">
                <a:latin typeface="Calisto MT" panose="02040603050505030304" pitchFamily="18" charset="77"/>
              </a:rPr>
              <a:t>Mission</a:t>
            </a:r>
            <a:r>
              <a:rPr lang="fr-FR" altLang="fr-FR" sz="2000" dirty="0">
                <a:latin typeface="Calisto MT" panose="02040603050505030304" pitchFamily="18" charset="77"/>
              </a:rPr>
              <a:t> : coordonner les actions de résistance pour négocier la reddition de Limoges.</a:t>
            </a:r>
          </a:p>
        </p:txBody>
      </p:sp>
      <p:sp>
        <p:nvSpPr>
          <p:cNvPr id="59403" name="Rectangle 13">
            <a:hlinkClick r:id="rId5" action="ppaction://hlinksldjump"/>
            <a:extLst>
              <a:ext uri="{FF2B5EF4-FFF2-40B4-BE49-F238E27FC236}">
                <a16:creationId xmlns:a16="http://schemas.microsoft.com/office/drawing/2014/main" id="{19718E66-9D6A-734E-9099-5CDE917B1134}"/>
              </a:ext>
            </a:extLst>
          </p:cNvPr>
          <p:cNvSpPr>
            <a:spLocks noChangeArrowheads="1"/>
          </p:cNvSpPr>
          <p:nvPr/>
        </p:nvSpPr>
        <p:spPr bwMode="auto">
          <a:xfrm>
            <a:off x="6019799" y="2764863"/>
            <a:ext cx="2024449" cy="38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dirty="0">
              <a:solidFill>
                <a:srgbClr val="FF0000"/>
              </a:solidFill>
            </a:endParaRPr>
          </a:p>
        </p:txBody>
      </p:sp>
    </p:spTree>
    <p:extLst>
      <p:ext uri="{BB962C8B-B14F-4D97-AF65-F5344CB8AC3E}">
        <p14:creationId xmlns:p14="http://schemas.microsoft.com/office/powerpoint/2010/main" val="4142678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18788"/>
                                        </p:tgtEl>
                                      </p:cBhvr>
                                    </p:animEffect>
                                    <p:set>
                                      <p:cBhvr>
                                        <p:cTn id="7" dur="1" fill="hold">
                                          <p:stCondLst>
                                            <p:cond delay="1999"/>
                                          </p:stCondLst>
                                        </p:cTn>
                                        <p:tgtEl>
                                          <p:spTgt spid="118788"/>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18792"/>
                                        </p:tgtEl>
                                        <p:attrNameLst>
                                          <p:attrName>style.visibility</p:attrName>
                                        </p:attrNameLst>
                                      </p:cBhvr>
                                      <p:to>
                                        <p:strVal val="visible"/>
                                      </p:to>
                                    </p:set>
                                    <p:animEffect transition="in" filter="fade">
                                      <p:cBhvr>
                                        <p:cTn id="11" dur="2000"/>
                                        <p:tgtEl>
                                          <p:spTgt spid="11879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8793"/>
                                        </p:tgtEl>
                                        <p:attrNameLst>
                                          <p:attrName>style.visibility</p:attrName>
                                        </p:attrNameLst>
                                      </p:cBhvr>
                                      <p:to>
                                        <p:strVal val="visible"/>
                                      </p:to>
                                    </p:set>
                                    <p:animEffect transition="in" filter="fade">
                                      <p:cBhvr>
                                        <p:cTn id="15" dur="2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26489E9-7375-5B44-912D-CD090182359C}"/>
              </a:ext>
            </a:extLst>
          </p:cNvPr>
          <p:cNvSpPr>
            <a:spLocks noGrp="1" noChangeArrowheads="1"/>
          </p:cNvSpPr>
          <p:nvPr>
            <p:ph type="title"/>
          </p:nvPr>
        </p:nvSpPr>
        <p:spPr>
          <a:xfrm>
            <a:off x="3766113" y="136003"/>
            <a:ext cx="2785158" cy="381000"/>
          </a:xfrm>
        </p:spPr>
        <p:txBody>
          <a:bodyPr>
            <a:normAutofit fontScale="90000"/>
          </a:bodyPr>
          <a:lstStyle/>
          <a:p>
            <a:pPr eaLnBrk="1" hangingPunct="1"/>
            <a:r>
              <a:rPr lang="fr-FR" altLang="fr-FR" sz="2400" b="1" dirty="0">
                <a:latin typeface="Garamond" panose="02020404030301010803" pitchFamily="18" charset="0"/>
              </a:rPr>
              <a:t>CHARLES BROWN</a:t>
            </a:r>
            <a:endParaRPr lang="fr-FR" altLang="fr-FR" sz="2400" dirty="0">
              <a:latin typeface="Garamond" panose="02020404030301010803" pitchFamily="18" charset="0"/>
            </a:endParaRPr>
          </a:p>
        </p:txBody>
      </p:sp>
      <p:pic>
        <p:nvPicPr>
          <p:cNvPr id="67587" name="Picture 4" descr="brown">
            <a:extLst>
              <a:ext uri="{FF2B5EF4-FFF2-40B4-BE49-F238E27FC236}">
                <a16:creationId xmlns:a16="http://schemas.microsoft.com/office/drawing/2014/main" id="{2FEF148C-B01B-D144-B5A7-BE1496E704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685800"/>
            <a:ext cx="4114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8">
            <a:extLst>
              <a:ext uri="{FF2B5EF4-FFF2-40B4-BE49-F238E27FC236}">
                <a16:creationId xmlns:a16="http://schemas.microsoft.com/office/drawing/2014/main" id="{7C1262B9-7682-8D4B-8952-9A93991F4D4B}"/>
              </a:ext>
            </a:extLst>
          </p:cNvPr>
          <p:cNvSpPr txBox="1">
            <a:spLocks noChangeArrowheads="1"/>
          </p:cNvSpPr>
          <p:nvPr/>
        </p:nvSpPr>
        <p:spPr bwMode="auto">
          <a:xfrm>
            <a:off x="5318126" y="1397001"/>
            <a:ext cx="390299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Sous le nom de code « PICE  », le capitaine Charles H. Brown est le chef de la Jedburgh team « LEE », composée de deux Français, A. Chevalier, opérateur radio et le lieutenant N. Viguier.</a:t>
            </a:r>
          </a:p>
        </p:txBody>
      </p:sp>
      <p:sp>
        <p:nvSpPr>
          <p:cNvPr id="2" name="Rectangle 1">
            <a:extLst>
              <a:ext uri="{FF2B5EF4-FFF2-40B4-BE49-F238E27FC236}">
                <a16:creationId xmlns:a16="http://schemas.microsoft.com/office/drawing/2014/main" id="{E48E0B74-5A35-7A4E-8BF1-B2DABC77440D}"/>
              </a:ext>
            </a:extLst>
          </p:cNvPr>
          <p:cNvSpPr/>
          <p:nvPr/>
        </p:nvSpPr>
        <p:spPr>
          <a:xfrm>
            <a:off x="6453266" y="6352665"/>
            <a:ext cx="1582484" cy="369332"/>
          </a:xfrm>
          <a:prstGeom prst="rect">
            <a:avLst/>
          </a:prstGeom>
        </p:spPr>
        <p:txBody>
          <a:bodyPr wrap="none">
            <a:spAutoFit/>
          </a:bodyPr>
          <a:lstStyle/>
          <a:p>
            <a:r>
              <a:rPr lang="fr-FR" dirty="0">
                <a:latin typeface="Calisto MT" panose="02040603050505030304" pitchFamily="18" charset="77"/>
              </a:rPr>
              <a:t>ADHV – 24J6</a:t>
            </a:r>
          </a:p>
        </p:txBody>
      </p:sp>
    </p:spTree>
    <p:extLst>
      <p:ext uri="{BB962C8B-B14F-4D97-AF65-F5344CB8AC3E}">
        <p14:creationId xmlns:p14="http://schemas.microsoft.com/office/powerpoint/2010/main" val="89931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6778D45-1A6B-4648-8F1B-4B33E4A0371B}"/>
              </a:ext>
            </a:extLst>
          </p:cNvPr>
          <p:cNvSpPr>
            <a:spLocks noGrp="1" noChangeArrowheads="1"/>
          </p:cNvSpPr>
          <p:nvPr>
            <p:ph type="title"/>
          </p:nvPr>
        </p:nvSpPr>
        <p:spPr>
          <a:xfrm>
            <a:off x="609600" y="228600"/>
            <a:ext cx="8610600" cy="457200"/>
          </a:xfrm>
        </p:spPr>
        <p:txBody>
          <a:bodyPr/>
          <a:lstStyle/>
          <a:p>
            <a:pPr eaLnBrk="1" hangingPunct="1"/>
            <a:r>
              <a:rPr lang="fr-FR" altLang="fr-FR" sz="2400" b="1" dirty="0">
                <a:latin typeface="Calisto MT" panose="02040603050505030304" pitchFamily="18" charset="77"/>
              </a:rPr>
              <a:t>MAJOR CHARLES STAUNTON alias PHILIPPE LIEWER</a:t>
            </a:r>
            <a:endParaRPr lang="fr-FR" altLang="fr-FR" sz="2400" dirty="0">
              <a:latin typeface="Calisto MT" panose="02040603050505030304" pitchFamily="18" charset="77"/>
            </a:endParaRPr>
          </a:p>
        </p:txBody>
      </p:sp>
      <p:pic>
        <p:nvPicPr>
          <p:cNvPr id="61443" name="Picture 4" descr="Staunton">
            <a:extLst>
              <a:ext uri="{FF2B5EF4-FFF2-40B4-BE49-F238E27FC236}">
                <a16:creationId xmlns:a16="http://schemas.microsoft.com/office/drawing/2014/main" id="{4BCCA708-F9C9-B446-BAF0-A90D04CEC5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762001"/>
            <a:ext cx="4191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8">
            <a:extLst>
              <a:ext uri="{FF2B5EF4-FFF2-40B4-BE49-F238E27FC236}">
                <a16:creationId xmlns:a16="http://schemas.microsoft.com/office/drawing/2014/main" id="{B2F70FD7-3055-6242-B7F7-0BEFF919B89F}"/>
              </a:ext>
            </a:extLst>
          </p:cNvPr>
          <p:cNvSpPr txBox="1">
            <a:spLocks noChangeArrowheads="1"/>
          </p:cNvSpPr>
          <p:nvPr/>
        </p:nvSpPr>
        <p:spPr bwMode="auto">
          <a:xfrm>
            <a:off x="5105400" y="762001"/>
            <a:ext cx="444371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2000" dirty="0">
                <a:latin typeface="Calisto MT" panose="02040603050505030304" pitchFamily="18" charset="77"/>
              </a:rPr>
              <a:t>Philippe </a:t>
            </a:r>
            <a:r>
              <a:rPr lang="fr-FR" altLang="fr-FR" sz="2000" dirty="0" err="1">
                <a:latin typeface="Calisto MT" panose="02040603050505030304" pitchFamily="18" charset="77"/>
              </a:rPr>
              <a:t>Liewer</a:t>
            </a:r>
            <a:r>
              <a:rPr lang="fr-FR" altLang="fr-FR" sz="2000" dirty="0">
                <a:latin typeface="Calisto MT" panose="02040603050505030304" pitchFamily="18" charset="77"/>
              </a:rPr>
              <a:t> (1911-1948)</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Journaliste, d’origine juive, il est arr</a:t>
            </a:r>
            <a:r>
              <a:rPr lang="fr-FR" altLang="ja-JP" sz="2000" dirty="0">
                <a:latin typeface="Calisto MT" panose="02040603050505030304" pitchFamily="18" charset="77"/>
              </a:rPr>
              <a:t>êté en 1941 et s’évade en 1942 du camp de </a:t>
            </a:r>
            <a:r>
              <a:rPr lang="fr-FR" altLang="ja-JP" sz="2000" dirty="0" err="1">
                <a:latin typeface="Calisto MT" panose="02040603050505030304" pitchFamily="18" charset="77"/>
              </a:rPr>
              <a:t>Mauzac</a:t>
            </a:r>
            <a:r>
              <a:rPr lang="fr-FR" altLang="ja-JP" sz="2000" dirty="0">
                <a:latin typeface="Calisto MT" panose="02040603050505030304" pitchFamily="18" charset="77"/>
              </a:rPr>
              <a:t> (Haute-Garonne)</a:t>
            </a:r>
          </a:p>
          <a:p>
            <a:pPr algn="just"/>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Agent du </a:t>
            </a:r>
            <a:r>
              <a:rPr lang="fr-FR" altLang="ja-JP" sz="2000" b="1" dirty="0">
                <a:latin typeface="Calisto MT" panose="02040603050505030304" pitchFamily="18" charset="77"/>
              </a:rPr>
              <a:t>SOE</a:t>
            </a:r>
            <a:r>
              <a:rPr lang="fr-FR" altLang="ja-JP" sz="2000" dirty="0">
                <a:latin typeface="Calisto MT" panose="02040603050505030304" pitchFamily="18" charset="77"/>
              </a:rPr>
              <a:t> (</a:t>
            </a:r>
            <a:r>
              <a:rPr lang="fr-FR" altLang="ja-JP" sz="2000" dirty="0" err="1">
                <a:latin typeface="Calisto MT" panose="02040603050505030304" pitchFamily="18" charset="77"/>
              </a:rPr>
              <a:t>Special</a:t>
            </a:r>
            <a:r>
              <a:rPr lang="fr-FR" altLang="ja-JP" sz="2000" dirty="0">
                <a:latin typeface="Calisto MT" panose="02040603050505030304" pitchFamily="18" charset="77"/>
              </a:rPr>
              <a:t> </a:t>
            </a:r>
            <a:r>
              <a:rPr lang="fr-FR" altLang="ja-JP" sz="2000" dirty="0" err="1">
                <a:latin typeface="Calisto MT" panose="02040603050505030304" pitchFamily="18" charset="77"/>
              </a:rPr>
              <a:t>Operation</a:t>
            </a:r>
            <a:r>
              <a:rPr lang="fr-FR" altLang="ja-JP" sz="2000" dirty="0">
                <a:latin typeface="Calisto MT" panose="02040603050505030304" pitchFamily="18" charset="77"/>
              </a:rPr>
              <a:t> </a:t>
            </a:r>
            <a:r>
              <a:rPr lang="fr-FR" altLang="ja-JP" sz="2000" dirty="0" err="1">
                <a:latin typeface="Calisto MT" panose="02040603050505030304" pitchFamily="18" charset="77"/>
              </a:rPr>
              <a:t>Executive</a:t>
            </a:r>
            <a:r>
              <a:rPr lang="fr-FR" altLang="ja-JP" sz="2000" dirty="0">
                <a:latin typeface="Calisto MT" panose="02040603050505030304" pitchFamily="18" charset="77"/>
              </a:rPr>
              <a:t>), il dirige, sous le nom de « Hamlet » le réseau SALESMAN pour coordonner les actions de sabotage avec les maquis de la région de Limoges et gêner les communications allemandes.</a:t>
            </a:r>
          </a:p>
          <a:p>
            <a:pPr algn="just"/>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Il participe à la capitulation allemande de Limoges. </a:t>
            </a:r>
          </a:p>
          <a:p>
            <a:pPr algn="just"/>
            <a:endParaRPr lang="fr-FR" altLang="ja-JP" sz="2000" dirty="0">
              <a:latin typeface="Calisto MT" panose="02040603050505030304" pitchFamily="18" charset="77"/>
            </a:endParaRPr>
          </a:p>
          <a:p>
            <a:pPr algn="just"/>
            <a:r>
              <a:rPr lang="fr-FR" altLang="ja-JP" sz="2000" dirty="0">
                <a:latin typeface="Calisto MT" panose="02040603050505030304" pitchFamily="18" charset="77"/>
              </a:rPr>
              <a:t>Il meurt d’une crise cardiaque en 1948.</a:t>
            </a:r>
            <a:endParaRPr lang="fr-FR" altLang="fr-FR" sz="2000" dirty="0">
              <a:latin typeface="Calisto MT" panose="02040603050505030304" pitchFamily="18" charset="77"/>
            </a:endParaRPr>
          </a:p>
        </p:txBody>
      </p:sp>
      <p:sp>
        <p:nvSpPr>
          <p:cNvPr id="2" name="ZoneTexte 1">
            <a:extLst>
              <a:ext uri="{FF2B5EF4-FFF2-40B4-BE49-F238E27FC236}">
                <a16:creationId xmlns:a16="http://schemas.microsoft.com/office/drawing/2014/main" id="{954B752A-6259-5A46-AEE2-BAB4432F7A1D}"/>
              </a:ext>
            </a:extLst>
          </p:cNvPr>
          <p:cNvSpPr txBox="1"/>
          <p:nvPr/>
        </p:nvSpPr>
        <p:spPr>
          <a:xfrm>
            <a:off x="6632154" y="6260068"/>
            <a:ext cx="1582484" cy="369332"/>
          </a:xfrm>
          <a:prstGeom prst="rect">
            <a:avLst/>
          </a:prstGeom>
          <a:noFill/>
        </p:spPr>
        <p:txBody>
          <a:bodyPr wrap="none" rtlCol="0">
            <a:spAutoFit/>
          </a:bodyPr>
          <a:lstStyle/>
          <a:p>
            <a:r>
              <a:rPr lang="fr-FR" dirty="0">
                <a:latin typeface="Calisto MT" panose="02040603050505030304" pitchFamily="18" charset="77"/>
              </a:rPr>
              <a:t>ADHV – 24J6</a:t>
            </a:r>
          </a:p>
        </p:txBody>
      </p:sp>
    </p:spTree>
    <p:extLst>
      <p:ext uri="{BB962C8B-B14F-4D97-AF65-F5344CB8AC3E}">
        <p14:creationId xmlns:p14="http://schemas.microsoft.com/office/powerpoint/2010/main" val="339725130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817</TotalTime>
  <Words>2984</Words>
  <Application>Microsoft Macintosh PowerPoint</Application>
  <PresentationFormat>Format A4 (210 x 297 mm)</PresentationFormat>
  <Paragraphs>259</Paragraphs>
  <Slides>46</Slides>
  <Notes>23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Calibri</vt:lpstr>
      <vt:lpstr>Calibri Light</vt:lpstr>
      <vt:lpstr>Calisto MT</vt:lpstr>
      <vt:lpstr>Garamond</vt:lpstr>
      <vt:lpstr>Thème Office</vt:lpstr>
      <vt:lpstr>CONCOURS DE LA RESISTANCE ET DE LA DEPORTATION 2022</vt:lpstr>
      <vt:lpstr>LES OPERATIONS</vt:lpstr>
      <vt:lpstr>TRACTS CONTRE LES DEBARQUEMENTS</vt:lpstr>
      <vt:lpstr>LES JEDBURGH TEAMS</vt:lpstr>
      <vt:lpstr>CARTE JEDBURGH TEAMS DROPPED INTO FRANCE</vt:lpstr>
      <vt:lpstr>CARTE AMERICAINE D’ALTITUDE</vt:lpstr>
      <vt:lpstr>OPERATION JED TEAM LEE</vt:lpstr>
      <vt:lpstr>CHARLES BROWN</vt:lpstr>
      <vt:lpstr>MAJOR CHARLES STAUNTON alias PHILIPPE LIEWER</vt:lpstr>
      <vt:lpstr>LA CONSTITUTION DES MAQUIS</vt:lpstr>
      <vt:lpstr>CARTE DES MAQUIS</vt:lpstr>
      <vt:lpstr>PLANQUES DE MAQUIS</vt:lpstr>
      <vt:lpstr>LES MAQUIS LIMOUSINS</vt:lpstr>
      <vt:lpstr>Présentation PowerPoint</vt:lpstr>
      <vt:lpstr>ATTAQUES CONTRE LE MAQUIS</vt:lpstr>
      <vt:lpstr>Présentation PowerPoint</vt:lpstr>
      <vt:lpstr>DES RESISTANTS</vt:lpstr>
      <vt:lpstr>LES REPRESSIONS</vt:lpstr>
      <vt:lpstr>LES CAMPS EN HAUTE-VIENNE</vt:lpstr>
      <vt:lpstr>LES DIFFERENTS CAMPS</vt:lpstr>
      <vt:lpstr>LE CAMP DE ST PAUL D’EYJEAUX</vt:lpstr>
      <vt:lpstr>LE CAMP DE NEXON</vt:lpstr>
      <vt:lpstr>FORTIFICATIONS DU CAMP DE NEXON</vt:lpstr>
      <vt:lpstr>LIMOGES EN JUIN 1944</vt:lpstr>
      <vt:lpstr>LIMOGES EN JUIN 1944</vt:lpstr>
      <vt:lpstr>LE MASSACRE D’ORADOUR DU 10 JUIN 1944</vt:lpstr>
      <vt:lpstr>LES RUINES DU BOURG D’ORADOUR</vt:lpstr>
      <vt:lpstr>LES LIEUX DE MASSACRES</vt:lpstr>
      <vt:lpstr>LES HEROS DU MAQUIS</vt:lpstr>
      <vt:lpstr>VIOLETTE SZABO</vt:lpstr>
      <vt:lpstr>LES DEPORTATIONS</vt:lpstr>
      <vt:lpstr>SE CACHER POUR ECHAPPER AUX ARRESTATIONS</vt:lpstr>
      <vt:lpstr>LES MERLINETTES</vt:lpstr>
      <vt:lpstr>DES FAMILLES JUIVES D’EYMOUTIERS DEPORTEES</vt:lpstr>
      <vt:lpstr>LA DEPORTATION DES ENFANTS</vt:lpstr>
      <vt:lpstr>HENRIETTE ET NICOLE BLOCH DEPORTEES A AUSCHWITZ EN 1944</vt:lpstr>
      <vt:lpstr>LES STATISTIQUES DE LA DEPORTATION EN HAUTE-VIENNE</vt:lpstr>
      <vt:lpstr>LA FIN DU III° REICH</vt:lpstr>
      <vt:lpstr>L’ATTAQUE DU CAMP DE NEXON, 11 juin 1944 </vt:lpstr>
      <vt:lpstr>LA LIBERATION DES CAMPS PAR LES ALLIES</vt:lpstr>
      <vt:lpstr>LA LIBERATION DE LIMOGES</vt:lpstr>
      <vt:lpstr>LIBERATION DE LIMOGES : ACTE DE CAPITULATION</vt:lpstr>
      <vt:lpstr>LIBERATION DE LIMOGES : TEMOIGNAGE</vt:lpstr>
      <vt:lpstr>STATISTIQUES DE L’EPURATION</vt:lpstr>
      <vt:lpstr>LES PROCES ET SANCTIONS ENVERS LES « COLLABOS »</vt:lpstr>
      <vt:lpstr>LES ELECTIONS : LA RENAISSANCE DE LA DEMOCRATIE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CONCOURS DE LA RESISTANCE ET DE LA DEPORTATION 2022</dc:title>
  <dc:creator>Sophie SICOT</dc:creator>
  <cp:lastModifiedBy>Sophie SICOT</cp:lastModifiedBy>
  <cp:revision>277</cp:revision>
  <dcterms:created xsi:type="dcterms:W3CDTF">2022-01-27T13:06:28Z</dcterms:created>
  <dcterms:modified xsi:type="dcterms:W3CDTF">2022-02-26T11:38:24Z</dcterms:modified>
</cp:coreProperties>
</file>