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93" r:id="rId3"/>
    <p:sldId id="301" r:id="rId4"/>
    <p:sldId id="294" r:id="rId5"/>
    <p:sldId id="257" r:id="rId6"/>
    <p:sldId id="263" r:id="rId7"/>
    <p:sldId id="261" r:id="rId8"/>
    <p:sldId id="269" r:id="rId9"/>
    <p:sldId id="270" r:id="rId10"/>
    <p:sldId id="264" r:id="rId11"/>
    <p:sldId id="277" r:id="rId12"/>
    <p:sldId id="302" r:id="rId13"/>
    <p:sldId id="285" r:id="rId14"/>
    <p:sldId id="288" r:id="rId15"/>
    <p:sldId id="286" r:id="rId16"/>
    <p:sldId id="279" r:id="rId17"/>
    <p:sldId id="283" r:id="rId18"/>
    <p:sldId id="289" r:id="rId19"/>
    <p:sldId id="284" r:id="rId20"/>
    <p:sldId id="280" r:id="rId21"/>
    <p:sldId id="262" r:id="rId22"/>
    <p:sldId id="268" r:id="rId23"/>
    <p:sldId id="265" r:id="rId24"/>
    <p:sldId id="266" r:id="rId25"/>
    <p:sldId id="267" r:id="rId26"/>
    <p:sldId id="272" r:id="rId27"/>
    <p:sldId id="281" r:id="rId28"/>
    <p:sldId id="273" r:id="rId29"/>
    <p:sldId id="282" r:id="rId30"/>
    <p:sldId id="296" r:id="rId31"/>
    <p:sldId id="295" r:id="rId32"/>
    <p:sldId id="292" r:id="rId33"/>
    <p:sldId id="258" r:id="rId34"/>
    <p:sldId id="259" r:id="rId35"/>
    <p:sldId id="274" r:id="rId36"/>
    <p:sldId id="275" r:id="rId37"/>
    <p:sldId id="291" r:id="rId38"/>
    <p:sldId id="276" r:id="rId39"/>
    <p:sldId id="290" r:id="rId40"/>
    <p:sldId id="297" r:id="rId41"/>
    <p:sldId id="260" r:id="rId42"/>
    <p:sldId id="271" r:id="rId43"/>
    <p:sldId id="287" r:id="rId4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p:cViewPr varScale="1">
        <p:scale>
          <a:sx n="109" d="100"/>
          <a:sy n="109" d="100"/>
        </p:scale>
        <p:origin x="1464"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23B0A27-E1A9-1C4D-91A0-23905656537B}" type="datetimeFigureOut">
              <a:rPr lang="fr-FR" smtClean="0"/>
              <a:t>11/01/2023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284292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23B0A27-E1A9-1C4D-91A0-23905656537B}" type="datetimeFigureOut">
              <a:rPr lang="fr-FR" smtClean="0"/>
              <a:t>11/01/2023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81017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23B0A27-E1A9-1C4D-91A0-23905656537B}" type="datetimeFigureOut">
              <a:rPr lang="fr-FR" smtClean="0"/>
              <a:t>11/01/2023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965600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23B0A27-E1A9-1C4D-91A0-23905656537B}" type="datetimeFigureOut">
              <a:rPr lang="fr-FR" smtClean="0"/>
              <a:t>11/01/2023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378296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23B0A27-E1A9-1C4D-91A0-23905656537B}" type="datetimeFigureOut">
              <a:rPr lang="fr-FR" smtClean="0"/>
              <a:t>11/01/2023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216470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23B0A27-E1A9-1C4D-91A0-23905656537B}" type="datetimeFigureOut">
              <a:rPr lang="fr-FR" smtClean="0"/>
              <a:t>11/01/2023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320861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3B0A27-E1A9-1C4D-91A0-23905656537B}" type="datetimeFigureOut">
              <a:rPr lang="fr-FR" smtClean="0"/>
              <a:t>11/01/2023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236900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23B0A27-E1A9-1C4D-91A0-23905656537B}" type="datetimeFigureOut">
              <a:rPr lang="fr-FR" smtClean="0"/>
              <a:t>11/01/2023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47673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B0A27-E1A9-1C4D-91A0-23905656537B}" type="datetimeFigureOut">
              <a:rPr lang="fr-FR" smtClean="0"/>
              <a:t>11/01/2023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113673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B0A27-E1A9-1C4D-91A0-23905656537B}" type="datetimeFigureOut">
              <a:rPr lang="fr-FR" smtClean="0"/>
              <a:t>11/01/2023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378170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B0A27-E1A9-1C4D-91A0-23905656537B}" type="datetimeFigureOut">
              <a:rPr lang="fr-FR" smtClean="0"/>
              <a:t>11/01/2023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BA3F94-2644-3741-AC16-1EECF6DA5167}" type="slidenum">
              <a:rPr lang="fr-FR" smtClean="0"/>
              <a:t>‹N°›</a:t>
            </a:fld>
            <a:endParaRPr lang="fr-FR"/>
          </a:p>
        </p:txBody>
      </p:sp>
    </p:spTree>
    <p:extLst>
      <p:ext uri="{BB962C8B-B14F-4D97-AF65-F5344CB8AC3E}">
        <p14:creationId xmlns:p14="http://schemas.microsoft.com/office/powerpoint/2010/main" val="236815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B0A27-E1A9-1C4D-91A0-23905656537B}" type="datetimeFigureOut">
              <a:rPr lang="fr-FR" smtClean="0"/>
              <a:t>11/01/2023</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A3F94-2644-3741-AC16-1EECF6DA5167}" type="slidenum">
              <a:rPr lang="fr-FR" smtClean="0"/>
              <a:t>‹N°›</a:t>
            </a:fld>
            <a:endParaRPr lang="fr-FR"/>
          </a:p>
        </p:txBody>
      </p:sp>
    </p:spTree>
    <p:extLst>
      <p:ext uri="{BB962C8B-B14F-4D97-AF65-F5344CB8AC3E}">
        <p14:creationId xmlns:p14="http://schemas.microsoft.com/office/powerpoint/2010/main" val="4047347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7300E6C-EA5B-8F8C-B344-A81641097F7E}"/>
              </a:ext>
            </a:extLst>
          </p:cNvPr>
          <p:cNvPicPr>
            <a:picLocks noChangeAspect="1"/>
          </p:cNvPicPr>
          <p:nvPr/>
        </p:nvPicPr>
        <p:blipFill>
          <a:blip r:embed="rId2">
            <a:alphaModFix amt="50000"/>
          </a:blip>
          <a:stretch>
            <a:fillRect/>
          </a:stretch>
        </p:blipFill>
        <p:spPr>
          <a:xfrm>
            <a:off x="228600" y="198939"/>
            <a:ext cx="9448800" cy="6059350"/>
          </a:xfrm>
          <a:prstGeom prst="rect">
            <a:avLst/>
          </a:prstGeom>
        </p:spPr>
      </p:pic>
      <p:sp>
        <p:nvSpPr>
          <p:cNvPr id="2" name="Titre 1">
            <a:extLst>
              <a:ext uri="{FF2B5EF4-FFF2-40B4-BE49-F238E27FC236}">
                <a16:creationId xmlns:a16="http://schemas.microsoft.com/office/drawing/2014/main" id="{6E1801A3-CF73-0464-EBAC-369C36320D3A}"/>
              </a:ext>
            </a:extLst>
          </p:cNvPr>
          <p:cNvSpPr>
            <a:spLocks noGrp="1"/>
          </p:cNvSpPr>
          <p:nvPr>
            <p:ph type="ctrTitle"/>
          </p:nvPr>
        </p:nvSpPr>
        <p:spPr>
          <a:xfrm>
            <a:off x="742950" y="1122362"/>
            <a:ext cx="8420100" cy="3328867"/>
          </a:xfrm>
        </p:spPr>
        <p:txBody>
          <a:bodyPr>
            <a:normAutofit/>
          </a:bodyPr>
          <a:lstStyle/>
          <a:p>
            <a:r>
              <a:rPr lang="fr-FR" b="1" dirty="0"/>
              <a:t>LE VIEUX COLLEGE</a:t>
            </a:r>
            <a:br>
              <a:rPr lang="fr-FR" b="1" dirty="0"/>
            </a:br>
            <a:r>
              <a:rPr lang="fr-FR" b="1" dirty="0"/>
              <a:t>DE</a:t>
            </a:r>
            <a:br>
              <a:rPr lang="fr-FR" b="1" dirty="0"/>
            </a:br>
            <a:r>
              <a:rPr lang="fr-FR" b="1" dirty="0"/>
              <a:t>MAGNAC-LAVAL</a:t>
            </a:r>
          </a:p>
        </p:txBody>
      </p:sp>
      <p:sp>
        <p:nvSpPr>
          <p:cNvPr id="5" name="ZoneTexte 4">
            <a:extLst>
              <a:ext uri="{FF2B5EF4-FFF2-40B4-BE49-F238E27FC236}">
                <a16:creationId xmlns:a16="http://schemas.microsoft.com/office/drawing/2014/main" id="{80D324CB-F7EB-5700-66F5-ECD1D8EB5F94}"/>
              </a:ext>
            </a:extLst>
          </p:cNvPr>
          <p:cNvSpPr txBox="1"/>
          <p:nvPr/>
        </p:nvSpPr>
        <p:spPr>
          <a:xfrm>
            <a:off x="2356195" y="6289729"/>
            <a:ext cx="6298409" cy="369332"/>
          </a:xfrm>
          <a:prstGeom prst="rect">
            <a:avLst/>
          </a:prstGeom>
          <a:noFill/>
        </p:spPr>
        <p:txBody>
          <a:bodyPr wrap="square">
            <a:spAutoFit/>
          </a:bodyPr>
          <a:lstStyle/>
          <a:p>
            <a:r>
              <a:rPr lang="fr-FR" altLang="fr-FR" dirty="0">
                <a:latin typeface="Garamond" panose="02020404030301010803" pitchFamily="18" charset="0"/>
              </a:rPr>
              <a:t>© Archives départementales de la Haute-Vienne – 2022-23</a:t>
            </a:r>
          </a:p>
        </p:txBody>
      </p:sp>
    </p:spTree>
    <p:extLst>
      <p:ext uri="{BB962C8B-B14F-4D97-AF65-F5344CB8AC3E}">
        <p14:creationId xmlns:p14="http://schemas.microsoft.com/office/powerpoint/2010/main" val="2195712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1586D-DA72-3122-1C38-B934000A05C8}"/>
              </a:ext>
            </a:extLst>
          </p:cNvPr>
          <p:cNvSpPr>
            <a:spLocks noGrp="1"/>
          </p:cNvSpPr>
          <p:nvPr>
            <p:ph type="title"/>
          </p:nvPr>
        </p:nvSpPr>
        <p:spPr>
          <a:xfrm>
            <a:off x="1020457" y="57350"/>
            <a:ext cx="7865086" cy="560996"/>
          </a:xfrm>
        </p:spPr>
        <p:txBody>
          <a:bodyPr>
            <a:normAutofit/>
          </a:bodyPr>
          <a:lstStyle/>
          <a:p>
            <a:pPr algn="ctr"/>
            <a:r>
              <a:rPr lang="fr-FR" sz="2000" b="1" dirty="0">
                <a:latin typeface="+mn-lt"/>
              </a:rPr>
              <a:t>DECADENCE DU COLLEGE DE MAGNAC-LAVAL - 1824</a:t>
            </a:r>
          </a:p>
        </p:txBody>
      </p:sp>
      <p:pic>
        <p:nvPicPr>
          <p:cNvPr id="7" name="Image 6">
            <a:extLst>
              <a:ext uri="{FF2B5EF4-FFF2-40B4-BE49-F238E27FC236}">
                <a16:creationId xmlns:a16="http://schemas.microsoft.com/office/drawing/2014/main" id="{EBE76C48-049D-3394-B6CC-B1BB7D5A921F}"/>
              </a:ext>
            </a:extLst>
          </p:cNvPr>
          <p:cNvPicPr>
            <a:picLocks noChangeAspect="1"/>
          </p:cNvPicPr>
          <p:nvPr/>
        </p:nvPicPr>
        <p:blipFill rotWithShape="1">
          <a:blip r:embed="rId2"/>
          <a:srcRect l="3052" t="33207" r="2023" b="11109"/>
          <a:stretch/>
        </p:blipFill>
        <p:spPr>
          <a:xfrm>
            <a:off x="860397" y="475642"/>
            <a:ext cx="8365510" cy="3680466"/>
          </a:xfrm>
          <a:prstGeom prst="rect">
            <a:avLst/>
          </a:prstGeom>
        </p:spPr>
      </p:pic>
      <p:sp>
        <p:nvSpPr>
          <p:cNvPr id="3" name="ZoneTexte 2">
            <a:extLst>
              <a:ext uri="{FF2B5EF4-FFF2-40B4-BE49-F238E27FC236}">
                <a16:creationId xmlns:a16="http://schemas.microsoft.com/office/drawing/2014/main" id="{E92D1B2B-C84C-C2EC-29F7-FC98AAC49E32}"/>
              </a:ext>
            </a:extLst>
          </p:cNvPr>
          <p:cNvSpPr txBox="1"/>
          <p:nvPr/>
        </p:nvSpPr>
        <p:spPr>
          <a:xfrm>
            <a:off x="4594132" y="6517057"/>
            <a:ext cx="1237839" cy="307777"/>
          </a:xfrm>
          <a:prstGeom prst="rect">
            <a:avLst/>
          </a:prstGeom>
          <a:noFill/>
        </p:spPr>
        <p:txBody>
          <a:bodyPr wrap="none" rtlCol="0">
            <a:spAutoFit/>
          </a:bodyPr>
          <a:lstStyle/>
          <a:p>
            <a:r>
              <a:rPr lang="fr-FR" sz="1400" dirty="0"/>
              <a:t>ADHV – 1T481</a:t>
            </a:r>
          </a:p>
        </p:txBody>
      </p:sp>
      <p:sp>
        <p:nvSpPr>
          <p:cNvPr id="4" name="ZoneTexte 3">
            <a:extLst>
              <a:ext uri="{FF2B5EF4-FFF2-40B4-BE49-F238E27FC236}">
                <a16:creationId xmlns:a16="http://schemas.microsoft.com/office/drawing/2014/main" id="{60A49056-6EBB-3F6D-7326-1022C28F417F}"/>
              </a:ext>
            </a:extLst>
          </p:cNvPr>
          <p:cNvSpPr txBox="1"/>
          <p:nvPr/>
        </p:nvSpPr>
        <p:spPr>
          <a:xfrm>
            <a:off x="680093" y="4156108"/>
            <a:ext cx="5271820" cy="2308324"/>
          </a:xfrm>
          <a:prstGeom prst="rect">
            <a:avLst/>
          </a:prstGeom>
          <a:noFill/>
        </p:spPr>
        <p:txBody>
          <a:bodyPr wrap="square" rtlCol="0">
            <a:spAutoFit/>
          </a:bodyPr>
          <a:lstStyle/>
          <a:p>
            <a:pPr algn="just"/>
            <a:r>
              <a:rPr lang="fr-FR" dirty="0"/>
              <a:t>Monsieur de </a:t>
            </a:r>
            <a:r>
              <a:rPr lang="fr-FR" dirty="0" err="1"/>
              <a:t>Fonbelle</a:t>
            </a:r>
            <a:r>
              <a:rPr lang="fr-FR" dirty="0"/>
              <a:t>, le maire est mis en accusation. Il se défend dans ce document. Dans cet extrait, il rappelle que son père, maire lui aussi, a acheté la maison de Montmorency-Laval en 1805 et a effectué des réparations en 1809. Il nomme les différents directeurs comme l’abbé Guillot jusqu’en 1819 puis l’abbé </a:t>
            </a:r>
            <a:r>
              <a:rPr lang="fr-FR" dirty="0" err="1"/>
              <a:t>Mitraud</a:t>
            </a:r>
            <a:r>
              <a:rPr lang="fr-FR" dirty="0"/>
              <a:t>, piètre administrateur qui dégrada la réputation de l’établissement.</a:t>
            </a:r>
          </a:p>
        </p:txBody>
      </p:sp>
      <p:sp>
        <p:nvSpPr>
          <p:cNvPr id="5" name="ZoneTexte 4">
            <a:extLst>
              <a:ext uri="{FF2B5EF4-FFF2-40B4-BE49-F238E27FC236}">
                <a16:creationId xmlns:a16="http://schemas.microsoft.com/office/drawing/2014/main" id="{DA235EBB-FE76-87B8-9181-FF8DE0E1C0E6}"/>
              </a:ext>
            </a:extLst>
          </p:cNvPr>
          <p:cNvSpPr txBox="1"/>
          <p:nvPr/>
        </p:nvSpPr>
        <p:spPr>
          <a:xfrm>
            <a:off x="6066608" y="4036986"/>
            <a:ext cx="3839392" cy="2862322"/>
          </a:xfrm>
          <a:prstGeom prst="rect">
            <a:avLst/>
          </a:prstGeom>
          <a:noFill/>
        </p:spPr>
        <p:txBody>
          <a:bodyPr wrap="square" rtlCol="0">
            <a:spAutoFit/>
          </a:bodyPr>
          <a:lstStyle/>
          <a:p>
            <a:pPr algn="just"/>
            <a:r>
              <a:rPr lang="fr-FR" dirty="0"/>
              <a:t>Les opposants lui reprochent de ne pas s’être inquiété de la mauvaise gestion, notamment de l’abbé </a:t>
            </a:r>
            <a:r>
              <a:rPr lang="fr-FR" dirty="0" err="1"/>
              <a:t>Mitraud</a:t>
            </a:r>
            <a:r>
              <a:rPr lang="fr-FR" dirty="0"/>
              <a:t> et de son successeur, monsieur Lagorce qui a souscrit un emprunt peu avantageux  dont les créanciers réclament le remboursement en proposant de vendre le mobilier, ce que le maire refuse. Ils demandent une enquête au préfet.</a:t>
            </a:r>
          </a:p>
        </p:txBody>
      </p:sp>
      <p:cxnSp>
        <p:nvCxnSpPr>
          <p:cNvPr id="8" name="Connecteur droit 7">
            <a:extLst>
              <a:ext uri="{FF2B5EF4-FFF2-40B4-BE49-F238E27FC236}">
                <a16:creationId xmlns:a16="http://schemas.microsoft.com/office/drawing/2014/main" id="{C04ED893-C541-0449-2DF1-07BA1BCE068C}"/>
              </a:ext>
            </a:extLst>
          </p:cNvPr>
          <p:cNvCxnSpPr>
            <a:cxnSpLocks/>
          </p:cNvCxnSpPr>
          <p:nvPr/>
        </p:nvCxnSpPr>
        <p:spPr>
          <a:xfrm>
            <a:off x="6066608" y="475642"/>
            <a:ext cx="0" cy="6349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9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7B880D-8D0D-D11B-18CC-D565BE6E57A5}"/>
              </a:ext>
            </a:extLst>
          </p:cNvPr>
          <p:cNvSpPr>
            <a:spLocks noGrp="1"/>
          </p:cNvSpPr>
          <p:nvPr>
            <p:ph type="title"/>
          </p:nvPr>
        </p:nvSpPr>
        <p:spPr>
          <a:xfrm>
            <a:off x="1048871" y="0"/>
            <a:ext cx="8095410" cy="603061"/>
          </a:xfrm>
        </p:spPr>
        <p:txBody>
          <a:bodyPr>
            <a:normAutofit/>
          </a:bodyPr>
          <a:lstStyle/>
          <a:p>
            <a:pPr algn="ctr"/>
            <a:r>
              <a:rPr lang="fr-FR" sz="2000" b="1" dirty="0">
                <a:latin typeface="+mn-lt"/>
              </a:rPr>
              <a:t>PLAN DU COLLEGE DE MAGNAC-LAVAL EN 1825</a:t>
            </a:r>
          </a:p>
        </p:txBody>
      </p:sp>
      <p:pic>
        <p:nvPicPr>
          <p:cNvPr id="9" name="Image 8">
            <a:extLst>
              <a:ext uri="{FF2B5EF4-FFF2-40B4-BE49-F238E27FC236}">
                <a16:creationId xmlns:a16="http://schemas.microsoft.com/office/drawing/2014/main" id="{0715F56C-CF6C-B325-1428-DD6EDB848DF9}"/>
              </a:ext>
            </a:extLst>
          </p:cNvPr>
          <p:cNvPicPr>
            <a:picLocks noChangeAspect="1"/>
          </p:cNvPicPr>
          <p:nvPr/>
        </p:nvPicPr>
        <p:blipFill rotWithShape="1">
          <a:blip r:embed="rId2"/>
          <a:srcRect l="1503" t="7908" r="5751" b="15229"/>
          <a:stretch/>
        </p:blipFill>
        <p:spPr>
          <a:xfrm>
            <a:off x="192741" y="470192"/>
            <a:ext cx="9520518" cy="5917615"/>
          </a:xfrm>
          <a:prstGeom prst="rect">
            <a:avLst/>
          </a:prstGeom>
        </p:spPr>
      </p:pic>
      <p:sp>
        <p:nvSpPr>
          <p:cNvPr id="10" name="ZoneTexte 9">
            <a:extLst>
              <a:ext uri="{FF2B5EF4-FFF2-40B4-BE49-F238E27FC236}">
                <a16:creationId xmlns:a16="http://schemas.microsoft.com/office/drawing/2014/main" id="{358044CE-5E14-7FA5-EC21-FA04952C9151}"/>
              </a:ext>
            </a:extLst>
          </p:cNvPr>
          <p:cNvSpPr txBox="1"/>
          <p:nvPr/>
        </p:nvSpPr>
        <p:spPr>
          <a:xfrm>
            <a:off x="4020671" y="6388261"/>
            <a:ext cx="1277914" cy="307777"/>
          </a:xfrm>
          <a:prstGeom prst="rect">
            <a:avLst/>
          </a:prstGeom>
          <a:noFill/>
        </p:spPr>
        <p:txBody>
          <a:bodyPr wrap="none" rtlCol="0">
            <a:spAutoFit/>
          </a:bodyPr>
          <a:lstStyle/>
          <a:p>
            <a:r>
              <a:rPr lang="fr-FR" sz="1400" dirty="0"/>
              <a:t>ADHV – 1T201 </a:t>
            </a:r>
          </a:p>
        </p:txBody>
      </p:sp>
    </p:spTree>
    <p:extLst>
      <p:ext uri="{BB962C8B-B14F-4D97-AF65-F5344CB8AC3E}">
        <p14:creationId xmlns:p14="http://schemas.microsoft.com/office/powerpoint/2010/main" val="302916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693EDE-CB7B-26C8-C70A-EDC2D3EB1444}"/>
              </a:ext>
            </a:extLst>
          </p:cNvPr>
          <p:cNvSpPr>
            <a:spLocks noGrp="1"/>
          </p:cNvSpPr>
          <p:nvPr>
            <p:ph type="title"/>
          </p:nvPr>
        </p:nvSpPr>
        <p:spPr>
          <a:xfrm>
            <a:off x="1202164" y="83774"/>
            <a:ext cx="7501671" cy="514104"/>
          </a:xfrm>
        </p:spPr>
        <p:txBody>
          <a:bodyPr>
            <a:normAutofit/>
          </a:bodyPr>
          <a:lstStyle/>
          <a:p>
            <a:pPr algn="ctr"/>
            <a:r>
              <a:rPr lang="fr-FR" sz="2000" b="1" dirty="0">
                <a:latin typeface="+mn-lt"/>
              </a:rPr>
              <a:t>DESCRIPTION DU COLLEGE EN 1825</a:t>
            </a:r>
          </a:p>
        </p:txBody>
      </p:sp>
      <p:pic>
        <p:nvPicPr>
          <p:cNvPr id="5" name="Image 4">
            <a:extLst>
              <a:ext uri="{FF2B5EF4-FFF2-40B4-BE49-F238E27FC236}">
                <a16:creationId xmlns:a16="http://schemas.microsoft.com/office/drawing/2014/main" id="{FAAADD4F-C3F1-655C-BED0-BAC765B729BD}"/>
              </a:ext>
            </a:extLst>
          </p:cNvPr>
          <p:cNvPicPr>
            <a:picLocks noChangeAspect="1"/>
          </p:cNvPicPr>
          <p:nvPr/>
        </p:nvPicPr>
        <p:blipFill rotWithShape="1">
          <a:blip r:embed="rId2"/>
          <a:srcRect l="2905" t="12079" r="1539" b="12023"/>
          <a:stretch/>
        </p:blipFill>
        <p:spPr>
          <a:xfrm>
            <a:off x="436607" y="738554"/>
            <a:ext cx="9032786" cy="5380891"/>
          </a:xfrm>
          <a:prstGeom prst="rect">
            <a:avLst/>
          </a:prstGeom>
        </p:spPr>
      </p:pic>
      <p:sp>
        <p:nvSpPr>
          <p:cNvPr id="6" name="ZoneTexte 5">
            <a:extLst>
              <a:ext uri="{FF2B5EF4-FFF2-40B4-BE49-F238E27FC236}">
                <a16:creationId xmlns:a16="http://schemas.microsoft.com/office/drawing/2014/main" id="{66880240-2F7A-84CE-244E-36C862E2F8CF}"/>
              </a:ext>
            </a:extLst>
          </p:cNvPr>
          <p:cNvSpPr txBox="1"/>
          <p:nvPr/>
        </p:nvSpPr>
        <p:spPr>
          <a:xfrm>
            <a:off x="3024555" y="6404894"/>
            <a:ext cx="3405291" cy="369332"/>
          </a:xfrm>
          <a:prstGeom prst="rect">
            <a:avLst/>
          </a:prstGeom>
          <a:noFill/>
        </p:spPr>
        <p:txBody>
          <a:bodyPr wrap="none" rtlCol="0">
            <a:spAutoFit/>
          </a:bodyPr>
          <a:lstStyle/>
          <a:p>
            <a:r>
              <a:rPr lang="fr-FR" dirty="0"/>
              <a:t>ADHV – 1T201, 12 décembre 1825</a:t>
            </a:r>
          </a:p>
        </p:txBody>
      </p:sp>
    </p:spTree>
    <p:extLst>
      <p:ext uri="{BB962C8B-B14F-4D97-AF65-F5344CB8AC3E}">
        <p14:creationId xmlns:p14="http://schemas.microsoft.com/office/powerpoint/2010/main" val="121178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7CFC51-51C0-CE27-3E74-2AC2D6898A67}"/>
              </a:ext>
            </a:extLst>
          </p:cNvPr>
          <p:cNvPicPr>
            <a:picLocks noChangeAspect="1"/>
          </p:cNvPicPr>
          <p:nvPr/>
        </p:nvPicPr>
        <p:blipFill rotWithShape="1">
          <a:blip r:embed="rId2"/>
          <a:srcRect l="671" t="19208" r="31361" b="22717"/>
          <a:stretch/>
        </p:blipFill>
        <p:spPr>
          <a:xfrm rot="16200000">
            <a:off x="-916833" y="1541446"/>
            <a:ext cx="6105083" cy="3912463"/>
          </a:xfrm>
          <a:prstGeom prst="rect">
            <a:avLst/>
          </a:prstGeom>
        </p:spPr>
      </p:pic>
      <p:pic>
        <p:nvPicPr>
          <p:cNvPr id="6" name="Image 5">
            <a:extLst>
              <a:ext uri="{FF2B5EF4-FFF2-40B4-BE49-F238E27FC236}">
                <a16:creationId xmlns:a16="http://schemas.microsoft.com/office/drawing/2014/main" id="{4B5AE261-0E59-CE62-7136-830BA3D6B62A}"/>
              </a:ext>
            </a:extLst>
          </p:cNvPr>
          <p:cNvPicPr>
            <a:picLocks noChangeAspect="1"/>
          </p:cNvPicPr>
          <p:nvPr/>
        </p:nvPicPr>
        <p:blipFill>
          <a:blip r:embed="rId3"/>
          <a:stretch>
            <a:fillRect/>
          </a:stretch>
        </p:blipFill>
        <p:spPr>
          <a:xfrm>
            <a:off x="4329112" y="3090061"/>
            <a:ext cx="5397413" cy="3448346"/>
          </a:xfrm>
          <a:prstGeom prst="rect">
            <a:avLst/>
          </a:prstGeom>
        </p:spPr>
      </p:pic>
      <p:sp>
        <p:nvSpPr>
          <p:cNvPr id="11" name="ZoneTexte 10">
            <a:extLst>
              <a:ext uri="{FF2B5EF4-FFF2-40B4-BE49-F238E27FC236}">
                <a16:creationId xmlns:a16="http://schemas.microsoft.com/office/drawing/2014/main" id="{A2E59345-E84B-8BAB-68CC-52CB81B1B951}"/>
              </a:ext>
            </a:extLst>
          </p:cNvPr>
          <p:cNvSpPr txBox="1"/>
          <p:nvPr/>
        </p:nvSpPr>
        <p:spPr>
          <a:xfrm>
            <a:off x="6523894" y="6538407"/>
            <a:ext cx="1455848" cy="307777"/>
          </a:xfrm>
          <a:prstGeom prst="rect">
            <a:avLst/>
          </a:prstGeom>
          <a:noFill/>
        </p:spPr>
        <p:txBody>
          <a:bodyPr wrap="none" rtlCol="0">
            <a:spAutoFit/>
          </a:bodyPr>
          <a:lstStyle/>
          <a:p>
            <a:r>
              <a:rPr lang="fr-FR" sz="1400" dirty="0"/>
              <a:t>ADHV – 46Fi5614</a:t>
            </a:r>
          </a:p>
        </p:txBody>
      </p:sp>
      <p:sp>
        <p:nvSpPr>
          <p:cNvPr id="12" name="ZoneTexte 11">
            <a:extLst>
              <a:ext uri="{FF2B5EF4-FFF2-40B4-BE49-F238E27FC236}">
                <a16:creationId xmlns:a16="http://schemas.microsoft.com/office/drawing/2014/main" id="{49FB1B58-41D4-0CF5-B035-802947FD48F5}"/>
              </a:ext>
            </a:extLst>
          </p:cNvPr>
          <p:cNvSpPr txBox="1"/>
          <p:nvPr/>
        </p:nvSpPr>
        <p:spPr>
          <a:xfrm>
            <a:off x="2813154" y="49868"/>
            <a:ext cx="4398448" cy="400110"/>
          </a:xfrm>
          <a:prstGeom prst="rect">
            <a:avLst/>
          </a:prstGeom>
          <a:noFill/>
        </p:spPr>
        <p:txBody>
          <a:bodyPr wrap="none" rtlCol="0">
            <a:spAutoFit/>
          </a:bodyPr>
          <a:lstStyle/>
          <a:p>
            <a:pPr algn="ctr"/>
            <a:r>
              <a:rPr lang="fr-FR" sz="2000" b="1" dirty="0"/>
              <a:t>FACADE PRINCIPALE DU VIEUX COLLEGE</a:t>
            </a:r>
          </a:p>
        </p:txBody>
      </p:sp>
      <p:sp>
        <p:nvSpPr>
          <p:cNvPr id="14" name="ZoneTexte 13">
            <a:extLst>
              <a:ext uri="{FF2B5EF4-FFF2-40B4-BE49-F238E27FC236}">
                <a16:creationId xmlns:a16="http://schemas.microsoft.com/office/drawing/2014/main" id="{A7F9D894-CB78-0B6D-4F89-1D0D8B075BAE}"/>
              </a:ext>
            </a:extLst>
          </p:cNvPr>
          <p:cNvSpPr txBox="1"/>
          <p:nvPr/>
        </p:nvSpPr>
        <p:spPr>
          <a:xfrm>
            <a:off x="1287906" y="6550223"/>
            <a:ext cx="1525248" cy="307777"/>
          </a:xfrm>
          <a:prstGeom prst="rect">
            <a:avLst/>
          </a:prstGeom>
          <a:noFill/>
        </p:spPr>
        <p:txBody>
          <a:bodyPr wrap="square">
            <a:spAutoFit/>
          </a:bodyPr>
          <a:lstStyle/>
          <a:p>
            <a:r>
              <a:rPr lang="fr-FR" sz="1400" dirty="0"/>
              <a:t>ADHV - 1T201 </a:t>
            </a:r>
          </a:p>
        </p:txBody>
      </p:sp>
    </p:spTree>
    <p:extLst>
      <p:ext uri="{BB962C8B-B14F-4D97-AF65-F5344CB8AC3E}">
        <p14:creationId xmlns:p14="http://schemas.microsoft.com/office/powerpoint/2010/main" val="148408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2A73070-E7AD-93D4-CD79-944710E18169}"/>
              </a:ext>
            </a:extLst>
          </p:cNvPr>
          <p:cNvPicPr>
            <a:picLocks noChangeAspect="1"/>
          </p:cNvPicPr>
          <p:nvPr/>
        </p:nvPicPr>
        <p:blipFill>
          <a:blip r:embed="rId2"/>
          <a:stretch>
            <a:fillRect/>
          </a:stretch>
        </p:blipFill>
        <p:spPr>
          <a:xfrm>
            <a:off x="437231" y="248437"/>
            <a:ext cx="8863932" cy="5857181"/>
          </a:xfrm>
          <a:prstGeom prst="rect">
            <a:avLst/>
          </a:prstGeom>
        </p:spPr>
      </p:pic>
      <p:sp>
        <p:nvSpPr>
          <p:cNvPr id="5" name="ZoneTexte 4">
            <a:extLst>
              <a:ext uri="{FF2B5EF4-FFF2-40B4-BE49-F238E27FC236}">
                <a16:creationId xmlns:a16="http://schemas.microsoft.com/office/drawing/2014/main" id="{E25FB5B3-843A-2058-1174-249EC9D186F9}"/>
              </a:ext>
            </a:extLst>
          </p:cNvPr>
          <p:cNvSpPr txBox="1"/>
          <p:nvPr/>
        </p:nvSpPr>
        <p:spPr>
          <a:xfrm>
            <a:off x="2386013" y="6240231"/>
            <a:ext cx="4389022" cy="369332"/>
          </a:xfrm>
          <a:prstGeom prst="rect">
            <a:avLst/>
          </a:prstGeom>
          <a:noFill/>
        </p:spPr>
        <p:txBody>
          <a:bodyPr wrap="none" rtlCol="0">
            <a:spAutoFit/>
          </a:bodyPr>
          <a:lstStyle/>
          <a:p>
            <a:r>
              <a:rPr lang="fr-FR" dirty="0"/>
              <a:t>ADHV – 46Fi 5613 L’ancien Collège (caserne).</a:t>
            </a:r>
          </a:p>
        </p:txBody>
      </p:sp>
    </p:spTree>
    <p:extLst>
      <p:ext uri="{BB962C8B-B14F-4D97-AF65-F5344CB8AC3E}">
        <p14:creationId xmlns:p14="http://schemas.microsoft.com/office/powerpoint/2010/main" val="1491307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8CBB94E-2FFB-DFFF-EACA-E7415B74C320}"/>
              </a:ext>
            </a:extLst>
          </p:cNvPr>
          <p:cNvPicPr>
            <a:picLocks noChangeAspect="1"/>
          </p:cNvPicPr>
          <p:nvPr/>
        </p:nvPicPr>
        <p:blipFill rotWithShape="1">
          <a:blip r:embed="rId2"/>
          <a:srcRect l="28852" t="8693" r="19561" b="14696"/>
          <a:stretch/>
        </p:blipFill>
        <p:spPr>
          <a:xfrm rot="5400000">
            <a:off x="348573" y="542845"/>
            <a:ext cx="3866321" cy="4306294"/>
          </a:xfrm>
          <a:prstGeom prst="rect">
            <a:avLst/>
          </a:prstGeom>
        </p:spPr>
      </p:pic>
      <p:pic>
        <p:nvPicPr>
          <p:cNvPr id="5" name="Image 4">
            <a:extLst>
              <a:ext uri="{FF2B5EF4-FFF2-40B4-BE49-F238E27FC236}">
                <a16:creationId xmlns:a16="http://schemas.microsoft.com/office/drawing/2014/main" id="{4D356E49-E053-92B5-9950-BE09F9D73DBB}"/>
              </a:ext>
            </a:extLst>
          </p:cNvPr>
          <p:cNvPicPr>
            <a:picLocks noChangeAspect="1"/>
          </p:cNvPicPr>
          <p:nvPr/>
        </p:nvPicPr>
        <p:blipFill>
          <a:blip r:embed="rId3"/>
          <a:stretch>
            <a:fillRect/>
          </a:stretch>
        </p:blipFill>
        <p:spPr>
          <a:xfrm>
            <a:off x="4610100" y="762830"/>
            <a:ext cx="5167314" cy="3338315"/>
          </a:xfrm>
          <a:prstGeom prst="rect">
            <a:avLst/>
          </a:prstGeom>
        </p:spPr>
      </p:pic>
      <p:sp>
        <p:nvSpPr>
          <p:cNvPr id="6" name="ZoneTexte 5">
            <a:extLst>
              <a:ext uri="{FF2B5EF4-FFF2-40B4-BE49-F238E27FC236}">
                <a16:creationId xmlns:a16="http://schemas.microsoft.com/office/drawing/2014/main" id="{F5F38676-F68B-314A-D47D-7B97EC2A51DE}"/>
              </a:ext>
            </a:extLst>
          </p:cNvPr>
          <p:cNvSpPr txBox="1"/>
          <p:nvPr/>
        </p:nvSpPr>
        <p:spPr>
          <a:xfrm>
            <a:off x="6465833" y="4101145"/>
            <a:ext cx="1455848" cy="307777"/>
          </a:xfrm>
          <a:prstGeom prst="rect">
            <a:avLst/>
          </a:prstGeom>
          <a:noFill/>
        </p:spPr>
        <p:txBody>
          <a:bodyPr wrap="none" rtlCol="0">
            <a:spAutoFit/>
          </a:bodyPr>
          <a:lstStyle/>
          <a:p>
            <a:r>
              <a:rPr lang="fr-FR" sz="1400" dirty="0"/>
              <a:t>ADHV – 46Fi5615</a:t>
            </a:r>
          </a:p>
        </p:txBody>
      </p:sp>
      <p:sp>
        <p:nvSpPr>
          <p:cNvPr id="7" name="ZoneTexte 6">
            <a:extLst>
              <a:ext uri="{FF2B5EF4-FFF2-40B4-BE49-F238E27FC236}">
                <a16:creationId xmlns:a16="http://schemas.microsoft.com/office/drawing/2014/main" id="{1FEED693-CA73-527B-C82A-B747E09CA1E8}"/>
              </a:ext>
            </a:extLst>
          </p:cNvPr>
          <p:cNvSpPr txBox="1"/>
          <p:nvPr/>
        </p:nvSpPr>
        <p:spPr>
          <a:xfrm>
            <a:off x="1900238" y="254998"/>
            <a:ext cx="6317692" cy="400110"/>
          </a:xfrm>
          <a:prstGeom prst="rect">
            <a:avLst/>
          </a:prstGeom>
          <a:noFill/>
        </p:spPr>
        <p:txBody>
          <a:bodyPr wrap="none" rtlCol="0">
            <a:spAutoFit/>
          </a:bodyPr>
          <a:lstStyle/>
          <a:p>
            <a:pPr algn="ctr"/>
            <a:r>
              <a:rPr lang="fr-FR" sz="2000" b="1" dirty="0"/>
              <a:t>FACADE ARRIERE DE L’ANCIEN COLLEGE DEVENU CASERNE</a:t>
            </a:r>
          </a:p>
        </p:txBody>
      </p:sp>
      <p:sp>
        <p:nvSpPr>
          <p:cNvPr id="9" name="ZoneTexte 8">
            <a:extLst>
              <a:ext uri="{FF2B5EF4-FFF2-40B4-BE49-F238E27FC236}">
                <a16:creationId xmlns:a16="http://schemas.microsoft.com/office/drawing/2014/main" id="{E4F4814D-A70B-D29B-284F-F5194FE418AD}"/>
              </a:ext>
            </a:extLst>
          </p:cNvPr>
          <p:cNvSpPr txBox="1"/>
          <p:nvPr/>
        </p:nvSpPr>
        <p:spPr>
          <a:xfrm>
            <a:off x="1436662" y="4629153"/>
            <a:ext cx="1690141" cy="307777"/>
          </a:xfrm>
          <a:prstGeom prst="rect">
            <a:avLst/>
          </a:prstGeom>
          <a:noFill/>
        </p:spPr>
        <p:txBody>
          <a:bodyPr wrap="square">
            <a:spAutoFit/>
          </a:bodyPr>
          <a:lstStyle/>
          <a:p>
            <a:r>
              <a:rPr lang="fr-FR" sz="1400" dirty="0"/>
              <a:t>ADHV - 1T201 </a:t>
            </a:r>
          </a:p>
        </p:txBody>
      </p:sp>
      <p:pic>
        <p:nvPicPr>
          <p:cNvPr id="11" name="Image 10">
            <a:extLst>
              <a:ext uri="{FF2B5EF4-FFF2-40B4-BE49-F238E27FC236}">
                <a16:creationId xmlns:a16="http://schemas.microsoft.com/office/drawing/2014/main" id="{05D5B9BC-BD1B-8F78-5BBB-50EB3A33F683}"/>
              </a:ext>
            </a:extLst>
          </p:cNvPr>
          <p:cNvPicPr>
            <a:picLocks noChangeAspect="1"/>
          </p:cNvPicPr>
          <p:nvPr/>
        </p:nvPicPr>
        <p:blipFill rotWithShape="1">
          <a:blip r:embed="rId4"/>
          <a:srcRect t="1806"/>
          <a:stretch/>
        </p:blipFill>
        <p:spPr>
          <a:xfrm>
            <a:off x="5171066" y="4329092"/>
            <a:ext cx="4045381" cy="2528908"/>
          </a:xfrm>
          <a:prstGeom prst="rect">
            <a:avLst/>
          </a:prstGeom>
        </p:spPr>
      </p:pic>
    </p:spTree>
    <p:extLst>
      <p:ext uri="{BB962C8B-B14F-4D97-AF65-F5344CB8AC3E}">
        <p14:creationId xmlns:p14="http://schemas.microsoft.com/office/powerpoint/2010/main" val="334613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B965D-7C10-1BF3-8DA1-ECC5C4008000}"/>
              </a:ext>
            </a:extLst>
          </p:cNvPr>
          <p:cNvSpPr>
            <a:spLocks noGrp="1"/>
          </p:cNvSpPr>
          <p:nvPr>
            <p:ph type="title"/>
          </p:nvPr>
        </p:nvSpPr>
        <p:spPr>
          <a:xfrm>
            <a:off x="913956" y="67243"/>
            <a:ext cx="8078088" cy="595768"/>
          </a:xfrm>
        </p:spPr>
        <p:txBody>
          <a:bodyPr>
            <a:normAutofit/>
          </a:bodyPr>
          <a:lstStyle/>
          <a:p>
            <a:pPr algn="ctr"/>
            <a:r>
              <a:rPr lang="fr-FR" sz="2000" b="1" dirty="0">
                <a:latin typeface="+mn-lt"/>
              </a:rPr>
              <a:t>PLAN DU COLLEGE DE MAGNAC-LAVAL  EN 1825 : DETAILS</a:t>
            </a:r>
          </a:p>
        </p:txBody>
      </p:sp>
      <p:pic>
        <p:nvPicPr>
          <p:cNvPr id="5" name="Image 4">
            <a:extLst>
              <a:ext uri="{FF2B5EF4-FFF2-40B4-BE49-F238E27FC236}">
                <a16:creationId xmlns:a16="http://schemas.microsoft.com/office/drawing/2014/main" id="{37BB32D1-F1AF-BF1F-BB00-58F93B638209}"/>
              </a:ext>
            </a:extLst>
          </p:cNvPr>
          <p:cNvPicPr>
            <a:picLocks noChangeAspect="1"/>
          </p:cNvPicPr>
          <p:nvPr/>
        </p:nvPicPr>
        <p:blipFill rotWithShape="1">
          <a:blip r:embed="rId2"/>
          <a:srcRect t="6229" r="6516"/>
          <a:stretch/>
        </p:blipFill>
        <p:spPr>
          <a:xfrm>
            <a:off x="1123820" y="513109"/>
            <a:ext cx="8078087" cy="6077178"/>
          </a:xfrm>
          <a:prstGeom prst="rect">
            <a:avLst/>
          </a:prstGeom>
        </p:spPr>
      </p:pic>
      <p:sp>
        <p:nvSpPr>
          <p:cNvPr id="7" name="ZoneTexte 6">
            <a:extLst>
              <a:ext uri="{FF2B5EF4-FFF2-40B4-BE49-F238E27FC236}">
                <a16:creationId xmlns:a16="http://schemas.microsoft.com/office/drawing/2014/main" id="{62F42C6F-694E-DBE6-4A77-9F08E330DA7A}"/>
              </a:ext>
            </a:extLst>
          </p:cNvPr>
          <p:cNvSpPr txBox="1"/>
          <p:nvPr/>
        </p:nvSpPr>
        <p:spPr>
          <a:xfrm>
            <a:off x="4317792" y="6550223"/>
            <a:ext cx="1270416" cy="307777"/>
          </a:xfrm>
          <a:prstGeom prst="rect">
            <a:avLst/>
          </a:prstGeom>
          <a:noFill/>
        </p:spPr>
        <p:txBody>
          <a:bodyPr wrap="square">
            <a:spAutoFit/>
          </a:bodyPr>
          <a:lstStyle/>
          <a:p>
            <a:r>
              <a:rPr lang="fr-FR" sz="1400" dirty="0"/>
              <a:t>ADHV - 1T201 </a:t>
            </a:r>
          </a:p>
        </p:txBody>
      </p:sp>
    </p:spTree>
    <p:extLst>
      <p:ext uri="{BB962C8B-B14F-4D97-AF65-F5344CB8AC3E}">
        <p14:creationId xmlns:p14="http://schemas.microsoft.com/office/powerpoint/2010/main" val="17679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A9A83-1FDF-6F93-E6A3-32FD30A9642E}"/>
              </a:ext>
            </a:extLst>
          </p:cNvPr>
          <p:cNvSpPr>
            <a:spLocks noGrp="1"/>
          </p:cNvSpPr>
          <p:nvPr>
            <p:ph type="title"/>
          </p:nvPr>
        </p:nvSpPr>
        <p:spPr>
          <a:xfrm>
            <a:off x="1099643" y="123588"/>
            <a:ext cx="7706714" cy="618284"/>
          </a:xfrm>
        </p:spPr>
        <p:txBody>
          <a:bodyPr>
            <a:normAutofit/>
          </a:bodyPr>
          <a:lstStyle/>
          <a:p>
            <a:pPr algn="ctr"/>
            <a:r>
              <a:rPr lang="fr-FR" sz="2000" b="1" dirty="0">
                <a:latin typeface="+mn-lt"/>
              </a:rPr>
              <a:t>LE CADASTRE NAPOLEONIEN - 1837</a:t>
            </a:r>
          </a:p>
        </p:txBody>
      </p:sp>
      <p:pic>
        <p:nvPicPr>
          <p:cNvPr id="5" name="Image 4">
            <a:extLst>
              <a:ext uri="{FF2B5EF4-FFF2-40B4-BE49-F238E27FC236}">
                <a16:creationId xmlns:a16="http://schemas.microsoft.com/office/drawing/2014/main" id="{D98CD702-0E47-4EBE-F103-FC5582BB7AA5}"/>
              </a:ext>
            </a:extLst>
          </p:cNvPr>
          <p:cNvPicPr>
            <a:picLocks noChangeAspect="1"/>
          </p:cNvPicPr>
          <p:nvPr/>
        </p:nvPicPr>
        <p:blipFill>
          <a:blip r:embed="rId2"/>
          <a:stretch>
            <a:fillRect/>
          </a:stretch>
        </p:blipFill>
        <p:spPr>
          <a:xfrm>
            <a:off x="904657" y="703052"/>
            <a:ext cx="7772400" cy="5624523"/>
          </a:xfrm>
          <a:prstGeom prst="rect">
            <a:avLst/>
          </a:prstGeom>
        </p:spPr>
      </p:pic>
      <p:sp>
        <p:nvSpPr>
          <p:cNvPr id="6" name="ZoneTexte 5">
            <a:extLst>
              <a:ext uri="{FF2B5EF4-FFF2-40B4-BE49-F238E27FC236}">
                <a16:creationId xmlns:a16="http://schemas.microsoft.com/office/drawing/2014/main" id="{2BC8F62F-6839-C190-063D-2BAE67F713C9}"/>
              </a:ext>
            </a:extLst>
          </p:cNvPr>
          <p:cNvSpPr txBox="1"/>
          <p:nvPr/>
        </p:nvSpPr>
        <p:spPr>
          <a:xfrm>
            <a:off x="1635425" y="6365080"/>
            <a:ext cx="6635150" cy="369332"/>
          </a:xfrm>
          <a:prstGeom prst="rect">
            <a:avLst/>
          </a:prstGeom>
          <a:noFill/>
        </p:spPr>
        <p:txBody>
          <a:bodyPr wrap="none" rtlCol="0">
            <a:spAutoFit/>
          </a:bodyPr>
          <a:lstStyle/>
          <a:p>
            <a:r>
              <a:rPr lang="fr-FR" dirty="0"/>
              <a:t>ADHV – 3P99 : Cadastre napoléonien, Magnac-Laval, section ville, D3</a:t>
            </a:r>
          </a:p>
        </p:txBody>
      </p:sp>
    </p:spTree>
    <p:extLst>
      <p:ext uri="{BB962C8B-B14F-4D97-AF65-F5344CB8AC3E}">
        <p14:creationId xmlns:p14="http://schemas.microsoft.com/office/powerpoint/2010/main" val="77998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C0FAEA-19E7-BC1F-8CC4-4A69D706C4C6}"/>
              </a:ext>
            </a:extLst>
          </p:cNvPr>
          <p:cNvSpPr>
            <a:spLocks noGrp="1"/>
          </p:cNvSpPr>
          <p:nvPr>
            <p:ph type="title"/>
          </p:nvPr>
        </p:nvSpPr>
        <p:spPr>
          <a:xfrm>
            <a:off x="873918" y="241562"/>
            <a:ext cx="8158163" cy="683744"/>
          </a:xfrm>
        </p:spPr>
        <p:txBody>
          <a:bodyPr>
            <a:normAutofit/>
          </a:bodyPr>
          <a:lstStyle/>
          <a:p>
            <a:pPr algn="ctr"/>
            <a:r>
              <a:rPr lang="fr-FR" sz="2000" b="1" dirty="0">
                <a:latin typeface="+mn-lt"/>
              </a:rPr>
              <a:t>VUE GENERALE DU BOURG DE MAGNAC-LAVAL</a:t>
            </a:r>
          </a:p>
        </p:txBody>
      </p:sp>
      <p:pic>
        <p:nvPicPr>
          <p:cNvPr id="5" name="Image 4">
            <a:extLst>
              <a:ext uri="{FF2B5EF4-FFF2-40B4-BE49-F238E27FC236}">
                <a16:creationId xmlns:a16="http://schemas.microsoft.com/office/drawing/2014/main" id="{05DC2A4B-C71D-9E7C-2CC1-5124E7CD6FE5}"/>
              </a:ext>
            </a:extLst>
          </p:cNvPr>
          <p:cNvPicPr>
            <a:picLocks noChangeAspect="1"/>
          </p:cNvPicPr>
          <p:nvPr/>
        </p:nvPicPr>
        <p:blipFill rotWithShape="1">
          <a:blip r:embed="rId2"/>
          <a:srcRect t="2407" b="1"/>
          <a:stretch/>
        </p:blipFill>
        <p:spPr>
          <a:xfrm>
            <a:off x="658906" y="925306"/>
            <a:ext cx="8588188" cy="5368192"/>
          </a:xfrm>
          <a:prstGeom prst="rect">
            <a:avLst/>
          </a:prstGeom>
        </p:spPr>
      </p:pic>
      <p:sp>
        <p:nvSpPr>
          <p:cNvPr id="6" name="ZoneTexte 5">
            <a:extLst>
              <a:ext uri="{FF2B5EF4-FFF2-40B4-BE49-F238E27FC236}">
                <a16:creationId xmlns:a16="http://schemas.microsoft.com/office/drawing/2014/main" id="{6CF0E679-1736-BF85-843F-9A02D5B10409}"/>
              </a:ext>
            </a:extLst>
          </p:cNvPr>
          <p:cNvSpPr txBox="1"/>
          <p:nvPr/>
        </p:nvSpPr>
        <p:spPr>
          <a:xfrm>
            <a:off x="3845859" y="6431772"/>
            <a:ext cx="1818126" cy="369332"/>
          </a:xfrm>
          <a:prstGeom prst="rect">
            <a:avLst/>
          </a:prstGeom>
          <a:noFill/>
        </p:spPr>
        <p:txBody>
          <a:bodyPr wrap="none" rtlCol="0">
            <a:spAutoFit/>
          </a:bodyPr>
          <a:lstStyle/>
          <a:p>
            <a:r>
              <a:rPr lang="fr-FR" dirty="0"/>
              <a:t>ADHV – 46Fi5723</a:t>
            </a:r>
          </a:p>
        </p:txBody>
      </p:sp>
    </p:spTree>
    <p:extLst>
      <p:ext uri="{BB962C8B-B14F-4D97-AF65-F5344CB8AC3E}">
        <p14:creationId xmlns:p14="http://schemas.microsoft.com/office/powerpoint/2010/main" val="159898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1C80C6-A620-0C9C-F612-60D406EE28D7}"/>
              </a:ext>
            </a:extLst>
          </p:cNvPr>
          <p:cNvSpPr>
            <a:spLocks noGrp="1"/>
          </p:cNvSpPr>
          <p:nvPr>
            <p:ph type="title"/>
          </p:nvPr>
        </p:nvSpPr>
        <p:spPr>
          <a:xfrm>
            <a:off x="1518250" y="46276"/>
            <a:ext cx="6343740" cy="566526"/>
          </a:xfrm>
        </p:spPr>
        <p:txBody>
          <a:bodyPr>
            <a:normAutofit fontScale="90000"/>
          </a:bodyPr>
          <a:lstStyle/>
          <a:p>
            <a:pPr algn="ctr"/>
            <a:r>
              <a:rPr lang="fr-FR" sz="2000" b="1" dirty="0">
                <a:latin typeface="+mn-lt"/>
              </a:rPr>
              <a:t>LOCALISATION DES PARCELLES CADASTRALES DU COLLEGE- 1837</a:t>
            </a:r>
            <a:endParaRPr lang="fr-FR" sz="2000" dirty="0"/>
          </a:p>
        </p:txBody>
      </p:sp>
      <p:sp>
        <p:nvSpPr>
          <p:cNvPr id="5" name="ZoneTexte 4">
            <a:extLst>
              <a:ext uri="{FF2B5EF4-FFF2-40B4-BE49-F238E27FC236}">
                <a16:creationId xmlns:a16="http://schemas.microsoft.com/office/drawing/2014/main" id="{05DFF6E1-FB6D-2E79-5C67-CEDC04170C46}"/>
              </a:ext>
            </a:extLst>
          </p:cNvPr>
          <p:cNvSpPr txBox="1"/>
          <p:nvPr/>
        </p:nvSpPr>
        <p:spPr>
          <a:xfrm>
            <a:off x="1019579" y="6501445"/>
            <a:ext cx="7341081" cy="307777"/>
          </a:xfrm>
          <a:prstGeom prst="rect">
            <a:avLst/>
          </a:prstGeom>
          <a:noFill/>
        </p:spPr>
        <p:txBody>
          <a:bodyPr wrap="square">
            <a:spAutoFit/>
          </a:bodyPr>
          <a:lstStyle/>
          <a:p>
            <a:r>
              <a:rPr lang="fr-FR" sz="1400" dirty="0"/>
              <a:t>ADHV – 3P99 / 3 : Etat des sections du cadastre napoléonien, Magnac-Laval, section ville, D3, p.28</a:t>
            </a:r>
          </a:p>
        </p:txBody>
      </p:sp>
      <p:pic>
        <p:nvPicPr>
          <p:cNvPr id="7" name="Image 6">
            <a:extLst>
              <a:ext uri="{FF2B5EF4-FFF2-40B4-BE49-F238E27FC236}">
                <a16:creationId xmlns:a16="http://schemas.microsoft.com/office/drawing/2014/main" id="{D2653A0E-7D45-125F-B15D-887200C59501}"/>
              </a:ext>
            </a:extLst>
          </p:cNvPr>
          <p:cNvPicPr>
            <a:picLocks noChangeAspect="1"/>
          </p:cNvPicPr>
          <p:nvPr/>
        </p:nvPicPr>
        <p:blipFill rotWithShape="1">
          <a:blip r:embed="rId2"/>
          <a:srcRect r="24685"/>
          <a:stretch/>
        </p:blipFill>
        <p:spPr>
          <a:xfrm>
            <a:off x="0" y="540484"/>
            <a:ext cx="3973189" cy="5243803"/>
          </a:xfrm>
          <a:prstGeom prst="rect">
            <a:avLst/>
          </a:prstGeom>
        </p:spPr>
      </p:pic>
      <p:pic>
        <p:nvPicPr>
          <p:cNvPr id="9" name="Image 8">
            <a:extLst>
              <a:ext uri="{FF2B5EF4-FFF2-40B4-BE49-F238E27FC236}">
                <a16:creationId xmlns:a16="http://schemas.microsoft.com/office/drawing/2014/main" id="{C204A669-B5F9-FCFC-D331-1FA5D72B63AB}"/>
              </a:ext>
            </a:extLst>
          </p:cNvPr>
          <p:cNvPicPr>
            <a:picLocks noChangeAspect="1"/>
          </p:cNvPicPr>
          <p:nvPr/>
        </p:nvPicPr>
        <p:blipFill>
          <a:blip r:embed="rId3"/>
          <a:stretch>
            <a:fillRect/>
          </a:stretch>
        </p:blipFill>
        <p:spPr>
          <a:xfrm>
            <a:off x="3973190" y="540483"/>
            <a:ext cx="5809724" cy="4697631"/>
          </a:xfrm>
          <a:prstGeom prst="rect">
            <a:avLst/>
          </a:prstGeom>
        </p:spPr>
      </p:pic>
      <p:sp>
        <p:nvSpPr>
          <p:cNvPr id="10" name="Ellipse 9">
            <a:extLst>
              <a:ext uri="{FF2B5EF4-FFF2-40B4-BE49-F238E27FC236}">
                <a16:creationId xmlns:a16="http://schemas.microsoft.com/office/drawing/2014/main" id="{B66608FF-6FFF-C5C0-4504-95971D62A7AA}"/>
              </a:ext>
            </a:extLst>
          </p:cNvPr>
          <p:cNvSpPr/>
          <p:nvPr/>
        </p:nvSpPr>
        <p:spPr>
          <a:xfrm>
            <a:off x="1966365" y="2581359"/>
            <a:ext cx="307497" cy="323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39E1A0C-F8E6-00F5-2ECC-4ACD2FF99DA0}"/>
              </a:ext>
            </a:extLst>
          </p:cNvPr>
          <p:cNvSpPr/>
          <p:nvPr/>
        </p:nvSpPr>
        <p:spPr>
          <a:xfrm>
            <a:off x="4037359" y="3253672"/>
            <a:ext cx="5634961" cy="7900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38C492F-5CDA-A718-D252-A3C4F4DA81CF}"/>
              </a:ext>
            </a:extLst>
          </p:cNvPr>
          <p:cNvSpPr/>
          <p:nvPr/>
        </p:nvSpPr>
        <p:spPr>
          <a:xfrm>
            <a:off x="2378774" y="1755971"/>
            <a:ext cx="258946" cy="258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3DC4B63-6976-D78D-981C-C7632001F383}"/>
              </a:ext>
            </a:extLst>
          </p:cNvPr>
          <p:cNvSpPr/>
          <p:nvPr/>
        </p:nvSpPr>
        <p:spPr>
          <a:xfrm>
            <a:off x="2378774" y="1071014"/>
            <a:ext cx="258946" cy="258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1E4715D-1AC5-0387-90F7-48AE4F7957CE}"/>
              </a:ext>
            </a:extLst>
          </p:cNvPr>
          <p:cNvSpPr/>
          <p:nvPr/>
        </p:nvSpPr>
        <p:spPr>
          <a:xfrm>
            <a:off x="5288096" y="4098275"/>
            <a:ext cx="1894902" cy="359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FA3968A-6C6E-3DE8-06E3-99FD42A00D72}"/>
              </a:ext>
            </a:extLst>
          </p:cNvPr>
          <p:cNvSpPr/>
          <p:nvPr/>
        </p:nvSpPr>
        <p:spPr>
          <a:xfrm>
            <a:off x="5288096" y="4537887"/>
            <a:ext cx="1894902" cy="222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038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9E237-23CB-C203-55B7-0E1450AAB0CE}"/>
              </a:ext>
            </a:extLst>
          </p:cNvPr>
          <p:cNvSpPr>
            <a:spLocks noGrp="1"/>
          </p:cNvSpPr>
          <p:nvPr>
            <p:ph type="title"/>
          </p:nvPr>
        </p:nvSpPr>
        <p:spPr>
          <a:xfrm>
            <a:off x="821164" y="95497"/>
            <a:ext cx="8263671" cy="666504"/>
          </a:xfrm>
        </p:spPr>
        <p:txBody>
          <a:bodyPr>
            <a:normAutofit/>
          </a:bodyPr>
          <a:lstStyle/>
          <a:p>
            <a:pPr algn="ctr"/>
            <a:r>
              <a:rPr lang="fr-FR" sz="2000" b="1" dirty="0">
                <a:latin typeface="+mn-lt"/>
              </a:rPr>
              <a:t>FONDATION D’UN SEMINAIRE (COLLEGE) - 1665</a:t>
            </a:r>
          </a:p>
        </p:txBody>
      </p:sp>
      <p:sp>
        <p:nvSpPr>
          <p:cNvPr id="4" name="ZoneTexte 3">
            <a:extLst>
              <a:ext uri="{FF2B5EF4-FFF2-40B4-BE49-F238E27FC236}">
                <a16:creationId xmlns:a16="http://schemas.microsoft.com/office/drawing/2014/main" id="{2A724CB6-6093-1ED1-54D2-C72647A340AD}"/>
              </a:ext>
            </a:extLst>
          </p:cNvPr>
          <p:cNvSpPr txBox="1"/>
          <p:nvPr/>
        </p:nvSpPr>
        <p:spPr>
          <a:xfrm>
            <a:off x="486505" y="6223580"/>
            <a:ext cx="8932985" cy="523220"/>
          </a:xfrm>
          <a:prstGeom prst="rect">
            <a:avLst/>
          </a:prstGeom>
          <a:noFill/>
        </p:spPr>
        <p:txBody>
          <a:bodyPr wrap="square" rtlCol="0">
            <a:spAutoFit/>
          </a:bodyPr>
          <a:lstStyle/>
          <a:p>
            <a:pPr algn="ctr"/>
            <a:r>
              <a:rPr lang="fr-FR" sz="1400" dirty="0"/>
              <a:t>ADHV - 1G803 : requête du supérieur du collège de Magnac-Laval à l’évêque de Limoges afin de faire approuver son règlement, 1675.</a:t>
            </a:r>
          </a:p>
        </p:txBody>
      </p:sp>
      <p:pic>
        <p:nvPicPr>
          <p:cNvPr id="8" name="Image 7">
            <a:extLst>
              <a:ext uri="{FF2B5EF4-FFF2-40B4-BE49-F238E27FC236}">
                <a16:creationId xmlns:a16="http://schemas.microsoft.com/office/drawing/2014/main" id="{275CC521-D9FA-A08D-231C-62537C92704C}"/>
              </a:ext>
            </a:extLst>
          </p:cNvPr>
          <p:cNvPicPr>
            <a:picLocks noChangeAspect="1"/>
          </p:cNvPicPr>
          <p:nvPr/>
        </p:nvPicPr>
        <p:blipFill rotWithShape="1">
          <a:blip r:embed="rId2"/>
          <a:srcRect l="11624" t="5441" r="4957"/>
          <a:stretch/>
        </p:blipFill>
        <p:spPr>
          <a:xfrm>
            <a:off x="5101201" y="833567"/>
            <a:ext cx="4521186" cy="3843703"/>
          </a:xfrm>
          <a:prstGeom prst="rect">
            <a:avLst/>
          </a:prstGeom>
        </p:spPr>
      </p:pic>
      <p:pic>
        <p:nvPicPr>
          <p:cNvPr id="10" name="Image 9">
            <a:extLst>
              <a:ext uri="{FF2B5EF4-FFF2-40B4-BE49-F238E27FC236}">
                <a16:creationId xmlns:a16="http://schemas.microsoft.com/office/drawing/2014/main" id="{CC6E3E95-358E-4D42-F890-2A4C882DB223}"/>
              </a:ext>
            </a:extLst>
          </p:cNvPr>
          <p:cNvPicPr>
            <a:picLocks noChangeAspect="1"/>
          </p:cNvPicPr>
          <p:nvPr/>
        </p:nvPicPr>
        <p:blipFill rotWithShape="1">
          <a:blip r:embed="rId3"/>
          <a:srcRect l="14358" t="13419" r="8718" b="4758"/>
          <a:stretch/>
        </p:blipFill>
        <p:spPr>
          <a:xfrm>
            <a:off x="191740" y="833567"/>
            <a:ext cx="4761258" cy="3798426"/>
          </a:xfrm>
          <a:prstGeom prst="rect">
            <a:avLst/>
          </a:prstGeom>
        </p:spPr>
      </p:pic>
      <p:sp>
        <p:nvSpPr>
          <p:cNvPr id="3" name="Rectangle 2">
            <a:extLst>
              <a:ext uri="{FF2B5EF4-FFF2-40B4-BE49-F238E27FC236}">
                <a16:creationId xmlns:a16="http://schemas.microsoft.com/office/drawing/2014/main" id="{EEB55D9C-7F90-3F7D-D633-A47D2F6D6C47}"/>
              </a:ext>
            </a:extLst>
          </p:cNvPr>
          <p:cNvSpPr/>
          <p:nvPr/>
        </p:nvSpPr>
        <p:spPr>
          <a:xfrm>
            <a:off x="821164" y="1278488"/>
            <a:ext cx="4023360" cy="426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C68C149-8D66-C011-532B-ACDF0810EF34}"/>
              </a:ext>
            </a:extLst>
          </p:cNvPr>
          <p:cNvSpPr/>
          <p:nvPr/>
        </p:nvSpPr>
        <p:spPr>
          <a:xfrm>
            <a:off x="5266889" y="1065128"/>
            <a:ext cx="4152601" cy="426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727D2F1-E371-8736-F18E-98BD6BCA5658}"/>
              </a:ext>
            </a:extLst>
          </p:cNvPr>
          <p:cNvSpPr txBox="1"/>
          <p:nvPr/>
        </p:nvSpPr>
        <p:spPr>
          <a:xfrm>
            <a:off x="552386" y="4985270"/>
            <a:ext cx="8801223" cy="923330"/>
          </a:xfrm>
          <a:prstGeom prst="rect">
            <a:avLst/>
          </a:prstGeom>
          <a:noFill/>
        </p:spPr>
        <p:txBody>
          <a:bodyPr wrap="square" rtlCol="0">
            <a:spAutoFit/>
          </a:bodyPr>
          <a:lstStyle/>
          <a:p>
            <a:pPr algn="just"/>
            <a:r>
              <a:rPr lang="fr-FR" dirty="0"/>
              <a:t>On apprend dans ce document que le « seigneur marquis de </a:t>
            </a:r>
            <a:r>
              <a:rPr lang="fr-FR" dirty="0" err="1"/>
              <a:t>Maignac</a:t>
            </a:r>
            <a:r>
              <a:rPr lang="fr-FR" dirty="0"/>
              <a:t> », Antoine de </a:t>
            </a:r>
            <a:r>
              <a:rPr lang="fr-FR" dirty="0" err="1"/>
              <a:t>Salaignac</a:t>
            </a:r>
            <a:r>
              <a:rPr lang="fr-FR" dirty="0"/>
              <a:t> a fondé un séminaire en 1665 et en devient le supérieur. C’est à ce titre qu’il demande à l’évêque de Limoges d’enregistrer le règlement de cette institution.</a:t>
            </a:r>
          </a:p>
        </p:txBody>
      </p:sp>
      <p:sp>
        <p:nvSpPr>
          <p:cNvPr id="7" name="Rectangle 6">
            <a:extLst>
              <a:ext uri="{FF2B5EF4-FFF2-40B4-BE49-F238E27FC236}">
                <a16:creationId xmlns:a16="http://schemas.microsoft.com/office/drawing/2014/main" id="{48BB4869-DF8C-8364-8BEA-AE941A41478B}"/>
              </a:ext>
            </a:extLst>
          </p:cNvPr>
          <p:cNvSpPr/>
          <p:nvPr/>
        </p:nvSpPr>
        <p:spPr>
          <a:xfrm>
            <a:off x="775824" y="3901440"/>
            <a:ext cx="2002210" cy="252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849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DB2E3F-1203-47FA-11C4-3D8934DA5D9B}"/>
              </a:ext>
            </a:extLst>
          </p:cNvPr>
          <p:cNvSpPr>
            <a:spLocks noGrp="1"/>
          </p:cNvSpPr>
          <p:nvPr>
            <p:ph type="title"/>
          </p:nvPr>
        </p:nvSpPr>
        <p:spPr>
          <a:xfrm>
            <a:off x="929898" y="37272"/>
            <a:ext cx="8279566" cy="572520"/>
          </a:xfrm>
        </p:spPr>
        <p:txBody>
          <a:bodyPr>
            <a:normAutofit/>
          </a:bodyPr>
          <a:lstStyle/>
          <a:p>
            <a:pPr algn="ctr"/>
            <a:r>
              <a:rPr lang="fr-FR" sz="2000" b="1" dirty="0">
                <a:latin typeface="+mn-lt"/>
              </a:rPr>
              <a:t>PROSPECTUS ANNEE SCOLAIRE 1839-1840</a:t>
            </a:r>
          </a:p>
        </p:txBody>
      </p:sp>
      <p:pic>
        <p:nvPicPr>
          <p:cNvPr id="5" name="Image 4">
            <a:extLst>
              <a:ext uri="{FF2B5EF4-FFF2-40B4-BE49-F238E27FC236}">
                <a16:creationId xmlns:a16="http://schemas.microsoft.com/office/drawing/2014/main" id="{BADDDD92-A23E-5097-9A2E-D22C9FED5E9A}"/>
              </a:ext>
            </a:extLst>
          </p:cNvPr>
          <p:cNvPicPr>
            <a:picLocks noChangeAspect="1"/>
          </p:cNvPicPr>
          <p:nvPr/>
        </p:nvPicPr>
        <p:blipFill rotWithShape="1">
          <a:blip r:embed="rId2"/>
          <a:srcRect l="5831" t="9944" r="11908" b="13672"/>
          <a:stretch/>
        </p:blipFill>
        <p:spPr>
          <a:xfrm>
            <a:off x="218712" y="542440"/>
            <a:ext cx="4850969" cy="6005963"/>
          </a:xfrm>
          <a:prstGeom prst="rect">
            <a:avLst/>
          </a:prstGeom>
        </p:spPr>
      </p:pic>
      <p:sp>
        <p:nvSpPr>
          <p:cNvPr id="6" name="ZoneTexte 5">
            <a:extLst>
              <a:ext uri="{FF2B5EF4-FFF2-40B4-BE49-F238E27FC236}">
                <a16:creationId xmlns:a16="http://schemas.microsoft.com/office/drawing/2014/main" id="{2B16D950-E7BA-AB0C-CFF6-CC82F353292A}"/>
              </a:ext>
            </a:extLst>
          </p:cNvPr>
          <p:cNvSpPr txBox="1"/>
          <p:nvPr/>
        </p:nvSpPr>
        <p:spPr>
          <a:xfrm>
            <a:off x="4430724" y="6541927"/>
            <a:ext cx="1277914" cy="307777"/>
          </a:xfrm>
          <a:prstGeom prst="rect">
            <a:avLst/>
          </a:prstGeom>
          <a:noFill/>
        </p:spPr>
        <p:txBody>
          <a:bodyPr wrap="none" rtlCol="0">
            <a:spAutoFit/>
          </a:bodyPr>
          <a:lstStyle/>
          <a:p>
            <a:r>
              <a:rPr lang="fr-FR" sz="1400" dirty="0"/>
              <a:t>ADHV – 1T199 </a:t>
            </a:r>
          </a:p>
        </p:txBody>
      </p:sp>
      <p:pic>
        <p:nvPicPr>
          <p:cNvPr id="8" name="Image 7">
            <a:extLst>
              <a:ext uri="{FF2B5EF4-FFF2-40B4-BE49-F238E27FC236}">
                <a16:creationId xmlns:a16="http://schemas.microsoft.com/office/drawing/2014/main" id="{13B0455A-14CC-4CB5-57BB-01118B14C456}"/>
              </a:ext>
            </a:extLst>
          </p:cNvPr>
          <p:cNvPicPr>
            <a:picLocks noChangeAspect="1"/>
          </p:cNvPicPr>
          <p:nvPr/>
        </p:nvPicPr>
        <p:blipFill rotWithShape="1">
          <a:blip r:embed="rId3"/>
          <a:srcRect l="4060" t="11699" r="55386" b="16517"/>
          <a:stretch/>
        </p:blipFill>
        <p:spPr>
          <a:xfrm>
            <a:off x="5266745" y="558452"/>
            <a:ext cx="2249933" cy="2986969"/>
          </a:xfrm>
          <a:prstGeom prst="rect">
            <a:avLst/>
          </a:prstGeom>
        </p:spPr>
      </p:pic>
      <p:pic>
        <p:nvPicPr>
          <p:cNvPr id="9" name="Image 8">
            <a:extLst>
              <a:ext uri="{FF2B5EF4-FFF2-40B4-BE49-F238E27FC236}">
                <a16:creationId xmlns:a16="http://schemas.microsoft.com/office/drawing/2014/main" id="{32CFE6EB-3EC2-B9EA-88CD-405B082E8B41}"/>
              </a:ext>
            </a:extLst>
          </p:cNvPr>
          <p:cNvPicPr>
            <a:picLocks noChangeAspect="1"/>
          </p:cNvPicPr>
          <p:nvPr/>
        </p:nvPicPr>
        <p:blipFill rotWithShape="1">
          <a:blip r:embed="rId3"/>
          <a:srcRect l="53847" t="11699" r="5600" b="23395"/>
          <a:stretch/>
        </p:blipFill>
        <p:spPr>
          <a:xfrm>
            <a:off x="5266745" y="3678430"/>
            <a:ext cx="2249933" cy="2700763"/>
          </a:xfrm>
          <a:prstGeom prst="rect">
            <a:avLst/>
          </a:prstGeom>
        </p:spPr>
      </p:pic>
    </p:spTree>
    <p:extLst>
      <p:ext uri="{BB962C8B-B14F-4D97-AF65-F5344CB8AC3E}">
        <p14:creationId xmlns:p14="http://schemas.microsoft.com/office/powerpoint/2010/main" val="115269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2A650-E029-6F5E-3601-CC79DC06A7E3}"/>
              </a:ext>
            </a:extLst>
          </p:cNvPr>
          <p:cNvSpPr>
            <a:spLocks noGrp="1"/>
          </p:cNvSpPr>
          <p:nvPr>
            <p:ph type="title"/>
          </p:nvPr>
        </p:nvSpPr>
        <p:spPr>
          <a:xfrm>
            <a:off x="1608334" y="63460"/>
            <a:ext cx="6284815" cy="549273"/>
          </a:xfrm>
        </p:spPr>
        <p:txBody>
          <a:bodyPr>
            <a:normAutofit/>
          </a:bodyPr>
          <a:lstStyle/>
          <a:p>
            <a:pPr algn="ctr"/>
            <a:r>
              <a:rPr lang="fr-FR" sz="2000" b="1" dirty="0">
                <a:latin typeface="+mn-lt"/>
              </a:rPr>
              <a:t>BULLETINS D’ELEVES DU COLLEGE - 1844</a:t>
            </a:r>
          </a:p>
        </p:txBody>
      </p:sp>
      <p:pic>
        <p:nvPicPr>
          <p:cNvPr id="5" name="Image 4">
            <a:extLst>
              <a:ext uri="{FF2B5EF4-FFF2-40B4-BE49-F238E27FC236}">
                <a16:creationId xmlns:a16="http://schemas.microsoft.com/office/drawing/2014/main" id="{E45856BD-B9EB-CF38-5FCC-48AB2405F39A}"/>
              </a:ext>
            </a:extLst>
          </p:cNvPr>
          <p:cNvPicPr>
            <a:picLocks noChangeAspect="1"/>
          </p:cNvPicPr>
          <p:nvPr/>
        </p:nvPicPr>
        <p:blipFill rotWithShape="1">
          <a:blip r:embed="rId2"/>
          <a:srcRect t="15014" r="51590" b="7037"/>
          <a:stretch/>
        </p:blipFill>
        <p:spPr>
          <a:xfrm rot="5400000">
            <a:off x="596941" y="186949"/>
            <a:ext cx="4101431" cy="4953000"/>
          </a:xfrm>
          <a:prstGeom prst="rect">
            <a:avLst/>
          </a:prstGeom>
        </p:spPr>
      </p:pic>
      <p:pic>
        <p:nvPicPr>
          <p:cNvPr id="7" name="Image 6">
            <a:extLst>
              <a:ext uri="{FF2B5EF4-FFF2-40B4-BE49-F238E27FC236}">
                <a16:creationId xmlns:a16="http://schemas.microsoft.com/office/drawing/2014/main" id="{798833E9-259E-CBDD-B2F9-D52313662B85}"/>
              </a:ext>
            </a:extLst>
          </p:cNvPr>
          <p:cNvPicPr>
            <a:picLocks noChangeAspect="1"/>
          </p:cNvPicPr>
          <p:nvPr/>
        </p:nvPicPr>
        <p:blipFill rotWithShape="1">
          <a:blip r:embed="rId2"/>
          <a:srcRect l="50000" t="15561" r="3385" b="14695"/>
          <a:stretch/>
        </p:blipFill>
        <p:spPr>
          <a:xfrm rot="5400000">
            <a:off x="5398310" y="363199"/>
            <a:ext cx="4086999" cy="4586068"/>
          </a:xfrm>
          <a:prstGeom prst="rect">
            <a:avLst/>
          </a:prstGeom>
        </p:spPr>
      </p:pic>
      <p:sp>
        <p:nvSpPr>
          <p:cNvPr id="8" name="ZoneTexte 7">
            <a:extLst>
              <a:ext uri="{FF2B5EF4-FFF2-40B4-BE49-F238E27FC236}">
                <a16:creationId xmlns:a16="http://schemas.microsoft.com/office/drawing/2014/main" id="{DD77D178-630A-9CB3-E09A-5A47B2759595}"/>
              </a:ext>
            </a:extLst>
          </p:cNvPr>
          <p:cNvSpPr txBox="1"/>
          <p:nvPr/>
        </p:nvSpPr>
        <p:spPr>
          <a:xfrm>
            <a:off x="4065563" y="6425208"/>
            <a:ext cx="1537600" cy="369332"/>
          </a:xfrm>
          <a:prstGeom prst="rect">
            <a:avLst/>
          </a:prstGeom>
          <a:noFill/>
        </p:spPr>
        <p:txBody>
          <a:bodyPr wrap="none" rtlCol="0">
            <a:spAutoFit/>
          </a:bodyPr>
          <a:lstStyle/>
          <a:p>
            <a:r>
              <a:rPr lang="fr-FR" dirty="0"/>
              <a:t>ADHV – 1T486</a:t>
            </a:r>
          </a:p>
        </p:txBody>
      </p:sp>
    </p:spTree>
    <p:extLst>
      <p:ext uri="{BB962C8B-B14F-4D97-AF65-F5344CB8AC3E}">
        <p14:creationId xmlns:p14="http://schemas.microsoft.com/office/powerpoint/2010/main" val="86816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9BA1-42D0-C0E6-E0F3-B7DA38A5EFA5}"/>
              </a:ext>
            </a:extLst>
          </p:cNvPr>
          <p:cNvSpPr>
            <a:spLocks noGrp="1"/>
          </p:cNvSpPr>
          <p:nvPr>
            <p:ph type="title"/>
          </p:nvPr>
        </p:nvSpPr>
        <p:spPr>
          <a:xfrm>
            <a:off x="4612640" y="60327"/>
            <a:ext cx="5110480" cy="691513"/>
          </a:xfrm>
        </p:spPr>
        <p:txBody>
          <a:bodyPr>
            <a:normAutofit/>
          </a:bodyPr>
          <a:lstStyle/>
          <a:p>
            <a:pPr algn="ctr"/>
            <a:r>
              <a:rPr lang="fr-FR" sz="2000" b="1" dirty="0">
                <a:latin typeface="+mn-lt"/>
              </a:rPr>
              <a:t>ETAT DES LIEUX DU COLLEGE EN 1844 N°1</a:t>
            </a:r>
            <a:endParaRPr lang="fr-FR" sz="2000" dirty="0"/>
          </a:p>
        </p:txBody>
      </p:sp>
      <p:pic>
        <p:nvPicPr>
          <p:cNvPr id="7" name="Image 6">
            <a:extLst>
              <a:ext uri="{FF2B5EF4-FFF2-40B4-BE49-F238E27FC236}">
                <a16:creationId xmlns:a16="http://schemas.microsoft.com/office/drawing/2014/main" id="{8A016393-83B1-8EB5-373A-9FA03EC8DFB9}"/>
              </a:ext>
            </a:extLst>
          </p:cNvPr>
          <p:cNvPicPr>
            <a:picLocks noChangeAspect="1"/>
          </p:cNvPicPr>
          <p:nvPr/>
        </p:nvPicPr>
        <p:blipFill rotWithShape="1">
          <a:blip r:embed="rId2"/>
          <a:srcRect l="5324" t="15644" r="5324" b="6642"/>
          <a:stretch/>
        </p:blipFill>
        <p:spPr>
          <a:xfrm rot="5400000">
            <a:off x="-882376" y="1125583"/>
            <a:ext cx="6127746" cy="3997234"/>
          </a:xfrm>
          <a:prstGeom prst="rect">
            <a:avLst/>
          </a:prstGeom>
        </p:spPr>
      </p:pic>
      <p:sp>
        <p:nvSpPr>
          <p:cNvPr id="9" name="ZoneTexte 8">
            <a:extLst>
              <a:ext uri="{FF2B5EF4-FFF2-40B4-BE49-F238E27FC236}">
                <a16:creationId xmlns:a16="http://schemas.microsoft.com/office/drawing/2014/main" id="{A8BC1A09-C37C-C325-7FE3-A29D007DA909}"/>
              </a:ext>
            </a:extLst>
          </p:cNvPr>
          <p:cNvSpPr txBox="1"/>
          <p:nvPr/>
        </p:nvSpPr>
        <p:spPr>
          <a:xfrm>
            <a:off x="1330960" y="6188073"/>
            <a:ext cx="1686560" cy="369332"/>
          </a:xfrm>
          <a:prstGeom prst="rect">
            <a:avLst/>
          </a:prstGeom>
          <a:noFill/>
        </p:spPr>
        <p:txBody>
          <a:bodyPr wrap="square">
            <a:spAutoFit/>
          </a:bodyPr>
          <a:lstStyle/>
          <a:p>
            <a:r>
              <a:rPr lang="fr-FR" sz="1800" dirty="0"/>
              <a:t>ADHV – 1T481 </a:t>
            </a:r>
          </a:p>
        </p:txBody>
      </p:sp>
      <p:sp>
        <p:nvSpPr>
          <p:cNvPr id="10" name="ZoneTexte 9">
            <a:extLst>
              <a:ext uri="{FF2B5EF4-FFF2-40B4-BE49-F238E27FC236}">
                <a16:creationId xmlns:a16="http://schemas.microsoft.com/office/drawing/2014/main" id="{1B17921D-0AE7-D192-4F29-2E038974AD20}"/>
              </a:ext>
            </a:extLst>
          </p:cNvPr>
          <p:cNvSpPr txBox="1"/>
          <p:nvPr/>
        </p:nvSpPr>
        <p:spPr>
          <a:xfrm>
            <a:off x="4459278" y="2829100"/>
            <a:ext cx="5110481" cy="2123658"/>
          </a:xfrm>
          <a:prstGeom prst="rect">
            <a:avLst/>
          </a:prstGeom>
          <a:noFill/>
        </p:spPr>
        <p:txBody>
          <a:bodyPr wrap="square" rtlCol="0">
            <a:spAutoFit/>
          </a:bodyPr>
          <a:lstStyle/>
          <a:p>
            <a:pPr algn="just"/>
            <a:r>
              <a:rPr lang="fr-FR" sz="1200" dirty="0"/>
              <a:t>« En voulant conserver un collège de plein exercice dans une localité trop peu importante, les habitants de Magnac ont fait des dépenses considérables qui les ont découragés. Il y a quelques mois, le conseil municipal paraissait disposé à voter encore une allocation de 1500 livres pourvu qu’un principal voulut se charger de tous les risques. Plus récemment, ils ont eu l’espoir de céder leur établissement sans dot à une association établie pour la propagation du culte protestant. Cette négociation a rencontré quelques difficultés et maintenant la commune veut céder le local du collège à l’évêque de Limoges qui se proposait d’y établir une institution de plein exercice. Si cette proposition pouvait être accueillie, il est probable que cet exemple serait bientôt suivi par un très grand nombre de ville ».</a:t>
            </a:r>
          </a:p>
        </p:txBody>
      </p:sp>
      <p:sp>
        <p:nvSpPr>
          <p:cNvPr id="11" name="ZoneTexte 10">
            <a:extLst>
              <a:ext uri="{FF2B5EF4-FFF2-40B4-BE49-F238E27FC236}">
                <a16:creationId xmlns:a16="http://schemas.microsoft.com/office/drawing/2014/main" id="{601B4A39-7527-9766-E8E9-37DF56EDFFA5}"/>
              </a:ext>
            </a:extLst>
          </p:cNvPr>
          <p:cNvSpPr txBox="1"/>
          <p:nvPr/>
        </p:nvSpPr>
        <p:spPr>
          <a:xfrm>
            <a:off x="4459279" y="1490349"/>
            <a:ext cx="5110480" cy="1015663"/>
          </a:xfrm>
          <a:prstGeom prst="rect">
            <a:avLst/>
          </a:prstGeom>
          <a:noFill/>
        </p:spPr>
        <p:txBody>
          <a:bodyPr wrap="square" rtlCol="0">
            <a:spAutoFit/>
          </a:bodyPr>
          <a:lstStyle/>
          <a:p>
            <a:pPr algn="just"/>
            <a:r>
              <a:rPr lang="fr-FR" sz="1200" dirty="0"/>
              <a:t>« Cette maison, solidement bâtie, est encore en bon état quoique des réparations soient nécessaires. </a:t>
            </a:r>
          </a:p>
          <a:p>
            <a:pPr algn="just"/>
            <a:r>
              <a:rPr lang="fr-FR" sz="1200" dirty="0"/>
              <a:t>Les ressources de la ville sont épuisées.</a:t>
            </a:r>
          </a:p>
          <a:p>
            <a:pPr algn="just"/>
            <a:r>
              <a:rPr lang="fr-FR" sz="1200" dirty="0"/>
              <a:t>Les bâtiments sont vastes et offrent le moyen de loger un nombreux pensionnat; ce collège a eu autrefois un très grand nombre d’élèves ».</a:t>
            </a:r>
          </a:p>
        </p:txBody>
      </p:sp>
      <p:sp>
        <p:nvSpPr>
          <p:cNvPr id="12" name="ZoneTexte 11">
            <a:extLst>
              <a:ext uri="{FF2B5EF4-FFF2-40B4-BE49-F238E27FC236}">
                <a16:creationId xmlns:a16="http://schemas.microsoft.com/office/drawing/2014/main" id="{32E6D981-4680-E311-2D5E-A1B3E5100D5F}"/>
              </a:ext>
            </a:extLst>
          </p:cNvPr>
          <p:cNvSpPr txBox="1"/>
          <p:nvPr/>
        </p:nvSpPr>
        <p:spPr>
          <a:xfrm>
            <a:off x="4459278" y="5172410"/>
            <a:ext cx="5110481" cy="1015663"/>
          </a:xfrm>
          <a:prstGeom prst="rect">
            <a:avLst/>
          </a:prstGeom>
          <a:noFill/>
        </p:spPr>
        <p:txBody>
          <a:bodyPr wrap="square" rtlCol="0">
            <a:spAutoFit/>
          </a:bodyPr>
          <a:lstStyle/>
          <a:p>
            <a:pPr algn="just"/>
            <a:r>
              <a:rPr lang="fr-FR" sz="1200" dirty="0"/>
              <a:t>« L’autorité municipal y a pris intérêt jusqu’ici, et si ladite ville était privée de son collège pendant quelques années, il est probable qu’il ferait de nouveaux sacrifices pour le rétablir.</a:t>
            </a:r>
          </a:p>
          <a:p>
            <a:pPr algn="just"/>
            <a:r>
              <a:rPr lang="fr-FR" sz="1200" dirty="0"/>
              <a:t>Ce collège a pour lui une ancienne réputation et un très beau local. Il a contre lui le peu d’importance de la ville et la proximité du petit séminaire du Dorat ».</a:t>
            </a:r>
          </a:p>
        </p:txBody>
      </p:sp>
    </p:spTree>
    <p:extLst>
      <p:ext uri="{BB962C8B-B14F-4D97-AF65-F5344CB8AC3E}">
        <p14:creationId xmlns:p14="http://schemas.microsoft.com/office/powerpoint/2010/main" val="25272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11C218-3D8E-78EA-273D-C5CE927797DC}"/>
              </a:ext>
            </a:extLst>
          </p:cNvPr>
          <p:cNvSpPr>
            <a:spLocks noGrp="1"/>
          </p:cNvSpPr>
          <p:nvPr>
            <p:ph type="title"/>
          </p:nvPr>
        </p:nvSpPr>
        <p:spPr>
          <a:xfrm>
            <a:off x="1185645" y="0"/>
            <a:ext cx="7762227" cy="673964"/>
          </a:xfrm>
        </p:spPr>
        <p:txBody>
          <a:bodyPr>
            <a:normAutofit/>
          </a:bodyPr>
          <a:lstStyle/>
          <a:p>
            <a:pPr algn="ctr"/>
            <a:r>
              <a:rPr lang="fr-FR" sz="2000" b="1" dirty="0">
                <a:latin typeface="+mn-lt"/>
              </a:rPr>
              <a:t>ETAT DES LIEUX DU COLLEGE EN 1844 N°2</a:t>
            </a:r>
          </a:p>
        </p:txBody>
      </p:sp>
      <p:pic>
        <p:nvPicPr>
          <p:cNvPr id="7" name="Image 6">
            <a:extLst>
              <a:ext uri="{FF2B5EF4-FFF2-40B4-BE49-F238E27FC236}">
                <a16:creationId xmlns:a16="http://schemas.microsoft.com/office/drawing/2014/main" id="{025BF42D-F28B-F10B-5BC4-47D9F631F2E7}"/>
              </a:ext>
            </a:extLst>
          </p:cNvPr>
          <p:cNvPicPr>
            <a:picLocks noChangeAspect="1"/>
          </p:cNvPicPr>
          <p:nvPr/>
        </p:nvPicPr>
        <p:blipFill rotWithShape="1">
          <a:blip r:embed="rId2"/>
          <a:srcRect l="3860" t="5541" r="6328" b="5718"/>
          <a:stretch/>
        </p:blipFill>
        <p:spPr>
          <a:xfrm>
            <a:off x="969816" y="575110"/>
            <a:ext cx="7978056" cy="5912188"/>
          </a:xfrm>
          <a:prstGeom prst="rect">
            <a:avLst/>
          </a:prstGeom>
        </p:spPr>
      </p:pic>
      <p:sp>
        <p:nvSpPr>
          <p:cNvPr id="8" name="ZoneTexte 7">
            <a:extLst>
              <a:ext uri="{FF2B5EF4-FFF2-40B4-BE49-F238E27FC236}">
                <a16:creationId xmlns:a16="http://schemas.microsoft.com/office/drawing/2014/main" id="{F98BAC78-EED9-B91B-32C3-DAE31EA70202}"/>
              </a:ext>
            </a:extLst>
          </p:cNvPr>
          <p:cNvSpPr txBox="1"/>
          <p:nvPr/>
        </p:nvSpPr>
        <p:spPr>
          <a:xfrm>
            <a:off x="4226010" y="6525510"/>
            <a:ext cx="1277914" cy="307777"/>
          </a:xfrm>
          <a:prstGeom prst="rect">
            <a:avLst/>
          </a:prstGeom>
          <a:noFill/>
        </p:spPr>
        <p:txBody>
          <a:bodyPr wrap="none" rtlCol="0">
            <a:spAutoFit/>
          </a:bodyPr>
          <a:lstStyle/>
          <a:p>
            <a:r>
              <a:rPr lang="fr-FR" sz="1400" dirty="0"/>
              <a:t>ADHV – 1T481 </a:t>
            </a:r>
          </a:p>
        </p:txBody>
      </p:sp>
      <p:sp>
        <p:nvSpPr>
          <p:cNvPr id="9" name="ZoneTexte 8">
            <a:extLst>
              <a:ext uri="{FF2B5EF4-FFF2-40B4-BE49-F238E27FC236}">
                <a16:creationId xmlns:a16="http://schemas.microsoft.com/office/drawing/2014/main" id="{C897D021-4CF2-E66B-3EB3-A935EBAE02A6}"/>
              </a:ext>
            </a:extLst>
          </p:cNvPr>
          <p:cNvSpPr txBox="1"/>
          <p:nvPr/>
        </p:nvSpPr>
        <p:spPr>
          <a:xfrm>
            <a:off x="128588" y="4548306"/>
            <a:ext cx="1931440" cy="2123658"/>
          </a:xfrm>
          <a:prstGeom prst="rect">
            <a:avLst/>
          </a:prstGeom>
          <a:noFill/>
        </p:spPr>
        <p:txBody>
          <a:bodyPr wrap="square" rtlCol="0">
            <a:spAutoFit/>
          </a:bodyPr>
          <a:lstStyle/>
          <a:p>
            <a:pPr algn="just"/>
            <a:r>
              <a:rPr lang="fr-FR" sz="1200" b="1" dirty="0"/>
              <a:t>« Magnac et les communes voisines sont depuis longtemps en proie aux discordes religieuses : des missionnaires protestants ont fait invasion dans ce pays où l’évêque de Limoges envoie de nouveaux prêtres pour renforcer le clergé catholique. »</a:t>
            </a:r>
          </a:p>
        </p:txBody>
      </p:sp>
    </p:spTree>
    <p:extLst>
      <p:ext uri="{BB962C8B-B14F-4D97-AF65-F5344CB8AC3E}">
        <p14:creationId xmlns:p14="http://schemas.microsoft.com/office/powerpoint/2010/main" val="4146501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2CD34-1C60-E1DA-77CC-A250A932F3E7}"/>
              </a:ext>
            </a:extLst>
          </p:cNvPr>
          <p:cNvSpPr>
            <a:spLocks noGrp="1"/>
          </p:cNvSpPr>
          <p:nvPr>
            <p:ph type="title"/>
          </p:nvPr>
        </p:nvSpPr>
        <p:spPr>
          <a:xfrm>
            <a:off x="1544782" y="49045"/>
            <a:ext cx="7192963" cy="650873"/>
          </a:xfrm>
        </p:spPr>
        <p:txBody>
          <a:bodyPr>
            <a:normAutofit/>
          </a:bodyPr>
          <a:lstStyle/>
          <a:p>
            <a:pPr algn="ctr"/>
            <a:r>
              <a:rPr lang="fr-FR" sz="2000" b="1" dirty="0">
                <a:latin typeface="+mn-lt"/>
              </a:rPr>
              <a:t>ETAT DES LIEUX DU COLLEGE EN 1844 N°3</a:t>
            </a:r>
            <a:endParaRPr lang="fr-FR" sz="2000" dirty="0"/>
          </a:p>
        </p:txBody>
      </p:sp>
      <p:pic>
        <p:nvPicPr>
          <p:cNvPr id="7" name="Image 6">
            <a:extLst>
              <a:ext uri="{FF2B5EF4-FFF2-40B4-BE49-F238E27FC236}">
                <a16:creationId xmlns:a16="http://schemas.microsoft.com/office/drawing/2014/main" id="{8011623A-97C2-3DC3-82BB-79CEDB73521B}"/>
              </a:ext>
            </a:extLst>
          </p:cNvPr>
          <p:cNvPicPr>
            <a:picLocks noChangeAspect="1"/>
          </p:cNvPicPr>
          <p:nvPr/>
        </p:nvPicPr>
        <p:blipFill rotWithShape="1">
          <a:blip r:embed="rId2"/>
          <a:srcRect l="5030" t="4685" r="7270" b="7512"/>
          <a:stretch/>
        </p:blipFill>
        <p:spPr>
          <a:xfrm>
            <a:off x="1250141" y="507269"/>
            <a:ext cx="7782243" cy="5843462"/>
          </a:xfrm>
          <a:prstGeom prst="rect">
            <a:avLst/>
          </a:prstGeom>
        </p:spPr>
      </p:pic>
    </p:spTree>
    <p:extLst>
      <p:ext uri="{BB962C8B-B14F-4D97-AF65-F5344CB8AC3E}">
        <p14:creationId xmlns:p14="http://schemas.microsoft.com/office/powerpoint/2010/main" val="181894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5D55B-1137-101F-BAA4-6AD278DD3473}"/>
              </a:ext>
            </a:extLst>
          </p:cNvPr>
          <p:cNvSpPr>
            <a:spLocks noGrp="1"/>
          </p:cNvSpPr>
          <p:nvPr>
            <p:ph type="title"/>
          </p:nvPr>
        </p:nvSpPr>
        <p:spPr>
          <a:xfrm>
            <a:off x="960278" y="0"/>
            <a:ext cx="7985443" cy="630553"/>
          </a:xfrm>
        </p:spPr>
        <p:txBody>
          <a:bodyPr>
            <a:normAutofit/>
          </a:bodyPr>
          <a:lstStyle/>
          <a:p>
            <a:pPr algn="ctr"/>
            <a:r>
              <a:rPr lang="fr-FR" sz="2000" b="1" dirty="0">
                <a:latin typeface="+mn-lt"/>
              </a:rPr>
              <a:t>ETAT DES LIEUX DU COLLEGE EN 1844 N°4</a:t>
            </a:r>
            <a:endParaRPr lang="fr-FR" sz="2000" dirty="0"/>
          </a:p>
        </p:txBody>
      </p:sp>
      <p:pic>
        <p:nvPicPr>
          <p:cNvPr id="5" name="Image 4">
            <a:extLst>
              <a:ext uri="{FF2B5EF4-FFF2-40B4-BE49-F238E27FC236}">
                <a16:creationId xmlns:a16="http://schemas.microsoft.com/office/drawing/2014/main" id="{309B7C0A-9B96-4FAA-1465-DE0F4FEAA383}"/>
              </a:ext>
            </a:extLst>
          </p:cNvPr>
          <p:cNvPicPr>
            <a:picLocks noChangeAspect="1"/>
          </p:cNvPicPr>
          <p:nvPr/>
        </p:nvPicPr>
        <p:blipFill rotWithShape="1">
          <a:blip r:embed="rId2"/>
          <a:srcRect l="5029" t="6264" r="20105" b="8530"/>
          <a:stretch/>
        </p:blipFill>
        <p:spPr>
          <a:xfrm>
            <a:off x="1569208" y="540668"/>
            <a:ext cx="6767584" cy="5776663"/>
          </a:xfrm>
          <a:prstGeom prst="rect">
            <a:avLst/>
          </a:prstGeom>
        </p:spPr>
      </p:pic>
    </p:spTree>
    <p:extLst>
      <p:ext uri="{BB962C8B-B14F-4D97-AF65-F5344CB8AC3E}">
        <p14:creationId xmlns:p14="http://schemas.microsoft.com/office/powerpoint/2010/main" val="543412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F268C-0963-7EA9-4258-784D78C81611}"/>
              </a:ext>
            </a:extLst>
          </p:cNvPr>
          <p:cNvSpPr>
            <a:spLocks noGrp="1"/>
          </p:cNvSpPr>
          <p:nvPr>
            <p:ph type="title"/>
          </p:nvPr>
        </p:nvSpPr>
        <p:spPr>
          <a:xfrm>
            <a:off x="968188" y="88711"/>
            <a:ext cx="8270222" cy="656849"/>
          </a:xfrm>
        </p:spPr>
        <p:txBody>
          <a:bodyPr>
            <a:normAutofit/>
          </a:bodyPr>
          <a:lstStyle/>
          <a:p>
            <a:pPr algn="ctr"/>
            <a:r>
              <a:rPr lang="fr-FR" sz="2000" b="1" dirty="0">
                <a:latin typeface="+mn-lt"/>
              </a:rPr>
              <a:t>MATIERES ENSEIGNEES AU COLLEGE DE MAGNAC-LAVAL – 1850-51</a:t>
            </a:r>
          </a:p>
        </p:txBody>
      </p:sp>
      <p:pic>
        <p:nvPicPr>
          <p:cNvPr id="9" name="Image 8">
            <a:extLst>
              <a:ext uri="{FF2B5EF4-FFF2-40B4-BE49-F238E27FC236}">
                <a16:creationId xmlns:a16="http://schemas.microsoft.com/office/drawing/2014/main" id="{616ED075-983B-8F2A-0304-E3945FE68F5F}"/>
              </a:ext>
            </a:extLst>
          </p:cNvPr>
          <p:cNvPicPr>
            <a:picLocks noChangeAspect="1"/>
          </p:cNvPicPr>
          <p:nvPr/>
        </p:nvPicPr>
        <p:blipFill rotWithShape="1">
          <a:blip r:embed="rId2"/>
          <a:srcRect l="1700" r="4967" b="7647"/>
          <a:stretch/>
        </p:blipFill>
        <p:spPr>
          <a:xfrm>
            <a:off x="968188" y="745559"/>
            <a:ext cx="7758953" cy="5758089"/>
          </a:xfrm>
          <a:prstGeom prst="rect">
            <a:avLst/>
          </a:prstGeom>
        </p:spPr>
      </p:pic>
      <p:sp>
        <p:nvSpPr>
          <p:cNvPr id="10" name="ZoneTexte 9">
            <a:extLst>
              <a:ext uri="{FF2B5EF4-FFF2-40B4-BE49-F238E27FC236}">
                <a16:creationId xmlns:a16="http://schemas.microsoft.com/office/drawing/2014/main" id="{5568CA31-9FA3-405F-CAFB-1495CFB7B107}"/>
              </a:ext>
            </a:extLst>
          </p:cNvPr>
          <p:cNvSpPr txBox="1"/>
          <p:nvPr/>
        </p:nvSpPr>
        <p:spPr>
          <a:xfrm>
            <a:off x="4314043" y="6550223"/>
            <a:ext cx="1277914" cy="307777"/>
          </a:xfrm>
          <a:prstGeom prst="rect">
            <a:avLst/>
          </a:prstGeom>
          <a:noFill/>
        </p:spPr>
        <p:txBody>
          <a:bodyPr wrap="none" rtlCol="0">
            <a:spAutoFit/>
          </a:bodyPr>
          <a:lstStyle/>
          <a:p>
            <a:r>
              <a:rPr lang="fr-FR" sz="1400" dirty="0"/>
              <a:t>ADHV – 1T483 </a:t>
            </a:r>
          </a:p>
        </p:txBody>
      </p:sp>
    </p:spTree>
    <p:extLst>
      <p:ext uri="{BB962C8B-B14F-4D97-AF65-F5344CB8AC3E}">
        <p14:creationId xmlns:p14="http://schemas.microsoft.com/office/powerpoint/2010/main" val="4202819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F4884-E4F4-1079-4B81-513C29A8B382}"/>
              </a:ext>
            </a:extLst>
          </p:cNvPr>
          <p:cNvSpPr>
            <a:spLocks noGrp="1"/>
          </p:cNvSpPr>
          <p:nvPr>
            <p:ph type="title"/>
          </p:nvPr>
        </p:nvSpPr>
        <p:spPr>
          <a:xfrm>
            <a:off x="1557867" y="0"/>
            <a:ext cx="7113941" cy="592225"/>
          </a:xfrm>
        </p:spPr>
        <p:txBody>
          <a:bodyPr>
            <a:normAutofit/>
          </a:bodyPr>
          <a:lstStyle/>
          <a:p>
            <a:pPr algn="ctr"/>
            <a:r>
              <a:rPr lang="fr-FR" sz="2000" b="1" dirty="0">
                <a:latin typeface="+mn-lt"/>
              </a:rPr>
              <a:t>PROSPECTUS ANNEE SCOLAIRE 1851-52</a:t>
            </a:r>
          </a:p>
        </p:txBody>
      </p:sp>
      <p:pic>
        <p:nvPicPr>
          <p:cNvPr id="7" name="Image 6">
            <a:extLst>
              <a:ext uri="{FF2B5EF4-FFF2-40B4-BE49-F238E27FC236}">
                <a16:creationId xmlns:a16="http://schemas.microsoft.com/office/drawing/2014/main" id="{DF2B88DD-C446-B6DE-7464-12C8EF9D46E2}"/>
              </a:ext>
            </a:extLst>
          </p:cNvPr>
          <p:cNvPicPr>
            <a:picLocks noChangeAspect="1"/>
          </p:cNvPicPr>
          <p:nvPr/>
        </p:nvPicPr>
        <p:blipFill rotWithShape="1">
          <a:blip r:embed="rId2"/>
          <a:srcRect l="53194" t="6263" r="4830" b="5107"/>
          <a:stretch/>
        </p:blipFill>
        <p:spPr>
          <a:xfrm>
            <a:off x="124370" y="592225"/>
            <a:ext cx="3262488" cy="5166430"/>
          </a:xfrm>
          <a:prstGeom prst="rect">
            <a:avLst/>
          </a:prstGeom>
        </p:spPr>
      </p:pic>
      <p:pic>
        <p:nvPicPr>
          <p:cNvPr id="9" name="Image 8">
            <a:extLst>
              <a:ext uri="{FF2B5EF4-FFF2-40B4-BE49-F238E27FC236}">
                <a16:creationId xmlns:a16="http://schemas.microsoft.com/office/drawing/2014/main" id="{C2DC96B9-835E-7F3A-3BB3-800BA43EA4CB}"/>
              </a:ext>
            </a:extLst>
          </p:cNvPr>
          <p:cNvPicPr>
            <a:picLocks noChangeAspect="1"/>
          </p:cNvPicPr>
          <p:nvPr/>
        </p:nvPicPr>
        <p:blipFill rotWithShape="1">
          <a:blip r:embed="rId3"/>
          <a:srcRect l="8472" t="6003" r="7008" b="3365"/>
          <a:stretch/>
        </p:blipFill>
        <p:spPr>
          <a:xfrm>
            <a:off x="3386858" y="592225"/>
            <a:ext cx="6424058" cy="5166430"/>
          </a:xfrm>
          <a:prstGeom prst="rect">
            <a:avLst/>
          </a:prstGeom>
        </p:spPr>
      </p:pic>
      <p:sp>
        <p:nvSpPr>
          <p:cNvPr id="10" name="ZoneTexte 9">
            <a:extLst>
              <a:ext uri="{FF2B5EF4-FFF2-40B4-BE49-F238E27FC236}">
                <a16:creationId xmlns:a16="http://schemas.microsoft.com/office/drawing/2014/main" id="{02BAABD0-67BF-4997-E69D-0AB9049A9C18}"/>
              </a:ext>
            </a:extLst>
          </p:cNvPr>
          <p:cNvSpPr txBox="1"/>
          <p:nvPr/>
        </p:nvSpPr>
        <p:spPr>
          <a:xfrm>
            <a:off x="4319587" y="6340033"/>
            <a:ext cx="1590500" cy="369332"/>
          </a:xfrm>
          <a:prstGeom prst="rect">
            <a:avLst/>
          </a:prstGeom>
          <a:noFill/>
        </p:spPr>
        <p:txBody>
          <a:bodyPr wrap="none" rtlCol="0">
            <a:spAutoFit/>
          </a:bodyPr>
          <a:lstStyle/>
          <a:p>
            <a:r>
              <a:rPr lang="fr-FR" dirty="0"/>
              <a:t>ADHV – 1T481 </a:t>
            </a:r>
          </a:p>
        </p:txBody>
      </p:sp>
    </p:spTree>
    <p:extLst>
      <p:ext uri="{BB962C8B-B14F-4D97-AF65-F5344CB8AC3E}">
        <p14:creationId xmlns:p14="http://schemas.microsoft.com/office/powerpoint/2010/main" val="4279986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2D174-B546-8BCE-351E-9A685429CF8B}"/>
              </a:ext>
            </a:extLst>
          </p:cNvPr>
          <p:cNvSpPr>
            <a:spLocks noGrp="1"/>
          </p:cNvSpPr>
          <p:nvPr>
            <p:ph type="title"/>
          </p:nvPr>
        </p:nvSpPr>
        <p:spPr>
          <a:xfrm>
            <a:off x="870108" y="0"/>
            <a:ext cx="8165783" cy="732153"/>
          </a:xfrm>
        </p:spPr>
        <p:txBody>
          <a:bodyPr>
            <a:normAutofit/>
          </a:bodyPr>
          <a:lstStyle/>
          <a:p>
            <a:pPr algn="ctr"/>
            <a:r>
              <a:rPr lang="fr-FR" sz="2000" b="1" dirty="0">
                <a:latin typeface="+mn-lt"/>
              </a:rPr>
              <a:t>EFFECTIFS DU COLLEGE DE MAGNAC-LAVAL : 1854</a:t>
            </a:r>
          </a:p>
        </p:txBody>
      </p:sp>
      <p:pic>
        <p:nvPicPr>
          <p:cNvPr id="5" name="Image 4">
            <a:extLst>
              <a:ext uri="{FF2B5EF4-FFF2-40B4-BE49-F238E27FC236}">
                <a16:creationId xmlns:a16="http://schemas.microsoft.com/office/drawing/2014/main" id="{AEE1762D-DBC4-41A3-64E7-DE7D6E0865D0}"/>
              </a:ext>
            </a:extLst>
          </p:cNvPr>
          <p:cNvPicPr>
            <a:picLocks noChangeAspect="1"/>
          </p:cNvPicPr>
          <p:nvPr/>
        </p:nvPicPr>
        <p:blipFill rotWithShape="1">
          <a:blip r:embed="rId2"/>
          <a:srcRect l="3333" t="9407" r="2000" b="39926"/>
          <a:stretch/>
        </p:blipFill>
        <p:spPr>
          <a:xfrm>
            <a:off x="419100" y="732153"/>
            <a:ext cx="9029700" cy="3624598"/>
          </a:xfrm>
          <a:prstGeom prst="rect">
            <a:avLst/>
          </a:prstGeom>
        </p:spPr>
      </p:pic>
      <p:sp>
        <p:nvSpPr>
          <p:cNvPr id="6" name="ZoneTexte 5">
            <a:extLst>
              <a:ext uri="{FF2B5EF4-FFF2-40B4-BE49-F238E27FC236}">
                <a16:creationId xmlns:a16="http://schemas.microsoft.com/office/drawing/2014/main" id="{0F952201-B442-6F8B-8D0A-876D0A6A54BC}"/>
              </a:ext>
            </a:extLst>
          </p:cNvPr>
          <p:cNvSpPr txBox="1"/>
          <p:nvPr/>
        </p:nvSpPr>
        <p:spPr>
          <a:xfrm>
            <a:off x="4184200" y="6488668"/>
            <a:ext cx="1537600" cy="369332"/>
          </a:xfrm>
          <a:prstGeom prst="rect">
            <a:avLst/>
          </a:prstGeom>
          <a:noFill/>
        </p:spPr>
        <p:txBody>
          <a:bodyPr wrap="none" rtlCol="0">
            <a:spAutoFit/>
          </a:bodyPr>
          <a:lstStyle/>
          <a:p>
            <a:r>
              <a:rPr lang="fr-FR" dirty="0"/>
              <a:t>ADHV – 1T483</a:t>
            </a:r>
          </a:p>
        </p:txBody>
      </p:sp>
      <p:sp>
        <p:nvSpPr>
          <p:cNvPr id="7" name="ZoneTexte 6">
            <a:extLst>
              <a:ext uri="{FF2B5EF4-FFF2-40B4-BE49-F238E27FC236}">
                <a16:creationId xmlns:a16="http://schemas.microsoft.com/office/drawing/2014/main" id="{637872D0-054E-F615-116E-07348289D818}"/>
              </a:ext>
            </a:extLst>
          </p:cNvPr>
          <p:cNvSpPr txBox="1"/>
          <p:nvPr/>
        </p:nvSpPr>
        <p:spPr>
          <a:xfrm>
            <a:off x="571500" y="4629150"/>
            <a:ext cx="8877300" cy="1477328"/>
          </a:xfrm>
          <a:prstGeom prst="rect">
            <a:avLst/>
          </a:prstGeom>
          <a:noFill/>
        </p:spPr>
        <p:txBody>
          <a:bodyPr wrap="square" rtlCol="0">
            <a:spAutoFit/>
          </a:bodyPr>
          <a:lstStyle/>
          <a:p>
            <a:pPr algn="just"/>
            <a:r>
              <a:rPr lang="fr-FR" dirty="0"/>
              <a:t>En 1813, le collège compte 155 élèves (pensionnaires et externes); mais ce chiffre ne cesse de baisser puisqu’en 1819, il n’en reste que 57, ce qui met à mal les finances de l’établissement. Les effectifs remontent lentement dans les années 1820-30 avant de baisser de nouveau jusqu’en 1848. Ici, en 1854, entre les pensionnaires, les demi-pensionnaires et les externes, il y a au total 74 élèves.</a:t>
            </a:r>
          </a:p>
        </p:txBody>
      </p:sp>
    </p:spTree>
    <p:extLst>
      <p:ext uri="{BB962C8B-B14F-4D97-AF65-F5344CB8AC3E}">
        <p14:creationId xmlns:p14="http://schemas.microsoft.com/office/powerpoint/2010/main" val="837139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F0767-BC71-1F44-80AA-FA34BAA382DB}"/>
              </a:ext>
            </a:extLst>
          </p:cNvPr>
          <p:cNvSpPr>
            <a:spLocks noGrp="1"/>
          </p:cNvSpPr>
          <p:nvPr>
            <p:ph type="title"/>
          </p:nvPr>
        </p:nvSpPr>
        <p:spPr>
          <a:xfrm>
            <a:off x="1372570" y="0"/>
            <a:ext cx="7351007" cy="628295"/>
          </a:xfrm>
        </p:spPr>
        <p:txBody>
          <a:bodyPr>
            <a:normAutofit/>
          </a:bodyPr>
          <a:lstStyle/>
          <a:p>
            <a:pPr algn="ctr"/>
            <a:r>
              <a:rPr lang="fr-FR" sz="2000" b="1" dirty="0">
                <a:latin typeface="+mn-lt"/>
              </a:rPr>
              <a:t>TRANSLATION DE L’ECOLE PRIMAIRE DANS LE COLLEGE - 1868</a:t>
            </a:r>
          </a:p>
        </p:txBody>
      </p:sp>
      <p:pic>
        <p:nvPicPr>
          <p:cNvPr id="5" name="Image 4">
            <a:extLst>
              <a:ext uri="{FF2B5EF4-FFF2-40B4-BE49-F238E27FC236}">
                <a16:creationId xmlns:a16="http://schemas.microsoft.com/office/drawing/2014/main" id="{6EFC00F4-A651-DE6A-9335-0AE7B2BF452B}"/>
              </a:ext>
            </a:extLst>
          </p:cNvPr>
          <p:cNvPicPr>
            <a:picLocks noChangeAspect="1"/>
          </p:cNvPicPr>
          <p:nvPr/>
        </p:nvPicPr>
        <p:blipFill rotWithShape="1">
          <a:blip r:embed="rId2"/>
          <a:srcRect l="14815" t="12853" r="9465" b="5939"/>
          <a:stretch/>
        </p:blipFill>
        <p:spPr>
          <a:xfrm rot="5400000">
            <a:off x="424950" y="1036992"/>
            <a:ext cx="4778887" cy="3843886"/>
          </a:xfrm>
          <a:prstGeom prst="rect">
            <a:avLst/>
          </a:prstGeom>
        </p:spPr>
      </p:pic>
      <p:pic>
        <p:nvPicPr>
          <p:cNvPr id="7" name="Image 6">
            <a:extLst>
              <a:ext uri="{FF2B5EF4-FFF2-40B4-BE49-F238E27FC236}">
                <a16:creationId xmlns:a16="http://schemas.microsoft.com/office/drawing/2014/main" id="{F16103A8-DBF3-0917-4611-5967A0EA6FAF}"/>
              </a:ext>
            </a:extLst>
          </p:cNvPr>
          <p:cNvPicPr>
            <a:picLocks noChangeAspect="1"/>
          </p:cNvPicPr>
          <p:nvPr/>
        </p:nvPicPr>
        <p:blipFill rotWithShape="1">
          <a:blip r:embed="rId3"/>
          <a:srcRect l="12345" t="10000" r="19671" b="16255"/>
          <a:stretch/>
        </p:blipFill>
        <p:spPr>
          <a:xfrm rot="5400000">
            <a:off x="4602584" y="1014980"/>
            <a:ext cx="4778888" cy="3887912"/>
          </a:xfrm>
          <a:prstGeom prst="rect">
            <a:avLst/>
          </a:prstGeom>
        </p:spPr>
      </p:pic>
      <p:sp>
        <p:nvSpPr>
          <p:cNvPr id="8" name="ZoneTexte 7">
            <a:extLst>
              <a:ext uri="{FF2B5EF4-FFF2-40B4-BE49-F238E27FC236}">
                <a16:creationId xmlns:a16="http://schemas.microsoft.com/office/drawing/2014/main" id="{DDFE950A-9661-ACF2-B7FF-D3F664EECF6F}"/>
              </a:ext>
            </a:extLst>
          </p:cNvPr>
          <p:cNvSpPr txBox="1"/>
          <p:nvPr/>
        </p:nvSpPr>
        <p:spPr>
          <a:xfrm>
            <a:off x="930182" y="6550223"/>
            <a:ext cx="8436925" cy="307777"/>
          </a:xfrm>
          <a:prstGeom prst="rect">
            <a:avLst/>
          </a:prstGeom>
          <a:noFill/>
        </p:spPr>
        <p:txBody>
          <a:bodyPr wrap="none" rtlCol="0">
            <a:spAutoFit/>
          </a:bodyPr>
          <a:lstStyle/>
          <a:p>
            <a:r>
              <a:rPr lang="fr-FR" sz="1400" b="1" dirty="0"/>
              <a:t>ADHV – 2O1609 : courrier de l’inspecteur du primaire à l’inspecteur académique de Poitiers, 16 décembre 1868</a:t>
            </a:r>
          </a:p>
        </p:txBody>
      </p:sp>
      <p:sp>
        <p:nvSpPr>
          <p:cNvPr id="9" name="ZoneTexte 8">
            <a:extLst>
              <a:ext uri="{FF2B5EF4-FFF2-40B4-BE49-F238E27FC236}">
                <a16:creationId xmlns:a16="http://schemas.microsoft.com/office/drawing/2014/main" id="{634CB4BD-E27D-D02B-FB3E-3215F858A277}"/>
              </a:ext>
            </a:extLst>
          </p:cNvPr>
          <p:cNvSpPr txBox="1"/>
          <p:nvPr/>
        </p:nvSpPr>
        <p:spPr>
          <a:xfrm>
            <a:off x="389862" y="5440816"/>
            <a:ext cx="8977245" cy="1077218"/>
          </a:xfrm>
          <a:prstGeom prst="rect">
            <a:avLst/>
          </a:prstGeom>
          <a:noFill/>
        </p:spPr>
        <p:txBody>
          <a:bodyPr wrap="square" rtlCol="0">
            <a:spAutoFit/>
          </a:bodyPr>
          <a:lstStyle/>
          <a:p>
            <a:pPr algn="just"/>
            <a:r>
              <a:rPr lang="fr-FR" sz="1600" dirty="0"/>
              <a:t>Le déménagement de l’école primaire s’avère impérative car les locaux sont trop petits et qu’il n’est pas possible d’y adjoindre une 2° salle de classe. L’inspecteur du primaire doit s’y résoudre même s’il note des inconvénients à cette nouvelle installation : un accès par une rue étroite pour 3 écoles : le collège, l’école communale et l’école libre (privée) à proximité d’une place publique desservant l’église et son presbytère.</a:t>
            </a:r>
          </a:p>
        </p:txBody>
      </p:sp>
    </p:spTree>
    <p:extLst>
      <p:ext uri="{BB962C8B-B14F-4D97-AF65-F5344CB8AC3E}">
        <p14:creationId xmlns:p14="http://schemas.microsoft.com/office/powerpoint/2010/main" val="54812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A43F2B-866C-FA57-2FBF-AF13D6A96042}"/>
              </a:ext>
            </a:extLst>
          </p:cNvPr>
          <p:cNvPicPr>
            <a:picLocks noChangeAspect="1"/>
          </p:cNvPicPr>
          <p:nvPr/>
        </p:nvPicPr>
        <p:blipFill rotWithShape="1">
          <a:blip r:embed="rId2"/>
          <a:srcRect l="4808" t="16617" r="4543" b="6762"/>
          <a:stretch/>
        </p:blipFill>
        <p:spPr>
          <a:xfrm rot="5400000">
            <a:off x="-747365" y="1699309"/>
            <a:ext cx="5876747" cy="3725526"/>
          </a:xfrm>
          <a:prstGeom prst="rect">
            <a:avLst/>
          </a:prstGeom>
        </p:spPr>
      </p:pic>
      <p:pic>
        <p:nvPicPr>
          <p:cNvPr id="7" name="Image 6">
            <a:extLst>
              <a:ext uri="{FF2B5EF4-FFF2-40B4-BE49-F238E27FC236}">
                <a16:creationId xmlns:a16="http://schemas.microsoft.com/office/drawing/2014/main" id="{3226D1FD-ADF3-9735-06DD-4F4F18E6CE78}"/>
              </a:ext>
            </a:extLst>
          </p:cNvPr>
          <p:cNvPicPr>
            <a:picLocks noChangeAspect="1"/>
          </p:cNvPicPr>
          <p:nvPr/>
        </p:nvPicPr>
        <p:blipFill rotWithShape="1">
          <a:blip r:embed="rId3"/>
          <a:srcRect t="2413" r="2036" b="41177"/>
          <a:stretch/>
        </p:blipFill>
        <p:spPr>
          <a:xfrm>
            <a:off x="4248409" y="830519"/>
            <a:ext cx="5523983" cy="2385647"/>
          </a:xfrm>
          <a:prstGeom prst="rect">
            <a:avLst/>
          </a:prstGeom>
        </p:spPr>
      </p:pic>
      <p:pic>
        <p:nvPicPr>
          <p:cNvPr id="8" name="Image 7">
            <a:extLst>
              <a:ext uri="{FF2B5EF4-FFF2-40B4-BE49-F238E27FC236}">
                <a16:creationId xmlns:a16="http://schemas.microsoft.com/office/drawing/2014/main" id="{9F39D98C-6023-D26B-486A-F1D4AE2B259A}"/>
              </a:ext>
            </a:extLst>
          </p:cNvPr>
          <p:cNvPicPr>
            <a:picLocks noChangeAspect="1"/>
          </p:cNvPicPr>
          <p:nvPr/>
        </p:nvPicPr>
        <p:blipFill rotWithShape="1">
          <a:blip r:embed="rId4"/>
          <a:srcRect l="9427" r="3393" b="26948"/>
          <a:stretch/>
        </p:blipFill>
        <p:spPr>
          <a:xfrm>
            <a:off x="4489939" y="3429000"/>
            <a:ext cx="5087816" cy="3197492"/>
          </a:xfrm>
          <a:prstGeom prst="rect">
            <a:avLst/>
          </a:prstGeom>
        </p:spPr>
      </p:pic>
      <p:sp>
        <p:nvSpPr>
          <p:cNvPr id="9" name="Rectangle 8">
            <a:extLst>
              <a:ext uri="{FF2B5EF4-FFF2-40B4-BE49-F238E27FC236}">
                <a16:creationId xmlns:a16="http://schemas.microsoft.com/office/drawing/2014/main" id="{7F5BF245-C850-C310-1DE5-49A02100CE4C}"/>
              </a:ext>
            </a:extLst>
          </p:cNvPr>
          <p:cNvSpPr/>
          <p:nvPr/>
        </p:nvSpPr>
        <p:spPr>
          <a:xfrm>
            <a:off x="4358154" y="2249214"/>
            <a:ext cx="5414237" cy="699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BBA46C4-AC50-F41F-DC49-3F3EE6C50182}"/>
              </a:ext>
            </a:extLst>
          </p:cNvPr>
          <p:cNvSpPr/>
          <p:nvPr/>
        </p:nvSpPr>
        <p:spPr>
          <a:xfrm>
            <a:off x="4489939" y="6060854"/>
            <a:ext cx="5040924" cy="565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CDFDD1D-B3BD-90E8-D1D0-26BC18ADB115}"/>
              </a:ext>
            </a:extLst>
          </p:cNvPr>
          <p:cNvSpPr txBox="1"/>
          <p:nvPr/>
        </p:nvSpPr>
        <p:spPr>
          <a:xfrm>
            <a:off x="1437350" y="6500446"/>
            <a:ext cx="1284829" cy="307777"/>
          </a:xfrm>
          <a:prstGeom prst="rect">
            <a:avLst/>
          </a:prstGeom>
          <a:noFill/>
        </p:spPr>
        <p:txBody>
          <a:bodyPr wrap="square">
            <a:spAutoFit/>
          </a:bodyPr>
          <a:lstStyle/>
          <a:p>
            <a:r>
              <a:rPr lang="fr-FR" sz="1400" dirty="0"/>
              <a:t>ADHV - 1G803 </a:t>
            </a:r>
          </a:p>
        </p:txBody>
      </p:sp>
      <p:sp>
        <p:nvSpPr>
          <p:cNvPr id="4" name="ZoneTexte 3">
            <a:extLst>
              <a:ext uri="{FF2B5EF4-FFF2-40B4-BE49-F238E27FC236}">
                <a16:creationId xmlns:a16="http://schemas.microsoft.com/office/drawing/2014/main" id="{5657C30E-989F-382B-86F6-396552DAE3BD}"/>
              </a:ext>
            </a:extLst>
          </p:cNvPr>
          <p:cNvSpPr txBox="1"/>
          <p:nvPr/>
        </p:nvSpPr>
        <p:spPr>
          <a:xfrm>
            <a:off x="1437350" y="115866"/>
            <a:ext cx="7078556" cy="400110"/>
          </a:xfrm>
          <a:prstGeom prst="rect">
            <a:avLst/>
          </a:prstGeom>
          <a:noFill/>
        </p:spPr>
        <p:txBody>
          <a:bodyPr wrap="square" rtlCol="0">
            <a:spAutoFit/>
          </a:bodyPr>
          <a:lstStyle/>
          <a:p>
            <a:pPr algn="ctr"/>
            <a:r>
              <a:rPr lang="fr-FR" sz="2000" b="1" dirty="0"/>
              <a:t>UNE INSTITUTION DE FORMATION DES CLERCS ET DES PEUPLES</a:t>
            </a:r>
          </a:p>
        </p:txBody>
      </p:sp>
    </p:spTree>
    <p:extLst>
      <p:ext uri="{BB962C8B-B14F-4D97-AF65-F5344CB8AC3E}">
        <p14:creationId xmlns:p14="http://schemas.microsoft.com/office/powerpoint/2010/main" val="3774227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E0EBA-3646-2E66-CB13-E7E4B3448A3E}"/>
              </a:ext>
            </a:extLst>
          </p:cNvPr>
          <p:cNvSpPr>
            <a:spLocks noGrp="1"/>
          </p:cNvSpPr>
          <p:nvPr>
            <p:ph type="title"/>
          </p:nvPr>
        </p:nvSpPr>
        <p:spPr>
          <a:xfrm>
            <a:off x="1137687" y="0"/>
            <a:ext cx="7630625" cy="619611"/>
          </a:xfrm>
        </p:spPr>
        <p:txBody>
          <a:bodyPr>
            <a:normAutofit/>
          </a:bodyPr>
          <a:lstStyle/>
          <a:p>
            <a:pPr algn="ctr"/>
            <a:r>
              <a:rPr lang="fr-FR" sz="2000" b="1" dirty="0">
                <a:latin typeface="+mn-lt"/>
              </a:rPr>
              <a:t>LE COLLEGE DEVIENT UNE CASERNE - 1873</a:t>
            </a:r>
          </a:p>
        </p:txBody>
      </p:sp>
      <p:sp>
        <p:nvSpPr>
          <p:cNvPr id="4" name="ZoneTexte 3">
            <a:extLst>
              <a:ext uri="{FF2B5EF4-FFF2-40B4-BE49-F238E27FC236}">
                <a16:creationId xmlns:a16="http://schemas.microsoft.com/office/drawing/2014/main" id="{1EF1BE13-3B4E-E2D3-1C8A-47A0270E51FD}"/>
              </a:ext>
            </a:extLst>
          </p:cNvPr>
          <p:cNvSpPr txBox="1"/>
          <p:nvPr/>
        </p:nvSpPr>
        <p:spPr>
          <a:xfrm>
            <a:off x="306314" y="4769067"/>
            <a:ext cx="8909538" cy="1477328"/>
          </a:xfrm>
          <a:prstGeom prst="rect">
            <a:avLst/>
          </a:prstGeom>
          <a:noFill/>
        </p:spPr>
        <p:txBody>
          <a:bodyPr wrap="square" rtlCol="0">
            <a:spAutoFit/>
          </a:bodyPr>
          <a:lstStyle/>
          <a:p>
            <a:pPr algn="just"/>
            <a:r>
              <a:rPr lang="fr-FR" dirty="0"/>
              <a:t>Le Conseil municipal offre au ministre de la Guerre le « Vieux collège » (caserne A) pour y établir une caserne. Si les soldats du 138° régiment d’infanterie s’y installent en 1874, la commune reste propriétaire et le ministère engage dès lors la construction d’une nouvelle caserne au Champ de foire (caserne B) après l’achat d’un terrain à monsieur le comte de </a:t>
            </a:r>
            <a:r>
              <a:rPr lang="fr-FR" dirty="0" err="1"/>
              <a:t>Couronnel</a:t>
            </a:r>
            <a:r>
              <a:rPr lang="fr-FR" dirty="0"/>
              <a:t>.</a:t>
            </a:r>
          </a:p>
        </p:txBody>
      </p:sp>
      <p:pic>
        <p:nvPicPr>
          <p:cNvPr id="6" name="Image 5">
            <a:extLst>
              <a:ext uri="{FF2B5EF4-FFF2-40B4-BE49-F238E27FC236}">
                <a16:creationId xmlns:a16="http://schemas.microsoft.com/office/drawing/2014/main" id="{3607BE3B-71E8-D31B-C4FC-0125D686856A}"/>
              </a:ext>
            </a:extLst>
          </p:cNvPr>
          <p:cNvPicPr>
            <a:picLocks noChangeAspect="1"/>
          </p:cNvPicPr>
          <p:nvPr/>
        </p:nvPicPr>
        <p:blipFill rotWithShape="1">
          <a:blip r:embed="rId2"/>
          <a:srcRect l="1435" t="12071" r="7200" b="13243"/>
          <a:stretch/>
        </p:blipFill>
        <p:spPr>
          <a:xfrm>
            <a:off x="306314" y="619611"/>
            <a:ext cx="5664075" cy="3472589"/>
          </a:xfrm>
          <a:prstGeom prst="rect">
            <a:avLst/>
          </a:prstGeom>
        </p:spPr>
      </p:pic>
      <p:sp>
        <p:nvSpPr>
          <p:cNvPr id="7" name="Rectangle 6">
            <a:extLst>
              <a:ext uri="{FF2B5EF4-FFF2-40B4-BE49-F238E27FC236}">
                <a16:creationId xmlns:a16="http://schemas.microsoft.com/office/drawing/2014/main" id="{89284E49-25BC-F570-182D-3B7527E6226E}"/>
              </a:ext>
            </a:extLst>
          </p:cNvPr>
          <p:cNvSpPr/>
          <p:nvPr/>
        </p:nvSpPr>
        <p:spPr>
          <a:xfrm>
            <a:off x="1685471" y="2355905"/>
            <a:ext cx="4284918" cy="703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A309049-A144-AC80-EEFF-6412AAAD7075}"/>
              </a:ext>
            </a:extLst>
          </p:cNvPr>
          <p:cNvSpPr txBox="1"/>
          <p:nvPr/>
        </p:nvSpPr>
        <p:spPr>
          <a:xfrm>
            <a:off x="3950368" y="6246395"/>
            <a:ext cx="1207382" cy="307777"/>
          </a:xfrm>
          <a:prstGeom prst="rect">
            <a:avLst/>
          </a:prstGeom>
          <a:noFill/>
        </p:spPr>
        <p:txBody>
          <a:bodyPr wrap="none" rtlCol="0">
            <a:spAutoFit/>
          </a:bodyPr>
          <a:lstStyle/>
          <a:p>
            <a:r>
              <a:rPr lang="fr-FR" sz="1400" dirty="0"/>
              <a:t>ADHV – 10J78</a:t>
            </a:r>
          </a:p>
        </p:txBody>
      </p:sp>
      <p:pic>
        <p:nvPicPr>
          <p:cNvPr id="11" name="Image 10">
            <a:extLst>
              <a:ext uri="{FF2B5EF4-FFF2-40B4-BE49-F238E27FC236}">
                <a16:creationId xmlns:a16="http://schemas.microsoft.com/office/drawing/2014/main" id="{4D459BC5-D20B-1994-AFAF-FAA528129265}"/>
              </a:ext>
            </a:extLst>
          </p:cNvPr>
          <p:cNvPicPr>
            <a:picLocks noChangeAspect="1"/>
          </p:cNvPicPr>
          <p:nvPr/>
        </p:nvPicPr>
        <p:blipFill rotWithShape="1">
          <a:blip r:embed="rId3"/>
          <a:srcRect l="146" t="12519" r="58697" b="5475"/>
          <a:stretch/>
        </p:blipFill>
        <p:spPr>
          <a:xfrm rot="5400000">
            <a:off x="6752350" y="501015"/>
            <a:ext cx="2498935" cy="3734381"/>
          </a:xfrm>
          <a:prstGeom prst="rect">
            <a:avLst/>
          </a:prstGeom>
        </p:spPr>
      </p:pic>
    </p:spTree>
    <p:extLst>
      <p:ext uri="{BB962C8B-B14F-4D97-AF65-F5344CB8AC3E}">
        <p14:creationId xmlns:p14="http://schemas.microsoft.com/office/powerpoint/2010/main" val="2093335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2B98E-41C0-8FAE-3552-98B8CDF5B4C7}"/>
              </a:ext>
            </a:extLst>
          </p:cNvPr>
          <p:cNvSpPr>
            <a:spLocks noGrp="1"/>
          </p:cNvSpPr>
          <p:nvPr>
            <p:ph type="title"/>
          </p:nvPr>
        </p:nvSpPr>
        <p:spPr>
          <a:xfrm>
            <a:off x="1011078" y="0"/>
            <a:ext cx="7883843" cy="598041"/>
          </a:xfrm>
        </p:spPr>
        <p:txBody>
          <a:bodyPr>
            <a:normAutofit/>
          </a:bodyPr>
          <a:lstStyle/>
          <a:p>
            <a:pPr algn="ctr"/>
            <a:r>
              <a:rPr lang="fr-FR" sz="2000" b="1" dirty="0">
                <a:latin typeface="+mn-lt"/>
              </a:rPr>
              <a:t>PLAN DES CASERNES DE MAGNAC-LAVAL - 1898</a:t>
            </a:r>
          </a:p>
        </p:txBody>
      </p:sp>
      <p:pic>
        <p:nvPicPr>
          <p:cNvPr id="5" name="Image 4">
            <a:extLst>
              <a:ext uri="{FF2B5EF4-FFF2-40B4-BE49-F238E27FC236}">
                <a16:creationId xmlns:a16="http://schemas.microsoft.com/office/drawing/2014/main" id="{D1943DDF-0276-7900-A246-51985C7576A7}"/>
              </a:ext>
            </a:extLst>
          </p:cNvPr>
          <p:cNvPicPr>
            <a:picLocks noChangeAspect="1"/>
          </p:cNvPicPr>
          <p:nvPr/>
        </p:nvPicPr>
        <p:blipFill rotWithShape="1">
          <a:blip r:embed="rId2"/>
          <a:srcRect l="3555" t="2415" r="5244" b="3482"/>
          <a:stretch/>
        </p:blipFill>
        <p:spPr>
          <a:xfrm>
            <a:off x="1127759" y="539378"/>
            <a:ext cx="7767162" cy="6010845"/>
          </a:xfrm>
          <a:prstGeom prst="rect">
            <a:avLst/>
          </a:prstGeom>
        </p:spPr>
      </p:pic>
      <p:sp>
        <p:nvSpPr>
          <p:cNvPr id="6" name="ZoneTexte 5">
            <a:extLst>
              <a:ext uri="{FF2B5EF4-FFF2-40B4-BE49-F238E27FC236}">
                <a16:creationId xmlns:a16="http://schemas.microsoft.com/office/drawing/2014/main" id="{A620D030-A067-6B50-9EE0-DCB182DFDFCB}"/>
              </a:ext>
            </a:extLst>
          </p:cNvPr>
          <p:cNvSpPr txBox="1"/>
          <p:nvPr/>
        </p:nvSpPr>
        <p:spPr>
          <a:xfrm>
            <a:off x="4349308" y="6550223"/>
            <a:ext cx="1207382" cy="307777"/>
          </a:xfrm>
          <a:prstGeom prst="rect">
            <a:avLst/>
          </a:prstGeom>
          <a:noFill/>
        </p:spPr>
        <p:txBody>
          <a:bodyPr wrap="none" rtlCol="0">
            <a:spAutoFit/>
          </a:bodyPr>
          <a:lstStyle/>
          <a:p>
            <a:r>
              <a:rPr lang="fr-FR" sz="1400" dirty="0"/>
              <a:t>ADHV – 10J78</a:t>
            </a:r>
          </a:p>
        </p:txBody>
      </p:sp>
      <p:sp>
        <p:nvSpPr>
          <p:cNvPr id="7" name="Ellipse 6">
            <a:extLst>
              <a:ext uri="{FF2B5EF4-FFF2-40B4-BE49-F238E27FC236}">
                <a16:creationId xmlns:a16="http://schemas.microsoft.com/office/drawing/2014/main" id="{13F2A4C9-22E6-A275-4C06-8DD36616F82F}"/>
              </a:ext>
            </a:extLst>
          </p:cNvPr>
          <p:cNvSpPr/>
          <p:nvPr/>
        </p:nvSpPr>
        <p:spPr>
          <a:xfrm>
            <a:off x="2157984" y="685682"/>
            <a:ext cx="1901952" cy="1045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46597D08-914C-F717-6D7A-54436710EF0C}"/>
              </a:ext>
            </a:extLst>
          </p:cNvPr>
          <p:cNvSpPr/>
          <p:nvPr/>
        </p:nvSpPr>
        <p:spPr>
          <a:xfrm>
            <a:off x="5572164" y="4015036"/>
            <a:ext cx="1901952" cy="1045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23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4A8FD-836F-B5C3-3E3E-965DBEAE1617}"/>
              </a:ext>
            </a:extLst>
          </p:cNvPr>
          <p:cNvSpPr>
            <a:spLocks noGrp="1"/>
          </p:cNvSpPr>
          <p:nvPr>
            <p:ph type="title"/>
          </p:nvPr>
        </p:nvSpPr>
        <p:spPr>
          <a:xfrm>
            <a:off x="256032" y="98428"/>
            <a:ext cx="9168383" cy="580446"/>
          </a:xfrm>
        </p:spPr>
        <p:txBody>
          <a:bodyPr>
            <a:normAutofit/>
          </a:bodyPr>
          <a:lstStyle/>
          <a:p>
            <a:pPr algn="ctr"/>
            <a:r>
              <a:rPr lang="fr-FR" sz="2000" b="1" dirty="0">
                <a:latin typeface="+mn-lt"/>
              </a:rPr>
              <a:t>LA NOUVELLE CASERNE DE MAGNAC-LAVAL, dite du Champ de foire ou caserne B</a:t>
            </a:r>
          </a:p>
        </p:txBody>
      </p:sp>
      <p:pic>
        <p:nvPicPr>
          <p:cNvPr id="5" name="Image 4">
            <a:extLst>
              <a:ext uri="{FF2B5EF4-FFF2-40B4-BE49-F238E27FC236}">
                <a16:creationId xmlns:a16="http://schemas.microsoft.com/office/drawing/2014/main" id="{C3230D3A-3462-91EB-2FEE-75A493008FB2}"/>
              </a:ext>
            </a:extLst>
          </p:cNvPr>
          <p:cNvPicPr>
            <a:picLocks noChangeAspect="1"/>
          </p:cNvPicPr>
          <p:nvPr/>
        </p:nvPicPr>
        <p:blipFill rotWithShape="1">
          <a:blip r:embed="rId2"/>
          <a:srcRect t="2958" r="2880"/>
          <a:stretch/>
        </p:blipFill>
        <p:spPr>
          <a:xfrm>
            <a:off x="84825" y="678874"/>
            <a:ext cx="4646686" cy="3022866"/>
          </a:xfrm>
          <a:prstGeom prst="rect">
            <a:avLst/>
          </a:prstGeom>
        </p:spPr>
      </p:pic>
      <p:pic>
        <p:nvPicPr>
          <p:cNvPr id="7" name="Image 6">
            <a:extLst>
              <a:ext uri="{FF2B5EF4-FFF2-40B4-BE49-F238E27FC236}">
                <a16:creationId xmlns:a16="http://schemas.microsoft.com/office/drawing/2014/main" id="{5F2CE234-9793-22CE-ADD3-43CC690B1831}"/>
              </a:ext>
            </a:extLst>
          </p:cNvPr>
          <p:cNvPicPr>
            <a:picLocks noChangeAspect="1"/>
          </p:cNvPicPr>
          <p:nvPr/>
        </p:nvPicPr>
        <p:blipFill rotWithShape="1">
          <a:blip r:embed="rId3"/>
          <a:srcRect l="866" t="2009" b="1618"/>
          <a:stretch/>
        </p:blipFill>
        <p:spPr>
          <a:xfrm>
            <a:off x="4952999" y="678874"/>
            <a:ext cx="4868176" cy="3022866"/>
          </a:xfrm>
          <a:prstGeom prst="rect">
            <a:avLst/>
          </a:prstGeom>
        </p:spPr>
      </p:pic>
      <p:sp>
        <p:nvSpPr>
          <p:cNvPr id="8" name="ZoneTexte 7">
            <a:extLst>
              <a:ext uri="{FF2B5EF4-FFF2-40B4-BE49-F238E27FC236}">
                <a16:creationId xmlns:a16="http://schemas.microsoft.com/office/drawing/2014/main" id="{68D35DBA-A20A-6BDB-579C-0337D4E3B303}"/>
              </a:ext>
            </a:extLst>
          </p:cNvPr>
          <p:cNvSpPr txBox="1"/>
          <p:nvPr/>
        </p:nvSpPr>
        <p:spPr>
          <a:xfrm>
            <a:off x="1680244" y="3667456"/>
            <a:ext cx="1455848" cy="307777"/>
          </a:xfrm>
          <a:prstGeom prst="rect">
            <a:avLst/>
          </a:prstGeom>
          <a:noFill/>
        </p:spPr>
        <p:txBody>
          <a:bodyPr wrap="none" rtlCol="0">
            <a:spAutoFit/>
          </a:bodyPr>
          <a:lstStyle/>
          <a:p>
            <a:r>
              <a:rPr lang="fr-FR" sz="1400" dirty="0"/>
              <a:t>ADHV – 46Fi5619</a:t>
            </a:r>
          </a:p>
        </p:txBody>
      </p:sp>
      <p:sp>
        <p:nvSpPr>
          <p:cNvPr id="10" name="ZoneTexte 9">
            <a:extLst>
              <a:ext uri="{FF2B5EF4-FFF2-40B4-BE49-F238E27FC236}">
                <a16:creationId xmlns:a16="http://schemas.microsoft.com/office/drawing/2014/main" id="{076DC8B7-62A6-7DB8-02F4-38DAF94E5F97}"/>
              </a:ext>
            </a:extLst>
          </p:cNvPr>
          <p:cNvSpPr txBox="1"/>
          <p:nvPr/>
        </p:nvSpPr>
        <p:spPr>
          <a:xfrm>
            <a:off x="6903921" y="3667455"/>
            <a:ext cx="1505511" cy="307777"/>
          </a:xfrm>
          <a:prstGeom prst="rect">
            <a:avLst/>
          </a:prstGeom>
          <a:noFill/>
        </p:spPr>
        <p:txBody>
          <a:bodyPr wrap="square">
            <a:spAutoFit/>
          </a:bodyPr>
          <a:lstStyle/>
          <a:p>
            <a:r>
              <a:rPr lang="fr-FR" sz="1400" dirty="0"/>
              <a:t>ADHV – 46Fi5623</a:t>
            </a:r>
          </a:p>
        </p:txBody>
      </p:sp>
      <p:sp>
        <p:nvSpPr>
          <p:cNvPr id="9" name="ZoneTexte 8">
            <a:extLst>
              <a:ext uri="{FF2B5EF4-FFF2-40B4-BE49-F238E27FC236}">
                <a16:creationId xmlns:a16="http://schemas.microsoft.com/office/drawing/2014/main" id="{390C8394-AEDF-658C-1B48-E4C5B0DDC5C0}"/>
              </a:ext>
            </a:extLst>
          </p:cNvPr>
          <p:cNvSpPr txBox="1"/>
          <p:nvPr/>
        </p:nvSpPr>
        <p:spPr>
          <a:xfrm>
            <a:off x="6694047" y="6572313"/>
            <a:ext cx="1207382" cy="307777"/>
          </a:xfrm>
          <a:prstGeom prst="rect">
            <a:avLst/>
          </a:prstGeom>
          <a:noFill/>
        </p:spPr>
        <p:txBody>
          <a:bodyPr wrap="none" rtlCol="0">
            <a:spAutoFit/>
          </a:bodyPr>
          <a:lstStyle/>
          <a:p>
            <a:r>
              <a:rPr lang="fr-FR" sz="1400" dirty="0"/>
              <a:t>ADHV – 10J78</a:t>
            </a:r>
          </a:p>
        </p:txBody>
      </p:sp>
      <p:pic>
        <p:nvPicPr>
          <p:cNvPr id="12" name="Image 11">
            <a:extLst>
              <a:ext uri="{FF2B5EF4-FFF2-40B4-BE49-F238E27FC236}">
                <a16:creationId xmlns:a16="http://schemas.microsoft.com/office/drawing/2014/main" id="{711E9B00-06A6-9870-7962-20DCF8285112}"/>
              </a:ext>
            </a:extLst>
          </p:cNvPr>
          <p:cNvPicPr>
            <a:picLocks noChangeAspect="1"/>
          </p:cNvPicPr>
          <p:nvPr/>
        </p:nvPicPr>
        <p:blipFill rotWithShape="1">
          <a:blip r:embed="rId4"/>
          <a:srcRect l="9899" t="16123" r="8295" b="24653"/>
          <a:stretch/>
        </p:blipFill>
        <p:spPr>
          <a:xfrm>
            <a:off x="5135510" y="3975232"/>
            <a:ext cx="4058921" cy="2203894"/>
          </a:xfrm>
          <a:prstGeom prst="rect">
            <a:avLst/>
          </a:prstGeom>
        </p:spPr>
      </p:pic>
      <p:sp>
        <p:nvSpPr>
          <p:cNvPr id="13" name="ZoneTexte 12">
            <a:extLst>
              <a:ext uri="{FF2B5EF4-FFF2-40B4-BE49-F238E27FC236}">
                <a16:creationId xmlns:a16="http://schemas.microsoft.com/office/drawing/2014/main" id="{9826F5E4-96E8-CD48-7A50-C11B2290E65A}"/>
              </a:ext>
            </a:extLst>
          </p:cNvPr>
          <p:cNvSpPr txBox="1"/>
          <p:nvPr/>
        </p:nvSpPr>
        <p:spPr>
          <a:xfrm>
            <a:off x="5216226" y="6179126"/>
            <a:ext cx="3978205" cy="369332"/>
          </a:xfrm>
          <a:prstGeom prst="rect">
            <a:avLst/>
          </a:prstGeom>
          <a:noFill/>
        </p:spPr>
        <p:txBody>
          <a:bodyPr wrap="none" rtlCol="0">
            <a:spAutoFit/>
          </a:bodyPr>
          <a:lstStyle/>
          <a:p>
            <a:r>
              <a:rPr lang="fr-FR" dirty="0"/>
              <a:t>Agrandissement de la caserne B en 1913</a:t>
            </a:r>
          </a:p>
        </p:txBody>
      </p:sp>
    </p:spTree>
    <p:extLst>
      <p:ext uri="{BB962C8B-B14F-4D97-AF65-F5344CB8AC3E}">
        <p14:creationId xmlns:p14="http://schemas.microsoft.com/office/powerpoint/2010/main" val="2306199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E773E0-C1F3-30B7-DA71-386EAD5854DC}"/>
              </a:ext>
            </a:extLst>
          </p:cNvPr>
          <p:cNvSpPr>
            <a:spLocks noGrp="1"/>
          </p:cNvSpPr>
          <p:nvPr>
            <p:ph type="title"/>
          </p:nvPr>
        </p:nvSpPr>
        <p:spPr>
          <a:xfrm>
            <a:off x="681037" y="0"/>
            <a:ext cx="8543925" cy="773862"/>
          </a:xfrm>
        </p:spPr>
        <p:txBody>
          <a:bodyPr>
            <a:normAutofit/>
          </a:bodyPr>
          <a:lstStyle/>
          <a:p>
            <a:r>
              <a:rPr lang="fr-FR" sz="2000" b="1" dirty="0">
                <a:latin typeface="+mn-lt"/>
              </a:rPr>
              <a:t>ECOLE DE GARCONS ET ECOLE MATERNELLE DANS LE VIEUX COLLEGE - 1923</a:t>
            </a:r>
          </a:p>
        </p:txBody>
      </p:sp>
      <p:pic>
        <p:nvPicPr>
          <p:cNvPr id="7" name="Image 6">
            <a:extLst>
              <a:ext uri="{FF2B5EF4-FFF2-40B4-BE49-F238E27FC236}">
                <a16:creationId xmlns:a16="http://schemas.microsoft.com/office/drawing/2014/main" id="{C8E58C18-BE6A-057F-5ABA-C2A3A9A85162}"/>
              </a:ext>
            </a:extLst>
          </p:cNvPr>
          <p:cNvPicPr>
            <a:picLocks noChangeAspect="1"/>
          </p:cNvPicPr>
          <p:nvPr/>
        </p:nvPicPr>
        <p:blipFill rotWithShape="1">
          <a:blip r:embed="rId2"/>
          <a:srcRect l="7798" t="7428" r="7925" b="3683"/>
          <a:stretch/>
        </p:blipFill>
        <p:spPr>
          <a:xfrm rot="5400000">
            <a:off x="-351186" y="1143000"/>
            <a:ext cx="5779698" cy="4572000"/>
          </a:xfrm>
          <a:prstGeom prst="rect">
            <a:avLst/>
          </a:prstGeom>
        </p:spPr>
      </p:pic>
      <p:sp>
        <p:nvSpPr>
          <p:cNvPr id="8" name="ZoneTexte 7">
            <a:extLst>
              <a:ext uri="{FF2B5EF4-FFF2-40B4-BE49-F238E27FC236}">
                <a16:creationId xmlns:a16="http://schemas.microsoft.com/office/drawing/2014/main" id="{AC83300C-228F-6E6C-4674-CB3AE0FD43AC}"/>
              </a:ext>
            </a:extLst>
          </p:cNvPr>
          <p:cNvSpPr txBox="1"/>
          <p:nvPr/>
        </p:nvSpPr>
        <p:spPr>
          <a:xfrm>
            <a:off x="5081339" y="1145698"/>
            <a:ext cx="4271962" cy="4801314"/>
          </a:xfrm>
          <a:prstGeom prst="rect">
            <a:avLst/>
          </a:prstGeom>
          <a:noFill/>
        </p:spPr>
        <p:txBody>
          <a:bodyPr wrap="square" rtlCol="0">
            <a:spAutoFit/>
          </a:bodyPr>
          <a:lstStyle/>
          <a:p>
            <a:pPr algn="just"/>
            <a:r>
              <a:rPr lang="fr-FR" dirty="0"/>
              <a:t>En 1923, la commune propose d’accueillir l’école de garçons et l’école maternelle dans les bâtiments de l’ancien collège devenu une caserne fermée depuis le départ de la garnison. En effet, l’école de garçons située place de la République est insalubre.</a:t>
            </a:r>
          </a:p>
          <a:p>
            <a:pPr algn="just"/>
            <a:endParaRPr lang="fr-FR" dirty="0"/>
          </a:p>
          <a:p>
            <a:pPr algn="just"/>
            <a:r>
              <a:rPr lang="fr-FR" dirty="0"/>
              <a:t>La caserne inoccupée présente de nombreux avantages pour la commune :</a:t>
            </a:r>
          </a:p>
          <a:p>
            <a:pPr marL="285750" indent="-285750" algn="just">
              <a:buFontTx/>
              <a:buChar char="-"/>
            </a:pPr>
            <a:r>
              <a:rPr lang="fr-FR" dirty="0"/>
              <a:t>une situation centrale, </a:t>
            </a:r>
          </a:p>
          <a:p>
            <a:pPr marL="285750" indent="-285750" algn="just">
              <a:buFontTx/>
              <a:buChar char="-"/>
            </a:pPr>
            <a:r>
              <a:rPr lang="fr-FR" dirty="0"/>
              <a:t>des bâtiments vastes déjà construits qui permettraient d’accueillir, 3 classes, une cantine, une bibliothèque, les logements du personnel (dans le vieux collège)</a:t>
            </a:r>
          </a:p>
          <a:p>
            <a:pPr marL="285750" indent="-285750" algn="just">
              <a:buFontTx/>
              <a:buChar char="-"/>
            </a:pPr>
            <a:r>
              <a:rPr lang="fr-FR" dirty="0"/>
              <a:t>un préau, une classe de maternelle et les logements du personnel (dans l’immeuble plus récent).</a:t>
            </a:r>
          </a:p>
        </p:txBody>
      </p:sp>
      <p:sp>
        <p:nvSpPr>
          <p:cNvPr id="9" name="ZoneTexte 8">
            <a:extLst>
              <a:ext uri="{FF2B5EF4-FFF2-40B4-BE49-F238E27FC236}">
                <a16:creationId xmlns:a16="http://schemas.microsoft.com/office/drawing/2014/main" id="{8C96CD38-2863-8E71-2F52-60DF979F217D}"/>
              </a:ext>
            </a:extLst>
          </p:cNvPr>
          <p:cNvSpPr txBox="1"/>
          <p:nvPr/>
        </p:nvSpPr>
        <p:spPr>
          <a:xfrm>
            <a:off x="1814512" y="6368451"/>
            <a:ext cx="1694695" cy="369332"/>
          </a:xfrm>
          <a:prstGeom prst="rect">
            <a:avLst/>
          </a:prstGeom>
          <a:noFill/>
        </p:spPr>
        <p:txBody>
          <a:bodyPr wrap="none" rtlCol="0">
            <a:spAutoFit/>
          </a:bodyPr>
          <a:lstStyle/>
          <a:p>
            <a:r>
              <a:rPr lang="fr-FR" dirty="0"/>
              <a:t>ADHV – 2O1609</a:t>
            </a:r>
          </a:p>
        </p:txBody>
      </p:sp>
    </p:spTree>
    <p:extLst>
      <p:ext uri="{BB962C8B-B14F-4D97-AF65-F5344CB8AC3E}">
        <p14:creationId xmlns:p14="http://schemas.microsoft.com/office/powerpoint/2010/main" val="262718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68EC03-A898-E1C0-D80C-300B8E8849D7}"/>
              </a:ext>
            </a:extLst>
          </p:cNvPr>
          <p:cNvSpPr>
            <a:spLocks noGrp="1"/>
          </p:cNvSpPr>
          <p:nvPr>
            <p:ph type="title"/>
          </p:nvPr>
        </p:nvSpPr>
        <p:spPr>
          <a:xfrm>
            <a:off x="1923133" y="0"/>
            <a:ext cx="6059732" cy="663574"/>
          </a:xfrm>
        </p:spPr>
        <p:txBody>
          <a:bodyPr>
            <a:normAutofit/>
          </a:bodyPr>
          <a:lstStyle/>
          <a:p>
            <a:pPr algn="ctr"/>
            <a:r>
              <a:rPr lang="fr-FR" sz="2000" b="1" dirty="0">
                <a:latin typeface="+mn-lt"/>
              </a:rPr>
              <a:t>AMENAGEMENTS DES LOCAUX SCOLAIRES - 1923</a:t>
            </a:r>
          </a:p>
        </p:txBody>
      </p:sp>
      <p:pic>
        <p:nvPicPr>
          <p:cNvPr id="4" name="Image 3">
            <a:extLst>
              <a:ext uri="{FF2B5EF4-FFF2-40B4-BE49-F238E27FC236}">
                <a16:creationId xmlns:a16="http://schemas.microsoft.com/office/drawing/2014/main" id="{3A309FAE-68F0-E113-27AA-F4678D3CB486}"/>
              </a:ext>
            </a:extLst>
          </p:cNvPr>
          <p:cNvPicPr>
            <a:picLocks noChangeAspect="1"/>
          </p:cNvPicPr>
          <p:nvPr/>
        </p:nvPicPr>
        <p:blipFill rotWithShape="1">
          <a:blip r:embed="rId2"/>
          <a:srcRect l="2194" t="10429" r="54308" b="8375"/>
          <a:stretch/>
        </p:blipFill>
        <p:spPr>
          <a:xfrm>
            <a:off x="208632" y="540482"/>
            <a:ext cx="4310613" cy="6034857"/>
          </a:xfrm>
          <a:prstGeom prst="rect">
            <a:avLst/>
          </a:prstGeom>
        </p:spPr>
      </p:pic>
      <p:sp>
        <p:nvSpPr>
          <p:cNvPr id="5" name="ZoneTexte 4">
            <a:extLst>
              <a:ext uri="{FF2B5EF4-FFF2-40B4-BE49-F238E27FC236}">
                <a16:creationId xmlns:a16="http://schemas.microsoft.com/office/drawing/2014/main" id="{4568EB68-CC85-BCE1-2139-9E2A56A3B3BD}"/>
              </a:ext>
            </a:extLst>
          </p:cNvPr>
          <p:cNvSpPr txBox="1"/>
          <p:nvPr/>
        </p:nvSpPr>
        <p:spPr>
          <a:xfrm>
            <a:off x="4702481" y="1119933"/>
            <a:ext cx="4994887" cy="2585323"/>
          </a:xfrm>
          <a:prstGeom prst="rect">
            <a:avLst/>
          </a:prstGeom>
          <a:noFill/>
        </p:spPr>
        <p:txBody>
          <a:bodyPr wrap="square" rtlCol="0">
            <a:spAutoFit/>
          </a:bodyPr>
          <a:lstStyle/>
          <a:p>
            <a:pPr algn="just"/>
            <a:r>
              <a:rPr lang="fr-FR" b="1" u="sng" dirty="0"/>
              <a:t>Ecole de garçons </a:t>
            </a:r>
            <a:r>
              <a:rPr lang="fr-FR" dirty="0"/>
              <a:t>:</a:t>
            </a:r>
          </a:p>
          <a:p>
            <a:pPr algn="just"/>
            <a:r>
              <a:rPr lang="fr-FR" dirty="0"/>
              <a:t>Au rez-de-chaussée :</a:t>
            </a:r>
          </a:p>
          <a:p>
            <a:pPr algn="just"/>
            <a:r>
              <a:rPr lang="fr-FR" dirty="0"/>
              <a:t>- 3 classes d’environ 45m2 pour une hauteur sous plafond de 4m pour les 35 à 40 élèves, bien éclairées par de vastes baies;</a:t>
            </a:r>
          </a:p>
          <a:p>
            <a:pPr algn="just"/>
            <a:r>
              <a:rPr lang="fr-FR" dirty="0"/>
              <a:t>-    un vestibule, un couloir vestiaire</a:t>
            </a:r>
          </a:p>
          <a:p>
            <a:pPr marL="285750" indent="-285750" algn="just">
              <a:buFontTx/>
              <a:buChar char="-"/>
            </a:pPr>
            <a:r>
              <a:rPr lang="fr-FR" dirty="0"/>
              <a:t>un préau couvert et une cour</a:t>
            </a:r>
          </a:p>
          <a:p>
            <a:pPr marL="285750" indent="-285750" algn="just">
              <a:buFontTx/>
              <a:buChar char="-"/>
            </a:pPr>
            <a:r>
              <a:rPr lang="fr-FR" dirty="0"/>
              <a:t>une cantine, une bibliothèque, des urinoirs à construire</a:t>
            </a:r>
          </a:p>
        </p:txBody>
      </p:sp>
      <p:sp>
        <p:nvSpPr>
          <p:cNvPr id="6" name="ZoneTexte 5">
            <a:extLst>
              <a:ext uri="{FF2B5EF4-FFF2-40B4-BE49-F238E27FC236}">
                <a16:creationId xmlns:a16="http://schemas.microsoft.com/office/drawing/2014/main" id="{EADEC642-6A75-85CC-4976-8333B1B2EC02}"/>
              </a:ext>
            </a:extLst>
          </p:cNvPr>
          <p:cNvSpPr txBox="1"/>
          <p:nvPr/>
        </p:nvSpPr>
        <p:spPr>
          <a:xfrm>
            <a:off x="4702480" y="3792283"/>
            <a:ext cx="4994887" cy="1754326"/>
          </a:xfrm>
          <a:prstGeom prst="rect">
            <a:avLst/>
          </a:prstGeom>
          <a:noFill/>
        </p:spPr>
        <p:txBody>
          <a:bodyPr wrap="square" rtlCol="0">
            <a:spAutoFit/>
          </a:bodyPr>
          <a:lstStyle/>
          <a:p>
            <a:pPr algn="just"/>
            <a:r>
              <a:rPr lang="fr-FR" b="1" u="sng" dirty="0"/>
              <a:t>Ecole maternelle </a:t>
            </a:r>
            <a:r>
              <a:rPr lang="fr-FR" dirty="0"/>
              <a:t>:</a:t>
            </a:r>
          </a:p>
          <a:p>
            <a:pPr marL="285750" indent="-285750" algn="just">
              <a:buFontTx/>
              <a:buChar char="-"/>
            </a:pPr>
            <a:r>
              <a:rPr lang="fr-FR" dirty="0"/>
              <a:t>une cour plantée d’arbres, un vaste préau</a:t>
            </a:r>
          </a:p>
          <a:p>
            <a:pPr marL="285750" indent="-285750" algn="just">
              <a:buFontTx/>
              <a:buChar char="-"/>
            </a:pPr>
            <a:r>
              <a:rPr lang="fr-FR" dirty="0"/>
              <a:t>une salle de repos de 70 m2</a:t>
            </a:r>
          </a:p>
          <a:p>
            <a:pPr marL="285750" indent="-285750" algn="just">
              <a:buFontTx/>
              <a:buChar char="-"/>
            </a:pPr>
            <a:r>
              <a:rPr lang="fr-FR" dirty="0"/>
              <a:t>une salle de classe d’environ 38 m2 pour un effectif de 30 élèves</a:t>
            </a:r>
          </a:p>
          <a:p>
            <a:pPr marL="285750" indent="-285750" algn="just">
              <a:buFontTx/>
              <a:buChar char="-"/>
            </a:pPr>
            <a:r>
              <a:rPr lang="fr-FR" dirty="0"/>
              <a:t>des lavabos à construire</a:t>
            </a:r>
          </a:p>
        </p:txBody>
      </p:sp>
      <p:sp>
        <p:nvSpPr>
          <p:cNvPr id="7" name="ZoneTexte 6">
            <a:extLst>
              <a:ext uri="{FF2B5EF4-FFF2-40B4-BE49-F238E27FC236}">
                <a16:creationId xmlns:a16="http://schemas.microsoft.com/office/drawing/2014/main" id="{DB3819EF-D886-0224-B610-C65D87453998}"/>
              </a:ext>
            </a:extLst>
          </p:cNvPr>
          <p:cNvSpPr txBox="1"/>
          <p:nvPr/>
        </p:nvSpPr>
        <p:spPr>
          <a:xfrm>
            <a:off x="4947909" y="663574"/>
            <a:ext cx="4333879" cy="369332"/>
          </a:xfrm>
          <a:prstGeom prst="rect">
            <a:avLst/>
          </a:prstGeom>
          <a:noFill/>
        </p:spPr>
        <p:txBody>
          <a:bodyPr wrap="none" rtlCol="0">
            <a:spAutoFit/>
          </a:bodyPr>
          <a:lstStyle/>
          <a:p>
            <a:r>
              <a:rPr lang="fr-FR" u="sng" dirty="0"/>
              <a:t>Aménagements de 2 écoles indépendantes </a:t>
            </a:r>
            <a:r>
              <a:rPr lang="fr-FR" dirty="0"/>
              <a:t>:</a:t>
            </a:r>
          </a:p>
        </p:txBody>
      </p:sp>
      <p:sp>
        <p:nvSpPr>
          <p:cNvPr id="8" name="ZoneTexte 7">
            <a:extLst>
              <a:ext uri="{FF2B5EF4-FFF2-40B4-BE49-F238E27FC236}">
                <a16:creationId xmlns:a16="http://schemas.microsoft.com/office/drawing/2014/main" id="{9AA90126-6322-BC91-7476-139218FB8C41}"/>
              </a:ext>
            </a:extLst>
          </p:cNvPr>
          <p:cNvSpPr txBox="1"/>
          <p:nvPr/>
        </p:nvSpPr>
        <p:spPr>
          <a:xfrm>
            <a:off x="4702480" y="5751739"/>
            <a:ext cx="2646237" cy="646331"/>
          </a:xfrm>
          <a:prstGeom prst="rect">
            <a:avLst/>
          </a:prstGeom>
          <a:noFill/>
        </p:spPr>
        <p:txBody>
          <a:bodyPr wrap="none" rtlCol="0">
            <a:spAutoFit/>
          </a:bodyPr>
          <a:lstStyle/>
          <a:p>
            <a:r>
              <a:rPr lang="fr-FR" b="1" u="sng" dirty="0"/>
              <a:t>Dépendances</a:t>
            </a:r>
            <a:r>
              <a:rPr lang="fr-FR" dirty="0"/>
              <a:t> :</a:t>
            </a:r>
          </a:p>
          <a:p>
            <a:r>
              <a:rPr lang="fr-FR" dirty="0"/>
              <a:t>- logements des 5 maîtres</a:t>
            </a:r>
          </a:p>
        </p:txBody>
      </p:sp>
    </p:spTree>
    <p:extLst>
      <p:ext uri="{BB962C8B-B14F-4D97-AF65-F5344CB8AC3E}">
        <p14:creationId xmlns:p14="http://schemas.microsoft.com/office/powerpoint/2010/main" val="1423304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E6A1E-49B6-86F4-DC61-F7E4ACCC30BD}"/>
              </a:ext>
            </a:extLst>
          </p:cNvPr>
          <p:cNvSpPr>
            <a:spLocks noGrp="1"/>
          </p:cNvSpPr>
          <p:nvPr>
            <p:ph type="title"/>
          </p:nvPr>
        </p:nvSpPr>
        <p:spPr>
          <a:xfrm>
            <a:off x="985977" y="209234"/>
            <a:ext cx="7934045" cy="585132"/>
          </a:xfrm>
        </p:spPr>
        <p:txBody>
          <a:bodyPr>
            <a:normAutofit/>
          </a:bodyPr>
          <a:lstStyle/>
          <a:p>
            <a:pPr algn="ctr"/>
            <a:r>
              <a:rPr lang="fr-FR" sz="2000" b="1" dirty="0">
                <a:latin typeface="+mn-lt"/>
              </a:rPr>
              <a:t>PLAN DU COLLEGE DE MAGNAC-LAVAL EN 1923</a:t>
            </a:r>
          </a:p>
        </p:txBody>
      </p:sp>
      <p:pic>
        <p:nvPicPr>
          <p:cNvPr id="5" name="Image 4">
            <a:extLst>
              <a:ext uri="{FF2B5EF4-FFF2-40B4-BE49-F238E27FC236}">
                <a16:creationId xmlns:a16="http://schemas.microsoft.com/office/drawing/2014/main" id="{41540F4D-571E-6B4E-24EF-44567006795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66" t="23333" r="1778" b="21259"/>
          <a:stretch/>
        </p:blipFill>
        <p:spPr>
          <a:xfrm>
            <a:off x="92833" y="1315393"/>
            <a:ext cx="9720332" cy="4227214"/>
          </a:xfrm>
          <a:prstGeom prst="rect">
            <a:avLst/>
          </a:prstGeom>
        </p:spPr>
      </p:pic>
      <p:sp>
        <p:nvSpPr>
          <p:cNvPr id="6" name="ZoneTexte 5">
            <a:extLst>
              <a:ext uri="{FF2B5EF4-FFF2-40B4-BE49-F238E27FC236}">
                <a16:creationId xmlns:a16="http://schemas.microsoft.com/office/drawing/2014/main" id="{ADD9AD6B-C7E3-4130-62D2-860BE383EC7F}"/>
              </a:ext>
            </a:extLst>
          </p:cNvPr>
          <p:cNvSpPr txBox="1"/>
          <p:nvPr/>
        </p:nvSpPr>
        <p:spPr>
          <a:xfrm>
            <a:off x="696610" y="6063634"/>
            <a:ext cx="8789201" cy="307777"/>
          </a:xfrm>
          <a:prstGeom prst="rect">
            <a:avLst/>
          </a:prstGeom>
          <a:noFill/>
        </p:spPr>
        <p:txBody>
          <a:bodyPr wrap="none" rtlCol="0">
            <a:spAutoFit/>
          </a:bodyPr>
          <a:lstStyle/>
          <a:p>
            <a:r>
              <a:rPr lang="fr-FR" sz="1400" dirty="0"/>
              <a:t>ADHV – 2O1609 : projet d’installation des 3 classes de garçons, de l’école maternelle et des logements des instituteurs</a:t>
            </a:r>
          </a:p>
        </p:txBody>
      </p:sp>
    </p:spTree>
    <p:extLst>
      <p:ext uri="{BB962C8B-B14F-4D97-AF65-F5344CB8AC3E}">
        <p14:creationId xmlns:p14="http://schemas.microsoft.com/office/powerpoint/2010/main" val="3708292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DA42B-8CCF-023B-B743-7DA5D64EC090}"/>
              </a:ext>
            </a:extLst>
          </p:cNvPr>
          <p:cNvSpPr>
            <a:spLocks noGrp="1"/>
          </p:cNvSpPr>
          <p:nvPr>
            <p:ph type="title"/>
          </p:nvPr>
        </p:nvSpPr>
        <p:spPr>
          <a:xfrm>
            <a:off x="1332854" y="0"/>
            <a:ext cx="7613139" cy="750751"/>
          </a:xfrm>
        </p:spPr>
        <p:txBody>
          <a:bodyPr>
            <a:normAutofit/>
          </a:bodyPr>
          <a:lstStyle/>
          <a:p>
            <a:pPr algn="ctr"/>
            <a:r>
              <a:rPr lang="fr-FR" sz="2000" b="1" dirty="0">
                <a:latin typeface="+mn-lt"/>
              </a:rPr>
              <a:t>FACADE DU COLLEGE – DETAILS : 1923</a:t>
            </a:r>
          </a:p>
        </p:txBody>
      </p:sp>
      <p:pic>
        <p:nvPicPr>
          <p:cNvPr id="7" name="Image 6">
            <a:extLst>
              <a:ext uri="{FF2B5EF4-FFF2-40B4-BE49-F238E27FC236}">
                <a16:creationId xmlns:a16="http://schemas.microsoft.com/office/drawing/2014/main" id="{0331BB8C-DCA9-B430-1550-11460E941D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422" t="31544" r="8098" b="1563"/>
          <a:stretch/>
        </p:blipFill>
        <p:spPr>
          <a:xfrm>
            <a:off x="830007" y="750751"/>
            <a:ext cx="8245986" cy="5480867"/>
          </a:xfrm>
          <a:prstGeom prst="rect">
            <a:avLst/>
          </a:prstGeom>
        </p:spPr>
      </p:pic>
      <p:sp>
        <p:nvSpPr>
          <p:cNvPr id="9" name="ZoneTexte 8">
            <a:extLst>
              <a:ext uri="{FF2B5EF4-FFF2-40B4-BE49-F238E27FC236}">
                <a16:creationId xmlns:a16="http://schemas.microsoft.com/office/drawing/2014/main" id="{47AA309E-0CE3-0D63-957C-D6C1722F9E29}"/>
              </a:ext>
            </a:extLst>
          </p:cNvPr>
          <p:cNvSpPr txBox="1"/>
          <p:nvPr/>
        </p:nvSpPr>
        <p:spPr>
          <a:xfrm>
            <a:off x="4477703" y="6341864"/>
            <a:ext cx="1705927" cy="307777"/>
          </a:xfrm>
          <a:prstGeom prst="rect">
            <a:avLst/>
          </a:prstGeom>
          <a:noFill/>
        </p:spPr>
        <p:txBody>
          <a:bodyPr wrap="square">
            <a:spAutoFit/>
          </a:bodyPr>
          <a:lstStyle/>
          <a:p>
            <a:r>
              <a:rPr lang="fr-FR" sz="1400" dirty="0"/>
              <a:t>ADHV – 2O1609 </a:t>
            </a:r>
          </a:p>
        </p:txBody>
      </p:sp>
    </p:spTree>
    <p:extLst>
      <p:ext uri="{BB962C8B-B14F-4D97-AF65-F5344CB8AC3E}">
        <p14:creationId xmlns:p14="http://schemas.microsoft.com/office/powerpoint/2010/main" val="416219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315048C-2FE1-7F1A-50D9-9553C876D592}"/>
              </a:ext>
            </a:extLst>
          </p:cNvPr>
          <p:cNvPicPr>
            <a:picLocks noChangeAspect="1"/>
          </p:cNvPicPr>
          <p:nvPr/>
        </p:nvPicPr>
        <p:blipFill rotWithShape="1">
          <a:blip r:embed="rId2"/>
          <a:srcRect t="1806"/>
          <a:stretch/>
        </p:blipFill>
        <p:spPr>
          <a:xfrm>
            <a:off x="298028" y="519015"/>
            <a:ext cx="9309944" cy="5819969"/>
          </a:xfrm>
          <a:prstGeom prst="rect">
            <a:avLst/>
          </a:prstGeom>
        </p:spPr>
      </p:pic>
      <p:sp>
        <p:nvSpPr>
          <p:cNvPr id="2" name="Titre 1">
            <a:extLst>
              <a:ext uri="{FF2B5EF4-FFF2-40B4-BE49-F238E27FC236}">
                <a16:creationId xmlns:a16="http://schemas.microsoft.com/office/drawing/2014/main" id="{45FFCA68-108C-DE23-229A-2CBCBED623A9}"/>
              </a:ext>
            </a:extLst>
          </p:cNvPr>
          <p:cNvSpPr>
            <a:spLocks noGrp="1"/>
          </p:cNvSpPr>
          <p:nvPr>
            <p:ph type="title"/>
          </p:nvPr>
        </p:nvSpPr>
        <p:spPr>
          <a:xfrm>
            <a:off x="681038" y="60259"/>
            <a:ext cx="8236821" cy="609736"/>
          </a:xfrm>
        </p:spPr>
        <p:txBody>
          <a:bodyPr>
            <a:normAutofit/>
          </a:bodyPr>
          <a:lstStyle/>
          <a:p>
            <a:pPr algn="ctr"/>
            <a:r>
              <a:rPr lang="fr-FR" sz="2000" b="1" dirty="0">
                <a:latin typeface="+mn-lt"/>
              </a:rPr>
              <a:t>L’ARCHITECTURE DE LA FACADE DU COLLEGE</a:t>
            </a:r>
          </a:p>
        </p:txBody>
      </p:sp>
      <p:sp>
        <p:nvSpPr>
          <p:cNvPr id="11" name="ZoneTexte 10">
            <a:extLst>
              <a:ext uri="{FF2B5EF4-FFF2-40B4-BE49-F238E27FC236}">
                <a16:creationId xmlns:a16="http://schemas.microsoft.com/office/drawing/2014/main" id="{F76A4EFC-8E2E-AE2C-D985-984FC36D2052}"/>
              </a:ext>
            </a:extLst>
          </p:cNvPr>
          <p:cNvSpPr txBox="1"/>
          <p:nvPr/>
        </p:nvSpPr>
        <p:spPr>
          <a:xfrm>
            <a:off x="3760485" y="6489964"/>
            <a:ext cx="1455848" cy="307777"/>
          </a:xfrm>
          <a:prstGeom prst="rect">
            <a:avLst/>
          </a:prstGeom>
          <a:noFill/>
        </p:spPr>
        <p:txBody>
          <a:bodyPr wrap="none" rtlCol="0">
            <a:spAutoFit/>
          </a:bodyPr>
          <a:lstStyle/>
          <a:p>
            <a:r>
              <a:rPr lang="fr-FR" sz="1400" dirty="0"/>
              <a:t>ADHV – 46Fi5618</a:t>
            </a:r>
          </a:p>
        </p:txBody>
      </p:sp>
      <p:pic>
        <p:nvPicPr>
          <p:cNvPr id="15" name="Image 14">
            <a:extLst>
              <a:ext uri="{FF2B5EF4-FFF2-40B4-BE49-F238E27FC236}">
                <a16:creationId xmlns:a16="http://schemas.microsoft.com/office/drawing/2014/main" id="{A4D829A2-DA50-88F7-1E28-031EBAD2685D}"/>
              </a:ext>
            </a:extLst>
          </p:cNvPr>
          <p:cNvPicPr>
            <a:picLocks noChangeAspect="1"/>
          </p:cNvPicPr>
          <p:nvPr/>
        </p:nvPicPr>
        <p:blipFill rotWithShape="1">
          <a:blip r:embed="rId2"/>
          <a:srcRect l="53776" t="1806" r="9050"/>
          <a:stretch/>
        </p:blipFill>
        <p:spPr>
          <a:xfrm>
            <a:off x="299528" y="519014"/>
            <a:ext cx="3460957" cy="5819969"/>
          </a:xfrm>
          <a:prstGeom prst="rect">
            <a:avLst/>
          </a:prstGeom>
        </p:spPr>
      </p:pic>
      <p:pic>
        <p:nvPicPr>
          <p:cNvPr id="16" name="Image 15">
            <a:extLst>
              <a:ext uri="{FF2B5EF4-FFF2-40B4-BE49-F238E27FC236}">
                <a16:creationId xmlns:a16="http://schemas.microsoft.com/office/drawing/2014/main" id="{D16C1049-9EA4-6B0B-24AE-3D9DB9B3236B}"/>
              </a:ext>
            </a:extLst>
          </p:cNvPr>
          <p:cNvPicPr>
            <a:picLocks noChangeAspect="1"/>
          </p:cNvPicPr>
          <p:nvPr/>
        </p:nvPicPr>
        <p:blipFill rotWithShape="1">
          <a:blip r:embed="rId3"/>
          <a:srcRect l="16422" t="31544" r="43428" b="16598"/>
          <a:stretch/>
        </p:blipFill>
        <p:spPr>
          <a:xfrm>
            <a:off x="3760485" y="206476"/>
            <a:ext cx="4250026" cy="4116920"/>
          </a:xfrm>
          <a:prstGeom prst="rect">
            <a:avLst/>
          </a:prstGeom>
        </p:spPr>
      </p:pic>
      <p:pic>
        <p:nvPicPr>
          <p:cNvPr id="14" name="Image 13">
            <a:extLst>
              <a:ext uri="{FF2B5EF4-FFF2-40B4-BE49-F238E27FC236}">
                <a16:creationId xmlns:a16="http://schemas.microsoft.com/office/drawing/2014/main" id="{CFE306B2-D637-172F-3CBC-DB13884CE28D}"/>
              </a:ext>
            </a:extLst>
          </p:cNvPr>
          <p:cNvPicPr>
            <a:picLocks noChangeAspect="1"/>
          </p:cNvPicPr>
          <p:nvPr/>
        </p:nvPicPr>
        <p:blipFill rotWithShape="1">
          <a:blip r:embed="rId3"/>
          <a:srcRect l="58338" t="33877" r="8098" b="7778"/>
          <a:stretch/>
        </p:blipFill>
        <p:spPr>
          <a:xfrm>
            <a:off x="4799447" y="206476"/>
            <a:ext cx="3960959" cy="5164055"/>
          </a:xfrm>
          <a:prstGeom prst="rect">
            <a:avLst/>
          </a:prstGeom>
        </p:spPr>
      </p:pic>
    </p:spTree>
    <p:extLst>
      <p:ext uri="{BB962C8B-B14F-4D97-AF65-F5344CB8AC3E}">
        <p14:creationId xmlns:p14="http://schemas.microsoft.com/office/powerpoint/2010/main" val="30975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260FC-B145-45B8-1D9A-1E3B60986E04}"/>
              </a:ext>
            </a:extLst>
          </p:cNvPr>
          <p:cNvSpPr>
            <a:spLocks noGrp="1"/>
          </p:cNvSpPr>
          <p:nvPr>
            <p:ph type="title"/>
          </p:nvPr>
        </p:nvSpPr>
        <p:spPr>
          <a:xfrm>
            <a:off x="1280160" y="57350"/>
            <a:ext cx="7601903" cy="572133"/>
          </a:xfrm>
        </p:spPr>
        <p:txBody>
          <a:bodyPr>
            <a:normAutofit/>
          </a:bodyPr>
          <a:lstStyle/>
          <a:p>
            <a:pPr algn="ctr"/>
            <a:r>
              <a:rPr lang="fr-FR" sz="2000" b="1" dirty="0">
                <a:latin typeface="+mn-lt"/>
              </a:rPr>
              <a:t>FACADE DU COLLEGE – DETAILS : 1923</a:t>
            </a:r>
            <a:endParaRPr lang="fr-FR" sz="2000" dirty="0"/>
          </a:p>
        </p:txBody>
      </p:sp>
      <p:pic>
        <p:nvPicPr>
          <p:cNvPr id="5" name="Image 4">
            <a:extLst>
              <a:ext uri="{FF2B5EF4-FFF2-40B4-BE49-F238E27FC236}">
                <a16:creationId xmlns:a16="http://schemas.microsoft.com/office/drawing/2014/main" id="{A9978D61-D186-26BF-3981-BA92CB814089}"/>
              </a:ext>
            </a:extLst>
          </p:cNvPr>
          <p:cNvPicPr>
            <a:picLocks noChangeAspect="1"/>
          </p:cNvPicPr>
          <p:nvPr/>
        </p:nvPicPr>
        <p:blipFill rotWithShape="1">
          <a:blip r:embed="rId2"/>
          <a:srcRect l="4778" t="16204" b="19555"/>
          <a:stretch/>
        </p:blipFill>
        <p:spPr>
          <a:xfrm>
            <a:off x="194309" y="629483"/>
            <a:ext cx="9486085" cy="4799767"/>
          </a:xfrm>
          <a:prstGeom prst="rect">
            <a:avLst/>
          </a:prstGeom>
        </p:spPr>
      </p:pic>
      <p:sp>
        <p:nvSpPr>
          <p:cNvPr id="7" name="ZoneTexte 6">
            <a:extLst>
              <a:ext uri="{FF2B5EF4-FFF2-40B4-BE49-F238E27FC236}">
                <a16:creationId xmlns:a16="http://schemas.microsoft.com/office/drawing/2014/main" id="{373F0240-8CCE-B26D-946D-9622031DE9E1}"/>
              </a:ext>
            </a:extLst>
          </p:cNvPr>
          <p:cNvSpPr txBox="1"/>
          <p:nvPr/>
        </p:nvSpPr>
        <p:spPr>
          <a:xfrm>
            <a:off x="4374833" y="6492873"/>
            <a:ext cx="1820227" cy="307777"/>
          </a:xfrm>
          <a:prstGeom prst="rect">
            <a:avLst/>
          </a:prstGeom>
          <a:noFill/>
        </p:spPr>
        <p:txBody>
          <a:bodyPr wrap="square">
            <a:spAutoFit/>
          </a:bodyPr>
          <a:lstStyle/>
          <a:p>
            <a:r>
              <a:rPr lang="fr-FR" sz="1400" dirty="0"/>
              <a:t>ADHV – 2O1609 </a:t>
            </a:r>
          </a:p>
        </p:txBody>
      </p:sp>
    </p:spTree>
    <p:extLst>
      <p:ext uri="{BB962C8B-B14F-4D97-AF65-F5344CB8AC3E}">
        <p14:creationId xmlns:p14="http://schemas.microsoft.com/office/powerpoint/2010/main" val="4289832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8993E-7D66-0450-F231-00CDDEC5C2CF}"/>
              </a:ext>
            </a:extLst>
          </p:cNvPr>
          <p:cNvSpPr>
            <a:spLocks noGrp="1"/>
          </p:cNvSpPr>
          <p:nvPr>
            <p:ph type="title"/>
          </p:nvPr>
        </p:nvSpPr>
        <p:spPr>
          <a:xfrm>
            <a:off x="4703617" y="55418"/>
            <a:ext cx="4849571" cy="937199"/>
          </a:xfrm>
        </p:spPr>
        <p:txBody>
          <a:bodyPr>
            <a:normAutofit/>
          </a:bodyPr>
          <a:lstStyle/>
          <a:p>
            <a:pPr algn="ctr"/>
            <a:r>
              <a:rPr lang="fr-FR" sz="2000" b="1" dirty="0">
                <a:latin typeface="+mn-lt"/>
              </a:rPr>
              <a:t>L’HOTEL DE VILLE DE MAGNAC-LAVAL</a:t>
            </a:r>
          </a:p>
        </p:txBody>
      </p:sp>
      <p:pic>
        <p:nvPicPr>
          <p:cNvPr id="5" name="Image 4">
            <a:extLst>
              <a:ext uri="{FF2B5EF4-FFF2-40B4-BE49-F238E27FC236}">
                <a16:creationId xmlns:a16="http://schemas.microsoft.com/office/drawing/2014/main" id="{0246E821-943B-CDC3-9973-9B6DDDA1131D}"/>
              </a:ext>
            </a:extLst>
          </p:cNvPr>
          <p:cNvPicPr>
            <a:picLocks noChangeAspect="1"/>
          </p:cNvPicPr>
          <p:nvPr/>
        </p:nvPicPr>
        <p:blipFill rotWithShape="1">
          <a:blip r:embed="rId2"/>
          <a:srcRect t="1616" r="1730"/>
          <a:stretch/>
        </p:blipFill>
        <p:spPr>
          <a:xfrm>
            <a:off x="103429" y="55418"/>
            <a:ext cx="4357736" cy="6747164"/>
          </a:xfrm>
          <a:prstGeom prst="rect">
            <a:avLst/>
          </a:prstGeom>
        </p:spPr>
      </p:pic>
      <p:sp>
        <p:nvSpPr>
          <p:cNvPr id="6" name="ZoneTexte 5">
            <a:extLst>
              <a:ext uri="{FF2B5EF4-FFF2-40B4-BE49-F238E27FC236}">
                <a16:creationId xmlns:a16="http://schemas.microsoft.com/office/drawing/2014/main" id="{B2F72393-57B1-6002-428D-3F0AA085738F}"/>
              </a:ext>
            </a:extLst>
          </p:cNvPr>
          <p:cNvSpPr txBox="1"/>
          <p:nvPr/>
        </p:nvSpPr>
        <p:spPr>
          <a:xfrm>
            <a:off x="4461165" y="6550223"/>
            <a:ext cx="1455848" cy="307777"/>
          </a:xfrm>
          <a:prstGeom prst="rect">
            <a:avLst/>
          </a:prstGeom>
          <a:noFill/>
        </p:spPr>
        <p:txBody>
          <a:bodyPr wrap="none" rtlCol="0">
            <a:spAutoFit/>
          </a:bodyPr>
          <a:lstStyle/>
          <a:p>
            <a:r>
              <a:rPr lang="fr-FR" sz="1400" dirty="0"/>
              <a:t>ADHV – 46Fi5707</a:t>
            </a:r>
          </a:p>
        </p:txBody>
      </p:sp>
      <p:sp>
        <p:nvSpPr>
          <p:cNvPr id="7" name="ZoneTexte 6">
            <a:extLst>
              <a:ext uri="{FF2B5EF4-FFF2-40B4-BE49-F238E27FC236}">
                <a16:creationId xmlns:a16="http://schemas.microsoft.com/office/drawing/2014/main" id="{29F8E5BA-9DF1-79BF-5BBC-66ECC381FA84}"/>
              </a:ext>
            </a:extLst>
          </p:cNvPr>
          <p:cNvSpPr txBox="1"/>
          <p:nvPr/>
        </p:nvSpPr>
        <p:spPr>
          <a:xfrm>
            <a:off x="4953000" y="871869"/>
            <a:ext cx="4471902" cy="923330"/>
          </a:xfrm>
          <a:prstGeom prst="rect">
            <a:avLst/>
          </a:prstGeom>
          <a:noFill/>
        </p:spPr>
        <p:txBody>
          <a:bodyPr wrap="square" rtlCol="0">
            <a:spAutoFit/>
          </a:bodyPr>
          <a:lstStyle/>
          <a:p>
            <a:pPr algn="just"/>
            <a:r>
              <a:rPr lang="fr-FR" dirty="0"/>
              <a:t>La mairie occupe désormais la partie donnant sur la façade principale qui autrefois était dédiée aux salles de classe.</a:t>
            </a:r>
          </a:p>
        </p:txBody>
      </p:sp>
      <p:pic>
        <p:nvPicPr>
          <p:cNvPr id="8" name="Image 7">
            <a:extLst>
              <a:ext uri="{FF2B5EF4-FFF2-40B4-BE49-F238E27FC236}">
                <a16:creationId xmlns:a16="http://schemas.microsoft.com/office/drawing/2014/main" id="{756FDC3E-6E82-25E5-27DE-7D0C7BCEB946}"/>
              </a:ext>
            </a:extLst>
          </p:cNvPr>
          <p:cNvPicPr>
            <a:picLocks noChangeAspect="1"/>
          </p:cNvPicPr>
          <p:nvPr/>
        </p:nvPicPr>
        <p:blipFill>
          <a:blip r:embed="rId3"/>
          <a:stretch>
            <a:fillRect/>
          </a:stretch>
        </p:blipFill>
        <p:spPr>
          <a:xfrm>
            <a:off x="4805746" y="2714554"/>
            <a:ext cx="4747442" cy="3033087"/>
          </a:xfrm>
          <a:prstGeom prst="rect">
            <a:avLst/>
          </a:prstGeom>
        </p:spPr>
      </p:pic>
      <p:sp>
        <p:nvSpPr>
          <p:cNvPr id="10" name="ZoneTexte 9">
            <a:extLst>
              <a:ext uri="{FF2B5EF4-FFF2-40B4-BE49-F238E27FC236}">
                <a16:creationId xmlns:a16="http://schemas.microsoft.com/office/drawing/2014/main" id="{B89FDD72-9B7C-3945-69D4-3A5AF3E10684}"/>
              </a:ext>
            </a:extLst>
          </p:cNvPr>
          <p:cNvSpPr txBox="1"/>
          <p:nvPr/>
        </p:nvSpPr>
        <p:spPr>
          <a:xfrm>
            <a:off x="6465051" y="5747641"/>
            <a:ext cx="1447800" cy="307777"/>
          </a:xfrm>
          <a:prstGeom prst="rect">
            <a:avLst/>
          </a:prstGeom>
          <a:noFill/>
        </p:spPr>
        <p:txBody>
          <a:bodyPr wrap="square">
            <a:spAutoFit/>
          </a:bodyPr>
          <a:lstStyle/>
          <a:p>
            <a:r>
              <a:rPr lang="fr-FR" sz="1400" dirty="0"/>
              <a:t>ADHV – 46Fi5614</a:t>
            </a:r>
          </a:p>
        </p:txBody>
      </p:sp>
      <p:sp>
        <p:nvSpPr>
          <p:cNvPr id="3" name="Ellipse 2">
            <a:extLst>
              <a:ext uri="{FF2B5EF4-FFF2-40B4-BE49-F238E27FC236}">
                <a16:creationId xmlns:a16="http://schemas.microsoft.com/office/drawing/2014/main" id="{4AEB7220-00C2-D455-6136-32848B01E9C6}"/>
              </a:ext>
            </a:extLst>
          </p:cNvPr>
          <p:cNvSpPr/>
          <p:nvPr/>
        </p:nvSpPr>
        <p:spPr>
          <a:xfrm>
            <a:off x="1885551" y="1793403"/>
            <a:ext cx="682172" cy="715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08C6CA90-6015-C474-F5A2-A25575C2D9A8}"/>
              </a:ext>
            </a:extLst>
          </p:cNvPr>
          <p:cNvSpPr/>
          <p:nvPr/>
        </p:nvSpPr>
        <p:spPr>
          <a:xfrm>
            <a:off x="6465051" y="3161954"/>
            <a:ext cx="682172" cy="715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735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94523-7B9D-4563-EEA2-30289FAAE467}"/>
              </a:ext>
            </a:extLst>
          </p:cNvPr>
          <p:cNvSpPr>
            <a:spLocks noGrp="1"/>
          </p:cNvSpPr>
          <p:nvPr>
            <p:ph type="title"/>
          </p:nvPr>
        </p:nvSpPr>
        <p:spPr>
          <a:xfrm>
            <a:off x="504093" y="0"/>
            <a:ext cx="8486409" cy="666504"/>
          </a:xfrm>
        </p:spPr>
        <p:txBody>
          <a:bodyPr>
            <a:normAutofit/>
          </a:bodyPr>
          <a:lstStyle/>
          <a:p>
            <a:pPr algn="ctr"/>
            <a:r>
              <a:rPr lang="fr-FR" sz="2000" b="1" dirty="0">
                <a:latin typeface="+mn-lt"/>
              </a:rPr>
              <a:t>DECADENCE </a:t>
            </a:r>
            <a:r>
              <a:rPr lang="fr-FR" sz="2000" b="1">
                <a:latin typeface="+mn-lt"/>
              </a:rPr>
              <a:t>DU SEMINAIRE/COLLEGE </a:t>
            </a:r>
            <a:r>
              <a:rPr lang="fr-FR" sz="2000" b="1" dirty="0">
                <a:latin typeface="+mn-lt"/>
              </a:rPr>
              <a:t>- 1786</a:t>
            </a:r>
          </a:p>
        </p:txBody>
      </p:sp>
      <p:sp>
        <p:nvSpPr>
          <p:cNvPr id="4" name="ZoneTexte 3">
            <a:extLst>
              <a:ext uri="{FF2B5EF4-FFF2-40B4-BE49-F238E27FC236}">
                <a16:creationId xmlns:a16="http://schemas.microsoft.com/office/drawing/2014/main" id="{D24A0EDA-6412-DCD3-15A5-699B3DB33918}"/>
              </a:ext>
            </a:extLst>
          </p:cNvPr>
          <p:cNvSpPr txBox="1"/>
          <p:nvPr/>
        </p:nvSpPr>
        <p:spPr>
          <a:xfrm>
            <a:off x="222738" y="516245"/>
            <a:ext cx="9460523" cy="1200329"/>
          </a:xfrm>
          <a:prstGeom prst="rect">
            <a:avLst/>
          </a:prstGeom>
          <a:noFill/>
        </p:spPr>
        <p:txBody>
          <a:bodyPr wrap="square" rtlCol="0">
            <a:spAutoFit/>
          </a:bodyPr>
          <a:lstStyle/>
          <a:p>
            <a:r>
              <a:rPr lang="fr-FR" dirty="0"/>
              <a:t>Difficultés financières depuis la fin des octrois. Le collège ne survit que par les pensions des élèves. La construction d’une chapelle a épuisé l’épargne et entraîné des emprunts encore non remboursés tandis qu’il faut payer de nombreuses charges (nourriture, entretien et réparation, honoraires des enseignants et du personnel).</a:t>
            </a:r>
          </a:p>
        </p:txBody>
      </p:sp>
      <p:pic>
        <p:nvPicPr>
          <p:cNvPr id="6" name="Image 5">
            <a:extLst>
              <a:ext uri="{FF2B5EF4-FFF2-40B4-BE49-F238E27FC236}">
                <a16:creationId xmlns:a16="http://schemas.microsoft.com/office/drawing/2014/main" id="{BB0BA331-3751-9DF0-4855-5B93B63EB71A}"/>
              </a:ext>
            </a:extLst>
          </p:cNvPr>
          <p:cNvPicPr>
            <a:picLocks noChangeAspect="1"/>
          </p:cNvPicPr>
          <p:nvPr/>
        </p:nvPicPr>
        <p:blipFill>
          <a:blip r:embed="rId2"/>
          <a:stretch>
            <a:fillRect/>
          </a:stretch>
        </p:blipFill>
        <p:spPr>
          <a:xfrm>
            <a:off x="3464751" y="1500554"/>
            <a:ext cx="4247334" cy="5134708"/>
          </a:xfrm>
          <a:prstGeom prst="rect">
            <a:avLst/>
          </a:prstGeom>
        </p:spPr>
      </p:pic>
    </p:spTree>
    <p:extLst>
      <p:ext uri="{BB962C8B-B14F-4D97-AF65-F5344CB8AC3E}">
        <p14:creationId xmlns:p14="http://schemas.microsoft.com/office/powerpoint/2010/main" val="2228646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7F1F5-8715-6C96-65D6-98E2AC279204}"/>
              </a:ext>
            </a:extLst>
          </p:cNvPr>
          <p:cNvSpPr>
            <a:spLocks noGrp="1"/>
          </p:cNvSpPr>
          <p:nvPr>
            <p:ph type="title"/>
          </p:nvPr>
        </p:nvSpPr>
        <p:spPr>
          <a:xfrm>
            <a:off x="524436" y="0"/>
            <a:ext cx="8592951" cy="656849"/>
          </a:xfrm>
        </p:spPr>
        <p:txBody>
          <a:bodyPr>
            <a:normAutofit/>
          </a:bodyPr>
          <a:lstStyle/>
          <a:p>
            <a:pPr algn="ctr"/>
            <a:r>
              <a:rPr lang="fr-FR" sz="2000" b="1" dirty="0">
                <a:latin typeface="+mn-lt"/>
              </a:rPr>
              <a:t>UNE NOUVELLE HORLOGE - 1926</a:t>
            </a:r>
          </a:p>
        </p:txBody>
      </p:sp>
      <p:pic>
        <p:nvPicPr>
          <p:cNvPr id="5" name="Image 4">
            <a:extLst>
              <a:ext uri="{FF2B5EF4-FFF2-40B4-BE49-F238E27FC236}">
                <a16:creationId xmlns:a16="http://schemas.microsoft.com/office/drawing/2014/main" id="{C6E149DC-AE30-8915-E36A-8390F17F5A34}"/>
              </a:ext>
            </a:extLst>
          </p:cNvPr>
          <p:cNvPicPr>
            <a:picLocks noChangeAspect="1"/>
          </p:cNvPicPr>
          <p:nvPr/>
        </p:nvPicPr>
        <p:blipFill rotWithShape="1">
          <a:blip r:embed="rId2"/>
          <a:srcRect l="9578" t="8257" r="7255" b="5730"/>
          <a:stretch/>
        </p:blipFill>
        <p:spPr>
          <a:xfrm rot="5400000">
            <a:off x="-242936" y="1296613"/>
            <a:ext cx="5703610" cy="4424083"/>
          </a:xfrm>
          <a:prstGeom prst="rect">
            <a:avLst/>
          </a:prstGeom>
        </p:spPr>
      </p:pic>
      <p:sp>
        <p:nvSpPr>
          <p:cNvPr id="6" name="ZoneTexte 5">
            <a:extLst>
              <a:ext uri="{FF2B5EF4-FFF2-40B4-BE49-F238E27FC236}">
                <a16:creationId xmlns:a16="http://schemas.microsoft.com/office/drawing/2014/main" id="{62933C29-1807-53B2-A355-07B6E01C0976}"/>
              </a:ext>
            </a:extLst>
          </p:cNvPr>
          <p:cNvSpPr txBox="1"/>
          <p:nvPr/>
        </p:nvSpPr>
        <p:spPr>
          <a:xfrm>
            <a:off x="4141077" y="6425091"/>
            <a:ext cx="1359668" cy="307777"/>
          </a:xfrm>
          <a:prstGeom prst="rect">
            <a:avLst/>
          </a:prstGeom>
          <a:noFill/>
        </p:spPr>
        <p:txBody>
          <a:bodyPr wrap="none" rtlCol="0">
            <a:spAutoFit/>
          </a:bodyPr>
          <a:lstStyle/>
          <a:p>
            <a:r>
              <a:rPr lang="fr-FR" sz="1400" dirty="0"/>
              <a:t>ADHV – 2O1611</a:t>
            </a:r>
          </a:p>
        </p:txBody>
      </p:sp>
      <p:pic>
        <p:nvPicPr>
          <p:cNvPr id="8" name="Image 7">
            <a:extLst>
              <a:ext uri="{FF2B5EF4-FFF2-40B4-BE49-F238E27FC236}">
                <a16:creationId xmlns:a16="http://schemas.microsoft.com/office/drawing/2014/main" id="{CA71D3B8-4A8D-4837-16C5-9EB20C1A2EDB}"/>
              </a:ext>
            </a:extLst>
          </p:cNvPr>
          <p:cNvPicPr>
            <a:picLocks noChangeAspect="1"/>
          </p:cNvPicPr>
          <p:nvPr/>
        </p:nvPicPr>
        <p:blipFill rotWithShape="1">
          <a:blip r:embed="rId3"/>
          <a:srcRect l="7255" t="5642" r="14314" b="8345"/>
          <a:stretch/>
        </p:blipFill>
        <p:spPr>
          <a:xfrm rot="5400000">
            <a:off x="4470403" y="1163045"/>
            <a:ext cx="5703612" cy="4691220"/>
          </a:xfrm>
          <a:prstGeom prst="rect">
            <a:avLst/>
          </a:prstGeom>
        </p:spPr>
      </p:pic>
    </p:spTree>
    <p:extLst>
      <p:ext uri="{BB962C8B-B14F-4D97-AF65-F5344CB8AC3E}">
        <p14:creationId xmlns:p14="http://schemas.microsoft.com/office/powerpoint/2010/main" val="3966880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90062-6226-A232-DBCE-304D0DD09E45}"/>
              </a:ext>
            </a:extLst>
          </p:cNvPr>
          <p:cNvSpPr>
            <a:spLocks noGrp="1"/>
          </p:cNvSpPr>
          <p:nvPr>
            <p:ph type="title"/>
          </p:nvPr>
        </p:nvSpPr>
        <p:spPr>
          <a:xfrm>
            <a:off x="2081636" y="0"/>
            <a:ext cx="5742727" cy="599377"/>
          </a:xfrm>
        </p:spPr>
        <p:txBody>
          <a:bodyPr>
            <a:normAutofit/>
          </a:bodyPr>
          <a:lstStyle/>
          <a:p>
            <a:pPr algn="ctr"/>
            <a:r>
              <a:rPr lang="fr-FR" sz="2000" b="1" dirty="0">
                <a:latin typeface="+mn-lt"/>
              </a:rPr>
              <a:t>L’ECOLE DES FILLES - 1937</a:t>
            </a:r>
          </a:p>
        </p:txBody>
      </p:sp>
      <p:pic>
        <p:nvPicPr>
          <p:cNvPr id="5" name="Image 4">
            <a:extLst>
              <a:ext uri="{FF2B5EF4-FFF2-40B4-BE49-F238E27FC236}">
                <a16:creationId xmlns:a16="http://schemas.microsoft.com/office/drawing/2014/main" id="{A7AC5A6D-8818-F891-C014-89A2A4FE999F}"/>
              </a:ext>
            </a:extLst>
          </p:cNvPr>
          <p:cNvPicPr>
            <a:picLocks noChangeAspect="1"/>
          </p:cNvPicPr>
          <p:nvPr/>
        </p:nvPicPr>
        <p:blipFill rotWithShape="1">
          <a:blip r:embed="rId2"/>
          <a:srcRect l="10046" t="5292" r="11599" b="2166"/>
          <a:stretch/>
        </p:blipFill>
        <p:spPr>
          <a:xfrm rot="5400000">
            <a:off x="-316149" y="815391"/>
            <a:ext cx="5535800" cy="4903504"/>
          </a:xfrm>
          <a:prstGeom prst="rect">
            <a:avLst/>
          </a:prstGeom>
        </p:spPr>
      </p:pic>
      <p:sp>
        <p:nvSpPr>
          <p:cNvPr id="3" name="ZoneTexte 2">
            <a:extLst>
              <a:ext uri="{FF2B5EF4-FFF2-40B4-BE49-F238E27FC236}">
                <a16:creationId xmlns:a16="http://schemas.microsoft.com/office/drawing/2014/main" id="{4B247F2F-100D-084E-3AB1-918916BEAA59}"/>
              </a:ext>
            </a:extLst>
          </p:cNvPr>
          <p:cNvSpPr txBox="1"/>
          <p:nvPr/>
        </p:nvSpPr>
        <p:spPr>
          <a:xfrm>
            <a:off x="5004963" y="3449720"/>
            <a:ext cx="4668252" cy="1200329"/>
          </a:xfrm>
          <a:prstGeom prst="rect">
            <a:avLst/>
          </a:prstGeom>
          <a:noFill/>
        </p:spPr>
        <p:txBody>
          <a:bodyPr wrap="square" rtlCol="0">
            <a:spAutoFit/>
          </a:bodyPr>
          <a:lstStyle/>
          <a:p>
            <a:pPr algn="just"/>
            <a:r>
              <a:rPr lang="fr-FR" dirty="0"/>
              <a:t>Pour faire face à un problème de locaux de l’école des filles, le conseil municipal propose de l’installer dans les bâtiments de l’ancienne caserne  où il y a l’école de garçons depuis 1923.</a:t>
            </a:r>
          </a:p>
        </p:txBody>
      </p:sp>
      <p:sp>
        <p:nvSpPr>
          <p:cNvPr id="4" name="ZoneTexte 3">
            <a:extLst>
              <a:ext uri="{FF2B5EF4-FFF2-40B4-BE49-F238E27FC236}">
                <a16:creationId xmlns:a16="http://schemas.microsoft.com/office/drawing/2014/main" id="{B129B930-A207-3C5B-D69C-97133E02CC33}"/>
              </a:ext>
            </a:extLst>
          </p:cNvPr>
          <p:cNvSpPr txBox="1"/>
          <p:nvPr/>
        </p:nvSpPr>
        <p:spPr>
          <a:xfrm>
            <a:off x="1555039" y="6488668"/>
            <a:ext cx="1649811" cy="369332"/>
          </a:xfrm>
          <a:prstGeom prst="rect">
            <a:avLst/>
          </a:prstGeom>
          <a:noFill/>
        </p:spPr>
        <p:txBody>
          <a:bodyPr wrap="none" rtlCol="0">
            <a:spAutoFit/>
          </a:bodyPr>
          <a:lstStyle/>
          <a:p>
            <a:r>
              <a:rPr lang="fr-FR" dirty="0"/>
              <a:t>ADHV - 2O1609</a:t>
            </a:r>
          </a:p>
        </p:txBody>
      </p:sp>
    </p:spTree>
    <p:extLst>
      <p:ext uri="{BB962C8B-B14F-4D97-AF65-F5344CB8AC3E}">
        <p14:creationId xmlns:p14="http://schemas.microsoft.com/office/powerpoint/2010/main" val="2976643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04D6EF-1F60-8CBB-ABB1-F919BA4CB79C}"/>
              </a:ext>
            </a:extLst>
          </p:cNvPr>
          <p:cNvSpPr>
            <a:spLocks noGrp="1"/>
          </p:cNvSpPr>
          <p:nvPr>
            <p:ph type="title"/>
          </p:nvPr>
        </p:nvSpPr>
        <p:spPr>
          <a:xfrm>
            <a:off x="363071" y="0"/>
            <a:ext cx="9274472" cy="761308"/>
          </a:xfrm>
        </p:spPr>
        <p:txBody>
          <a:bodyPr>
            <a:normAutofit/>
          </a:bodyPr>
          <a:lstStyle/>
          <a:p>
            <a:pPr algn="ctr"/>
            <a:r>
              <a:rPr lang="fr-FR" sz="2000" b="1" dirty="0">
                <a:latin typeface="+mn-lt"/>
              </a:rPr>
              <a:t>PLAN DU CENTRE DE MAGNAC-LAVAL - 1937 </a:t>
            </a:r>
          </a:p>
        </p:txBody>
      </p:sp>
      <p:pic>
        <p:nvPicPr>
          <p:cNvPr id="5" name="Image 4">
            <a:extLst>
              <a:ext uri="{FF2B5EF4-FFF2-40B4-BE49-F238E27FC236}">
                <a16:creationId xmlns:a16="http://schemas.microsoft.com/office/drawing/2014/main" id="{3A50F0B9-C3A9-D198-5663-2315F9A8BFBC}"/>
              </a:ext>
            </a:extLst>
          </p:cNvPr>
          <p:cNvPicPr>
            <a:picLocks noChangeAspect="1"/>
          </p:cNvPicPr>
          <p:nvPr/>
        </p:nvPicPr>
        <p:blipFill rotWithShape="1">
          <a:blip r:embed="rId2"/>
          <a:srcRect l="8205" t="4073" r="5324" b="4849"/>
          <a:stretch/>
        </p:blipFill>
        <p:spPr>
          <a:xfrm rot="5400000">
            <a:off x="-354354" y="1183065"/>
            <a:ext cx="5930165" cy="4684542"/>
          </a:xfrm>
          <a:prstGeom prst="rect">
            <a:avLst/>
          </a:prstGeom>
        </p:spPr>
      </p:pic>
      <p:sp>
        <p:nvSpPr>
          <p:cNvPr id="6" name="ZoneTexte 5">
            <a:extLst>
              <a:ext uri="{FF2B5EF4-FFF2-40B4-BE49-F238E27FC236}">
                <a16:creationId xmlns:a16="http://schemas.microsoft.com/office/drawing/2014/main" id="{E013F2F4-447A-F2F9-F45B-F359B1DEA225}"/>
              </a:ext>
            </a:extLst>
          </p:cNvPr>
          <p:cNvSpPr txBox="1"/>
          <p:nvPr/>
        </p:nvSpPr>
        <p:spPr>
          <a:xfrm>
            <a:off x="1741892" y="6490419"/>
            <a:ext cx="1399742" cy="307777"/>
          </a:xfrm>
          <a:prstGeom prst="rect">
            <a:avLst/>
          </a:prstGeom>
          <a:noFill/>
        </p:spPr>
        <p:txBody>
          <a:bodyPr wrap="none" rtlCol="0">
            <a:spAutoFit/>
          </a:bodyPr>
          <a:lstStyle/>
          <a:p>
            <a:r>
              <a:rPr lang="fr-FR" sz="1400" dirty="0"/>
              <a:t>ADHV – 2O1609 </a:t>
            </a:r>
          </a:p>
        </p:txBody>
      </p:sp>
      <p:sp>
        <p:nvSpPr>
          <p:cNvPr id="7" name="ZoneTexte 6">
            <a:extLst>
              <a:ext uri="{FF2B5EF4-FFF2-40B4-BE49-F238E27FC236}">
                <a16:creationId xmlns:a16="http://schemas.microsoft.com/office/drawing/2014/main" id="{DAE5CFB2-214C-BFFF-CA13-ED704A5CC1E9}"/>
              </a:ext>
            </a:extLst>
          </p:cNvPr>
          <p:cNvSpPr txBox="1"/>
          <p:nvPr/>
        </p:nvSpPr>
        <p:spPr>
          <a:xfrm>
            <a:off x="5217090" y="3784798"/>
            <a:ext cx="3948674" cy="1200329"/>
          </a:xfrm>
          <a:prstGeom prst="rect">
            <a:avLst/>
          </a:prstGeom>
          <a:noFill/>
        </p:spPr>
        <p:txBody>
          <a:bodyPr wrap="square" rtlCol="0">
            <a:spAutoFit/>
          </a:bodyPr>
          <a:lstStyle/>
          <a:p>
            <a:pPr algn="just"/>
            <a:r>
              <a:rPr lang="fr-FR" dirty="0"/>
              <a:t>Le vieux collège est désigné par ses nouvelles fonctions, à savoir la mairie, l’école de garçons et l’école maternelle depuis 1923.</a:t>
            </a:r>
          </a:p>
        </p:txBody>
      </p:sp>
      <p:sp>
        <p:nvSpPr>
          <p:cNvPr id="8" name="ZoneTexte 7">
            <a:extLst>
              <a:ext uri="{FF2B5EF4-FFF2-40B4-BE49-F238E27FC236}">
                <a16:creationId xmlns:a16="http://schemas.microsoft.com/office/drawing/2014/main" id="{56EE4B6D-4A2A-AD4D-6AC3-3A9B135A0A86}"/>
              </a:ext>
            </a:extLst>
          </p:cNvPr>
          <p:cNvSpPr txBox="1"/>
          <p:nvPr/>
        </p:nvSpPr>
        <p:spPr>
          <a:xfrm>
            <a:off x="5217090" y="5484397"/>
            <a:ext cx="3948674" cy="923330"/>
          </a:xfrm>
          <a:prstGeom prst="rect">
            <a:avLst/>
          </a:prstGeom>
          <a:noFill/>
        </p:spPr>
        <p:txBody>
          <a:bodyPr wrap="square" rtlCol="0">
            <a:spAutoFit/>
          </a:bodyPr>
          <a:lstStyle/>
          <a:p>
            <a:pPr algn="just"/>
            <a:r>
              <a:rPr lang="fr-FR" dirty="0"/>
              <a:t>On constate que la caserne se trouve désormais le long de la route 142, à l’écart du centre.</a:t>
            </a:r>
          </a:p>
        </p:txBody>
      </p:sp>
      <p:sp>
        <p:nvSpPr>
          <p:cNvPr id="9" name="Rectangle 8">
            <a:extLst>
              <a:ext uri="{FF2B5EF4-FFF2-40B4-BE49-F238E27FC236}">
                <a16:creationId xmlns:a16="http://schemas.microsoft.com/office/drawing/2014/main" id="{134D08FC-6521-699A-D11E-BC13F7AA3C34}"/>
              </a:ext>
            </a:extLst>
          </p:cNvPr>
          <p:cNvSpPr/>
          <p:nvPr/>
        </p:nvSpPr>
        <p:spPr>
          <a:xfrm>
            <a:off x="2611582" y="4073236"/>
            <a:ext cx="1219200" cy="6234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0B5612E-2187-5A21-5CC0-9F386CB8C53C}"/>
              </a:ext>
            </a:extLst>
          </p:cNvPr>
          <p:cNvSpPr/>
          <p:nvPr/>
        </p:nvSpPr>
        <p:spPr>
          <a:xfrm>
            <a:off x="2078182" y="5174673"/>
            <a:ext cx="1385454" cy="12330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CD4A7929-6501-F430-F7CF-576676832008}"/>
              </a:ext>
            </a:extLst>
          </p:cNvPr>
          <p:cNvSpPr/>
          <p:nvPr/>
        </p:nvSpPr>
        <p:spPr>
          <a:xfrm>
            <a:off x="1551709" y="2389909"/>
            <a:ext cx="1219200" cy="846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F3772AB3-9BA9-4AA3-E4DD-024C5B4507F6}"/>
              </a:ext>
            </a:extLst>
          </p:cNvPr>
          <p:cNvSpPr txBox="1"/>
          <p:nvPr/>
        </p:nvSpPr>
        <p:spPr>
          <a:xfrm>
            <a:off x="5217090" y="2389909"/>
            <a:ext cx="3948674" cy="646331"/>
          </a:xfrm>
          <a:prstGeom prst="rect">
            <a:avLst/>
          </a:prstGeom>
          <a:noFill/>
        </p:spPr>
        <p:txBody>
          <a:bodyPr wrap="square" rtlCol="0">
            <a:spAutoFit/>
          </a:bodyPr>
          <a:lstStyle/>
          <a:p>
            <a:r>
              <a:rPr lang="fr-FR" dirty="0"/>
              <a:t>Sur ce plan, l’école des filles se localise à proximité de l’hôpital.</a:t>
            </a:r>
          </a:p>
        </p:txBody>
      </p:sp>
    </p:spTree>
    <p:extLst>
      <p:ext uri="{BB962C8B-B14F-4D97-AF65-F5344CB8AC3E}">
        <p14:creationId xmlns:p14="http://schemas.microsoft.com/office/powerpoint/2010/main" val="9528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024EF-1908-B9D3-63D3-0662A1B3CEFA}"/>
              </a:ext>
            </a:extLst>
          </p:cNvPr>
          <p:cNvSpPr>
            <a:spLocks noGrp="1"/>
          </p:cNvSpPr>
          <p:nvPr>
            <p:ph type="title"/>
          </p:nvPr>
        </p:nvSpPr>
        <p:spPr>
          <a:xfrm>
            <a:off x="1112043" y="70882"/>
            <a:ext cx="7681913" cy="686433"/>
          </a:xfrm>
        </p:spPr>
        <p:txBody>
          <a:bodyPr>
            <a:normAutofit/>
          </a:bodyPr>
          <a:lstStyle/>
          <a:p>
            <a:pPr algn="ctr"/>
            <a:r>
              <a:rPr lang="fr-FR" sz="2000" b="1" dirty="0">
                <a:latin typeface="+mn-lt"/>
              </a:rPr>
              <a:t>HISTOIRE DU VIEUX COLLEGE DE MAGNAC-LAVAL</a:t>
            </a:r>
          </a:p>
        </p:txBody>
      </p:sp>
      <p:sp>
        <p:nvSpPr>
          <p:cNvPr id="5" name="ZoneTexte 4">
            <a:extLst>
              <a:ext uri="{FF2B5EF4-FFF2-40B4-BE49-F238E27FC236}">
                <a16:creationId xmlns:a16="http://schemas.microsoft.com/office/drawing/2014/main" id="{9FC41C9E-1362-1047-7F32-92F97955F64F}"/>
              </a:ext>
            </a:extLst>
          </p:cNvPr>
          <p:cNvSpPr txBox="1"/>
          <p:nvPr/>
        </p:nvSpPr>
        <p:spPr>
          <a:xfrm>
            <a:off x="266700" y="1041865"/>
            <a:ext cx="9208771" cy="1200329"/>
          </a:xfrm>
          <a:prstGeom prst="rect">
            <a:avLst/>
          </a:prstGeom>
          <a:noFill/>
        </p:spPr>
        <p:txBody>
          <a:bodyPr wrap="square" rtlCol="0">
            <a:spAutoFit/>
          </a:bodyPr>
          <a:lstStyle/>
          <a:p>
            <a:pPr algn="just"/>
            <a:r>
              <a:rPr lang="fr-FR" u="sng" dirty="0"/>
              <a:t>A l’époque moderne </a:t>
            </a:r>
            <a:r>
              <a:rPr lang="fr-FR" dirty="0"/>
              <a:t>: il est mention d’un séminaire quand Antoine de </a:t>
            </a:r>
            <a:r>
              <a:rPr lang="fr-FR" dirty="0" err="1"/>
              <a:t>Salaignac</a:t>
            </a:r>
            <a:r>
              <a:rPr lang="fr-FR" dirty="0"/>
              <a:t>, marquis de Magnac et Mothe Fénelon, décida de fonder en 1665 un établissement pour former gratuitement les clercs. Mais à la fin du XVIII° siècle, le séminaire connaît des difficultés financières importantes.</a:t>
            </a:r>
          </a:p>
        </p:txBody>
      </p:sp>
      <p:sp>
        <p:nvSpPr>
          <p:cNvPr id="6" name="ZoneTexte 5">
            <a:extLst>
              <a:ext uri="{FF2B5EF4-FFF2-40B4-BE49-F238E27FC236}">
                <a16:creationId xmlns:a16="http://schemas.microsoft.com/office/drawing/2014/main" id="{F438B35B-9950-DB3F-329B-8E0545AE93E1}"/>
              </a:ext>
            </a:extLst>
          </p:cNvPr>
          <p:cNvSpPr txBox="1"/>
          <p:nvPr/>
        </p:nvSpPr>
        <p:spPr>
          <a:xfrm>
            <a:off x="262889" y="2425926"/>
            <a:ext cx="9212581" cy="1200329"/>
          </a:xfrm>
          <a:prstGeom prst="rect">
            <a:avLst/>
          </a:prstGeom>
          <a:noFill/>
        </p:spPr>
        <p:txBody>
          <a:bodyPr wrap="square" rtlCol="0">
            <a:spAutoFit/>
          </a:bodyPr>
          <a:lstStyle/>
          <a:p>
            <a:pPr algn="just"/>
            <a:r>
              <a:rPr lang="fr-FR" u="sng" dirty="0"/>
              <a:t>Au XIX° siècle </a:t>
            </a:r>
            <a:r>
              <a:rPr lang="fr-FR" dirty="0"/>
              <a:t>: le collège devient public par rachat du Conseil municipal en 1805. En 1868, un projet de translation est proposé par le Conseil municipal et l’inspecteur du primaire pour accueillir au côté des élèves du collège, l’école primaire. Il devient une caserne en 1873 mais la ville reste propriétaire du bâtiment.</a:t>
            </a:r>
          </a:p>
        </p:txBody>
      </p:sp>
      <p:sp>
        <p:nvSpPr>
          <p:cNvPr id="7" name="ZoneTexte 6">
            <a:extLst>
              <a:ext uri="{FF2B5EF4-FFF2-40B4-BE49-F238E27FC236}">
                <a16:creationId xmlns:a16="http://schemas.microsoft.com/office/drawing/2014/main" id="{B444E2BD-C5DA-4240-CE8A-DF1F75A04461}"/>
              </a:ext>
            </a:extLst>
          </p:cNvPr>
          <p:cNvSpPr txBox="1"/>
          <p:nvPr/>
        </p:nvSpPr>
        <p:spPr>
          <a:xfrm>
            <a:off x="262888" y="3809987"/>
            <a:ext cx="9212581" cy="1477328"/>
          </a:xfrm>
          <a:prstGeom prst="rect">
            <a:avLst/>
          </a:prstGeom>
          <a:noFill/>
        </p:spPr>
        <p:txBody>
          <a:bodyPr wrap="square" rtlCol="0">
            <a:spAutoFit/>
          </a:bodyPr>
          <a:lstStyle/>
          <a:p>
            <a:pPr algn="just"/>
            <a:r>
              <a:rPr lang="fr-FR" u="sng" dirty="0"/>
              <a:t>Au XX° siècle</a:t>
            </a:r>
            <a:r>
              <a:rPr lang="fr-FR" dirty="0"/>
              <a:t> : les bâtiments du collège finissent par abriter en 1923, l’école de garçons et l’école maternelle après le départ du 138° régiment pour une nouvelle caserne (caserne B du Champ de foire construite en 1874), et la mairie. En 1937, pour faire face à l’insalubrité de l’école des filles, la commune et l’inspecteur d’académie envisagent un regroupement des écoles dans les bâtiments du « Vieux Collège ».</a:t>
            </a:r>
          </a:p>
        </p:txBody>
      </p:sp>
      <p:sp>
        <p:nvSpPr>
          <p:cNvPr id="4" name="ZoneTexte 3">
            <a:extLst>
              <a:ext uri="{FF2B5EF4-FFF2-40B4-BE49-F238E27FC236}">
                <a16:creationId xmlns:a16="http://schemas.microsoft.com/office/drawing/2014/main" id="{9E0F3618-0F33-F549-501C-8653940D4720}"/>
              </a:ext>
            </a:extLst>
          </p:cNvPr>
          <p:cNvSpPr txBox="1"/>
          <p:nvPr/>
        </p:nvSpPr>
        <p:spPr>
          <a:xfrm>
            <a:off x="262887" y="5471047"/>
            <a:ext cx="9212581" cy="646331"/>
          </a:xfrm>
          <a:prstGeom prst="rect">
            <a:avLst/>
          </a:prstGeom>
          <a:noFill/>
        </p:spPr>
        <p:txBody>
          <a:bodyPr wrap="square">
            <a:spAutoFit/>
          </a:bodyPr>
          <a:lstStyle/>
          <a:p>
            <a:pPr algn="just"/>
            <a:r>
              <a:rPr lang="fr-FR" b="0" i="0" u="sng" strike="noStrike" dirty="0">
                <a:effectLst/>
              </a:rPr>
              <a:t>Au XXI° siècle </a:t>
            </a:r>
            <a:r>
              <a:rPr lang="fr-FR" b="0" i="0" u="none" strike="noStrike" dirty="0">
                <a:effectLst/>
              </a:rPr>
              <a:t>: le Vieux collège est devenu un centre éducatif de formation professionnelle</a:t>
            </a:r>
            <a:r>
              <a:rPr lang="fr-FR" dirty="0"/>
              <a:t> qui </a:t>
            </a:r>
            <a:r>
              <a:rPr lang="fr-FR" b="0" i="0" u="none" strike="noStrike" dirty="0">
                <a:effectLst/>
              </a:rPr>
              <a:t>accueille des mineurs de 13 à 18 ans placés par l’Aide sociale à l’enfance.</a:t>
            </a:r>
            <a:endParaRPr lang="fr-FR" dirty="0"/>
          </a:p>
        </p:txBody>
      </p:sp>
    </p:spTree>
    <p:extLst>
      <p:ext uri="{BB962C8B-B14F-4D97-AF65-F5344CB8AC3E}">
        <p14:creationId xmlns:p14="http://schemas.microsoft.com/office/powerpoint/2010/main" val="295537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BF405-3EB9-C17C-756E-38BF271EE608}"/>
              </a:ext>
            </a:extLst>
          </p:cNvPr>
          <p:cNvSpPr>
            <a:spLocks noGrp="1"/>
          </p:cNvSpPr>
          <p:nvPr>
            <p:ph type="title"/>
          </p:nvPr>
        </p:nvSpPr>
        <p:spPr>
          <a:xfrm>
            <a:off x="5193326" y="0"/>
            <a:ext cx="4162818" cy="607888"/>
          </a:xfrm>
        </p:spPr>
        <p:txBody>
          <a:bodyPr>
            <a:normAutofit/>
          </a:bodyPr>
          <a:lstStyle/>
          <a:p>
            <a:pPr algn="ctr"/>
            <a:r>
              <a:rPr lang="fr-FR" sz="2000" b="1" dirty="0">
                <a:latin typeface="+mn-lt"/>
              </a:rPr>
              <a:t>L’ACHAT DU COLLEGE - 1805</a:t>
            </a:r>
          </a:p>
        </p:txBody>
      </p:sp>
      <p:pic>
        <p:nvPicPr>
          <p:cNvPr id="5" name="Image 4">
            <a:extLst>
              <a:ext uri="{FF2B5EF4-FFF2-40B4-BE49-F238E27FC236}">
                <a16:creationId xmlns:a16="http://schemas.microsoft.com/office/drawing/2014/main" id="{006AC2B6-4A9E-8073-0896-2D6F35CDA714}"/>
              </a:ext>
            </a:extLst>
          </p:cNvPr>
          <p:cNvPicPr>
            <a:picLocks noChangeAspect="1"/>
          </p:cNvPicPr>
          <p:nvPr/>
        </p:nvPicPr>
        <p:blipFill rotWithShape="1">
          <a:blip r:embed="rId2"/>
          <a:srcRect l="8718" t="11596" r="3590" b="5213"/>
          <a:stretch/>
        </p:blipFill>
        <p:spPr>
          <a:xfrm rot="5400000">
            <a:off x="-772153" y="1008324"/>
            <a:ext cx="6409379" cy="4560279"/>
          </a:xfrm>
          <a:prstGeom prst="rect">
            <a:avLst/>
          </a:prstGeom>
        </p:spPr>
      </p:pic>
      <p:sp>
        <p:nvSpPr>
          <p:cNvPr id="6" name="ZoneTexte 5">
            <a:extLst>
              <a:ext uri="{FF2B5EF4-FFF2-40B4-BE49-F238E27FC236}">
                <a16:creationId xmlns:a16="http://schemas.microsoft.com/office/drawing/2014/main" id="{74E384D1-95D0-0BFE-6B44-D3EE12CED1EC}"/>
              </a:ext>
            </a:extLst>
          </p:cNvPr>
          <p:cNvSpPr txBox="1"/>
          <p:nvPr/>
        </p:nvSpPr>
        <p:spPr>
          <a:xfrm>
            <a:off x="1793579" y="6493488"/>
            <a:ext cx="1277914" cy="307777"/>
          </a:xfrm>
          <a:prstGeom prst="rect">
            <a:avLst/>
          </a:prstGeom>
          <a:noFill/>
        </p:spPr>
        <p:txBody>
          <a:bodyPr wrap="none" rtlCol="0">
            <a:spAutoFit/>
          </a:bodyPr>
          <a:lstStyle/>
          <a:p>
            <a:r>
              <a:rPr lang="fr-FR" sz="1400" dirty="0"/>
              <a:t>ADHV – 1T481 </a:t>
            </a:r>
          </a:p>
        </p:txBody>
      </p:sp>
      <p:sp>
        <p:nvSpPr>
          <p:cNvPr id="7" name="ZoneTexte 6">
            <a:extLst>
              <a:ext uri="{FF2B5EF4-FFF2-40B4-BE49-F238E27FC236}">
                <a16:creationId xmlns:a16="http://schemas.microsoft.com/office/drawing/2014/main" id="{1A8A05D0-4ECE-60F9-0D25-44EA3B03E5A1}"/>
              </a:ext>
            </a:extLst>
          </p:cNvPr>
          <p:cNvSpPr txBox="1"/>
          <p:nvPr/>
        </p:nvSpPr>
        <p:spPr>
          <a:xfrm>
            <a:off x="4712675" y="4759784"/>
            <a:ext cx="5040928" cy="2031325"/>
          </a:xfrm>
          <a:prstGeom prst="rect">
            <a:avLst/>
          </a:prstGeom>
          <a:noFill/>
        </p:spPr>
        <p:txBody>
          <a:bodyPr wrap="square" rtlCol="0">
            <a:spAutoFit/>
          </a:bodyPr>
          <a:lstStyle/>
          <a:p>
            <a:pPr algn="just"/>
            <a:r>
              <a:rPr lang="fr-FR" dirty="0"/>
              <a:t>Le 21 frimaire an 14 (12 décembre 1805) le maire de Magnac-Laval, Joseph </a:t>
            </a:r>
            <a:r>
              <a:rPr lang="fr-FR" dirty="0" err="1"/>
              <a:t>Decressac</a:t>
            </a:r>
            <a:r>
              <a:rPr lang="fr-FR" dirty="0"/>
              <a:t>, achète le collège et ses dépendances (hangars, chapelle, cours, terrasses et jardins) pour la somme de 4000 francs grâce à la vente du champ communal de la Croix Marand afin d’établir un enseignement public et redynamiser la commune.</a:t>
            </a:r>
          </a:p>
        </p:txBody>
      </p:sp>
      <p:pic>
        <p:nvPicPr>
          <p:cNvPr id="9" name="Image 8">
            <a:extLst>
              <a:ext uri="{FF2B5EF4-FFF2-40B4-BE49-F238E27FC236}">
                <a16:creationId xmlns:a16="http://schemas.microsoft.com/office/drawing/2014/main" id="{F297D4F6-9BA7-6CCE-2261-BCCE7BDF111F}"/>
              </a:ext>
            </a:extLst>
          </p:cNvPr>
          <p:cNvPicPr>
            <a:picLocks noChangeAspect="1"/>
          </p:cNvPicPr>
          <p:nvPr/>
        </p:nvPicPr>
        <p:blipFill rotWithShape="1">
          <a:blip r:embed="rId3"/>
          <a:srcRect l="8639" t="23924" r="53016" b="51098"/>
          <a:stretch/>
        </p:blipFill>
        <p:spPr>
          <a:xfrm>
            <a:off x="5193326" y="480072"/>
            <a:ext cx="4162818" cy="2033712"/>
          </a:xfrm>
          <a:prstGeom prst="rect">
            <a:avLst/>
          </a:prstGeom>
        </p:spPr>
      </p:pic>
      <p:pic>
        <p:nvPicPr>
          <p:cNvPr id="11" name="Image 10">
            <a:extLst>
              <a:ext uri="{FF2B5EF4-FFF2-40B4-BE49-F238E27FC236}">
                <a16:creationId xmlns:a16="http://schemas.microsoft.com/office/drawing/2014/main" id="{A6394C72-C901-6CC0-8395-628E1D7B9979}"/>
              </a:ext>
            </a:extLst>
          </p:cNvPr>
          <p:cNvPicPr>
            <a:picLocks noChangeAspect="1"/>
          </p:cNvPicPr>
          <p:nvPr/>
        </p:nvPicPr>
        <p:blipFill rotWithShape="1">
          <a:blip r:embed="rId3"/>
          <a:srcRect l="59607" t="14445" r="2941" b="60213"/>
          <a:stretch/>
        </p:blipFill>
        <p:spPr>
          <a:xfrm>
            <a:off x="5193326" y="2559504"/>
            <a:ext cx="4162818" cy="2112654"/>
          </a:xfrm>
          <a:prstGeom prst="rect">
            <a:avLst/>
          </a:prstGeom>
        </p:spPr>
      </p:pic>
    </p:spTree>
    <p:extLst>
      <p:ext uri="{BB962C8B-B14F-4D97-AF65-F5344CB8AC3E}">
        <p14:creationId xmlns:p14="http://schemas.microsoft.com/office/powerpoint/2010/main" val="359763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FE53-E088-1F92-7B44-8D34367AB717}"/>
              </a:ext>
            </a:extLst>
          </p:cNvPr>
          <p:cNvSpPr>
            <a:spLocks noGrp="1"/>
          </p:cNvSpPr>
          <p:nvPr>
            <p:ph type="title"/>
          </p:nvPr>
        </p:nvSpPr>
        <p:spPr>
          <a:xfrm>
            <a:off x="1091821" y="45005"/>
            <a:ext cx="7450754" cy="494682"/>
          </a:xfrm>
        </p:spPr>
        <p:txBody>
          <a:bodyPr>
            <a:normAutofit/>
          </a:bodyPr>
          <a:lstStyle/>
          <a:p>
            <a:pPr algn="ctr"/>
            <a:r>
              <a:rPr lang="fr-FR" sz="2000" b="1" dirty="0">
                <a:latin typeface="+mn-lt"/>
              </a:rPr>
              <a:t>L’IMPORTANCE DU COLLEGE DE MAGNAC-LAVAL</a:t>
            </a:r>
          </a:p>
        </p:txBody>
      </p:sp>
      <p:sp>
        <p:nvSpPr>
          <p:cNvPr id="6" name="ZoneTexte 5">
            <a:extLst>
              <a:ext uri="{FF2B5EF4-FFF2-40B4-BE49-F238E27FC236}">
                <a16:creationId xmlns:a16="http://schemas.microsoft.com/office/drawing/2014/main" id="{0084877E-C67F-4225-63C2-F350AC1E2AC1}"/>
              </a:ext>
            </a:extLst>
          </p:cNvPr>
          <p:cNvSpPr txBox="1"/>
          <p:nvPr/>
        </p:nvSpPr>
        <p:spPr>
          <a:xfrm>
            <a:off x="2365542" y="6443663"/>
            <a:ext cx="4934684" cy="369332"/>
          </a:xfrm>
          <a:prstGeom prst="rect">
            <a:avLst/>
          </a:prstGeom>
          <a:noFill/>
        </p:spPr>
        <p:txBody>
          <a:bodyPr wrap="none" rtlCol="0">
            <a:spAutoFit/>
          </a:bodyPr>
          <a:lstStyle/>
          <a:p>
            <a:r>
              <a:rPr lang="fr-FR" dirty="0"/>
              <a:t>ADHV – 1T199 : collège de Magnac-Laval sans date</a:t>
            </a:r>
          </a:p>
        </p:txBody>
      </p:sp>
      <p:pic>
        <p:nvPicPr>
          <p:cNvPr id="8" name="Image 7">
            <a:extLst>
              <a:ext uri="{FF2B5EF4-FFF2-40B4-BE49-F238E27FC236}">
                <a16:creationId xmlns:a16="http://schemas.microsoft.com/office/drawing/2014/main" id="{FE998DAC-2906-95C8-0B1A-A722F8405EB2}"/>
              </a:ext>
            </a:extLst>
          </p:cNvPr>
          <p:cNvPicPr>
            <a:picLocks noChangeAspect="1"/>
          </p:cNvPicPr>
          <p:nvPr/>
        </p:nvPicPr>
        <p:blipFill rotWithShape="1">
          <a:blip r:embed="rId2"/>
          <a:srcRect l="6160" t="2575" r="11838" b="6585"/>
          <a:stretch/>
        </p:blipFill>
        <p:spPr>
          <a:xfrm>
            <a:off x="2013702" y="539687"/>
            <a:ext cx="5606991" cy="4658486"/>
          </a:xfrm>
          <a:prstGeom prst="rect">
            <a:avLst/>
          </a:prstGeom>
        </p:spPr>
      </p:pic>
      <p:sp>
        <p:nvSpPr>
          <p:cNvPr id="9" name="Rectangle 8">
            <a:extLst>
              <a:ext uri="{FF2B5EF4-FFF2-40B4-BE49-F238E27FC236}">
                <a16:creationId xmlns:a16="http://schemas.microsoft.com/office/drawing/2014/main" id="{18AD8144-E841-8211-40D6-3D7306FE2105}"/>
              </a:ext>
            </a:extLst>
          </p:cNvPr>
          <p:cNvSpPr/>
          <p:nvPr/>
        </p:nvSpPr>
        <p:spPr>
          <a:xfrm>
            <a:off x="2497540" y="3916907"/>
            <a:ext cx="5123153" cy="1281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133F50E-9FBB-88BF-A6A8-486A3DBC5650}"/>
              </a:ext>
            </a:extLst>
          </p:cNvPr>
          <p:cNvSpPr txBox="1"/>
          <p:nvPr/>
        </p:nvSpPr>
        <p:spPr>
          <a:xfrm>
            <a:off x="476103" y="5282309"/>
            <a:ext cx="8953793" cy="1077218"/>
          </a:xfrm>
          <a:prstGeom prst="rect">
            <a:avLst/>
          </a:prstGeom>
          <a:noFill/>
        </p:spPr>
        <p:txBody>
          <a:bodyPr wrap="square" rtlCol="0">
            <a:spAutoFit/>
          </a:bodyPr>
          <a:lstStyle/>
          <a:p>
            <a:pPr algn="just"/>
            <a:r>
              <a:rPr lang="fr-FR" sz="1600" dirty="0"/>
              <a:t>Dans ce texte, il est mentionné l’importance d’avoir un établissement d’éducation, d’autant que le collège de Magnac-Laval est réputé et a formé des élèves qui sont devenus des étudiants et personnes célèbres, comme le chirurgien Guillaume Dupuytren (1777-1835) qui y fut pensionnaire de 1784 à 89 ou encore Jean-Baptiste Périgord, fils d’Ambroise Périgord, subdélégué de l’intendant de Poitiers à Rochechouart.</a:t>
            </a:r>
          </a:p>
        </p:txBody>
      </p:sp>
    </p:spTree>
    <p:extLst>
      <p:ext uri="{BB962C8B-B14F-4D97-AF65-F5344CB8AC3E}">
        <p14:creationId xmlns:p14="http://schemas.microsoft.com/office/powerpoint/2010/main" val="113131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09D61-7FD2-C0BA-61F1-46984E1AD203}"/>
              </a:ext>
            </a:extLst>
          </p:cNvPr>
          <p:cNvSpPr>
            <a:spLocks noGrp="1"/>
          </p:cNvSpPr>
          <p:nvPr>
            <p:ph type="title"/>
          </p:nvPr>
        </p:nvSpPr>
        <p:spPr>
          <a:xfrm>
            <a:off x="1209198" y="52390"/>
            <a:ext cx="7487603" cy="625473"/>
          </a:xfrm>
        </p:spPr>
        <p:txBody>
          <a:bodyPr>
            <a:normAutofit/>
          </a:bodyPr>
          <a:lstStyle/>
          <a:p>
            <a:pPr algn="ctr"/>
            <a:r>
              <a:rPr lang="fr-FR" sz="2000" b="1" dirty="0">
                <a:latin typeface="+mn-lt"/>
              </a:rPr>
              <a:t>BUGET DU COLLEGE - 1813</a:t>
            </a:r>
          </a:p>
        </p:txBody>
      </p:sp>
      <p:pic>
        <p:nvPicPr>
          <p:cNvPr id="5" name="Image 4">
            <a:extLst>
              <a:ext uri="{FF2B5EF4-FFF2-40B4-BE49-F238E27FC236}">
                <a16:creationId xmlns:a16="http://schemas.microsoft.com/office/drawing/2014/main" id="{2A1EC671-32A1-179C-D89F-064918E51E64}"/>
              </a:ext>
            </a:extLst>
          </p:cNvPr>
          <p:cNvPicPr>
            <a:picLocks noChangeAspect="1"/>
          </p:cNvPicPr>
          <p:nvPr/>
        </p:nvPicPr>
        <p:blipFill rotWithShape="1">
          <a:blip r:embed="rId2"/>
          <a:srcRect l="5324" t="3185" r="3333" b="6444"/>
          <a:stretch/>
        </p:blipFill>
        <p:spPr>
          <a:xfrm>
            <a:off x="1209198" y="571182"/>
            <a:ext cx="7990522" cy="5929105"/>
          </a:xfrm>
          <a:prstGeom prst="rect">
            <a:avLst/>
          </a:prstGeom>
        </p:spPr>
      </p:pic>
      <p:sp>
        <p:nvSpPr>
          <p:cNvPr id="6" name="ZoneTexte 5">
            <a:extLst>
              <a:ext uri="{FF2B5EF4-FFF2-40B4-BE49-F238E27FC236}">
                <a16:creationId xmlns:a16="http://schemas.microsoft.com/office/drawing/2014/main" id="{66015A05-65D2-A838-8070-CFDD3D01E256}"/>
              </a:ext>
            </a:extLst>
          </p:cNvPr>
          <p:cNvSpPr txBox="1"/>
          <p:nvPr/>
        </p:nvSpPr>
        <p:spPr>
          <a:xfrm>
            <a:off x="4435659" y="6488668"/>
            <a:ext cx="1537600" cy="369332"/>
          </a:xfrm>
          <a:prstGeom prst="rect">
            <a:avLst/>
          </a:prstGeom>
          <a:noFill/>
        </p:spPr>
        <p:txBody>
          <a:bodyPr wrap="none" rtlCol="0">
            <a:spAutoFit/>
          </a:bodyPr>
          <a:lstStyle/>
          <a:p>
            <a:r>
              <a:rPr lang="fr-FR" dirty="0"/>
              <a:t>ADHV – 1T486</a:t>
            </a:r>
          </a:p>
        </p:txBody>
      </p:sp>
    </p:spTree>
    <p:extLst>
      <p:ext uri="{BB962C8B-B14F-4D97-AF65-F5344CB8AC3E}">
        <p14:creationId xmlns:p14="http://schemas.microsoft.com/office/powerpoint/2010/main" val="2986067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F660C2-A5A7-8DD7-0988-D3836A61306D}"/>
              </a:ext>
            </a:extLst>
          </p:cNvPr>
          <p:cNvSpPr>
            <a:spLocks noGrp="1"/>
          </p:cNvSpPr>
          <p:nvPr>
            <p:ph type="title"/>
          </p:nvPr>
        </p:nvSpPr>
        <p:spPr>
          <a:xfrm>
            <a:off x="4726436" y="89209"/>
            <a:ext cx="4652963" cy="605029"/>
          </a:xfrm>
        </p:spPr>
        <p:txBody>
          <a:bodyPr>
            <a:normAutofit/>
          </a:bodyPr>
          <a:lstStyle/>
          <a:p>
            <a:pPr algn="ctr"/>
            <a:r>
              <a:rPr lang="fr-FR" sz="2000" b="1" dirty="0">
                <a:latin typeface="+mn-lt"/>
              </a:rPr>
              <a:t>INCENDIE DU COLLEGE - 1814</a:t>
            </a:r>
          </a:p>
        </p:txBody>
      </p:sp>
      <p:pic>
        <p:nvPicPr>
          <p:cNvPr id="5" name="Image 4">
            <a:extLst>
              <a:ext uri="{FF2B5EF4-FFF2-40B4-BE49-F238E27FC236}">
                <a16:creationId xmlns:a16="http://schemas.microsoft.com/office/drawing/2014/main" id="{449E4B18-063C-7E12-930B-06130B232926}"/>
              </a:ext>
            </a:extLst>
          </p:cNvPr>
          <p:cNvPicPr>
            <a:picLocks noChangeAspect="1"/>
          </p:cNvPicPr>
          <p:nvPr/>
        </p:nvPicPr>
        <p:blipFill rotWithShape="1">
          <a:blip r:embed="rId2"/>
          <a:srcRect l="1301" t="9710" r="10244" b="5736"/>
          <a:stretch/>
        </p:blipFill>
        <p:spPr>
          <a:xfrm rot="5400000">
            <a:off x="-724832" y="947855"/>
            <a:ext cx="6066266" cy="4348975"/>
          </a:xfrm>
          <a:prstGeom prst="rect">
            <a:avLst/>
          </a:prstGeom>
        </p:spPr>
      </p:pic>
      <p:sp>
        <p:nvSpPr>
          <p:cNvPr id="6" name="ZoneTexte 5">
            <a:extLst>
              <a:ext uri="{FF2B5EF4-FFF2-40B4-BE49-F238E27FC236}">
                <a16:creationId xmlns:a16="http://schemas.microsoft.com/office/drawing/2014/main" id="{7D86FC89-5055-3FDA-1159-1D7AC9F63E5E}"/>
              </a:ext>
            </a:extLst>
          </p:cNvPr>
          <p:cNvSpPr txBox="1"/>
          <p:nvPr/>
        </p:nvSpPr>
        <p:spPr>
          <a:xfrm>
            <a:off x="133814" y="6155476"/>
            <a:ext cx="5289399" cy="738664"/>
          </a:xfrm>
          <a:prstGeom prst="rect">
            <a:avLst/>
          </a:prstGeom>
          <a:noFill/>
        </p:spPr>
        <p:txBody>
          <a:bodyPr wrap="square" rtlCol="0">
            <a:spAutoFit/>
          </a:bodyPr>
          <a:lstStyle/>
          <a:p>
            <a:pPr algn="just"/>
            <a:r>
              <a:rPr lang="fr-FR" sz="1400" dirty="0"/>
              <a:t>ADHV – 1T487 : Procès-verbal du 9-10 juillet 1814 signé </a:t>
            </a:r>
            <a:r>
              <a:rPr lang="fr-FR" sz="1400" dirty="0" err="1"/>
              <a:t>Mitraud</a:t>
            </a:r>
            <a:r>
              <a:rPr lang="fr-FR" sz="1400" dirty="0"/>
              <a:t>, principal du collège, </a:t>
            </a:r>
            <a:r>
              <a:rPr lang="fr-FR" sz="1400" dirty="0" err="1"/>
              <a:t>Frichon</a:t>
            </a:r>
            <a:r>
              <a:rPr lang="fr-FR" sz="1400" dirty="0"/>
              <a:t>, </a:t>
            </a:r>
            <a:r>
              <a:rPr lang="fr-FR" sz="1400" dirty="0" err="1"/>
              <a:t>Mitraud-Vissagraud</a:t>
            </a:r>
            <a:r>
              <a:rPr lang="fr-FR" sz="1400" dirty="0"/>
              <a:t>, Javerdat de </a:t>
            </a:r>
            <a:r>
              <a:rPr lang="fr-FR" sz="1400" dirty="0" err="1"/>
              <a:t>Fombelle</a:t>
            </a:r>
            <a:r>
              <a:rPr lang="fr-FR" sz="1400" dirty="0"/>
              <a:t>, maire de la commune, membres du bureau et les artisans.</a:t>
            </a:r>
          </a:p>
        </p:txBody>
      </p:sp>
      <p:sp>
        <p:nvSpPr>
          <p:cNvPr id="7" name="ZoneTexte 6">
            <a:extLst>
              <a:ext uri="{FF2B5EF4-FFF2-40B4-BE49-F238E27FC236}">
                <a16:creationId xmlns:a16="http://schemas.microsoft.com/office/drawing/2014/main" id="{22BEC50E-AA23-003D-DFE3-FF346ED77615}"/>
              </a:ext>
            </a:extLst>
          </p:cNvPr>
          <p:cNvSpPr txBox="1"/>
          <p:nvPr/>
        </p:nvSpPr>
        <p:spPr>
          <a:xfrm>
            <a:off x="4875578" y="1383555"/>
            <a:ext cx="4503821" cy="3693319"/>
          </a:xfrm>
          <a:prstGeom prst="rect">
            <a:avLst/>
          </a:prstGeom>
          <a:noFill/>
        </p:spPr>
        <p:txBody>
          <a:bodyPr wrap="square" rtlCol="0">
            <a:spAutoFit/>
          </a:bodyPr>
          <a:lstStyle/>
          <a:p>
            <a:pPr algn="just"/>
            <a:r>
              <a:rPr lang="fr-FR" dirty="0"/>
              <a:t>Ce document présente les dégâts et les réparations nécessaires dans les bâtiment du collège où un incendie a éclaté dans la nuit du 8 au 9 juillet 1814 :</a:t>
            </a:r>
          </a:p>
          <a:p>
            <a:pPr algn="just"/>
            <a:endParaRPr lang="fr-FR" dirty="0"/>
          </a:p>
          <a:p>
            <a:pPr algn="just"/>
            <a:r>
              <a:rPr lang="fr-FR" dirty="0"/>
              <a:t>Les pièces touchées correspondent à la cuisine (au rez-de-chaussée), le salon (1</a:t>
            </a:r>
            <a:r>
              <a:rPr lang="fr-FR" baseline="30000" dirty="0"/>
              <a:t>er</a:t>
            </a:r>
            <a:r>
              <a:rPr lang="fr-FR" dirty="0"/>
              <a:t> étage), la chambre du régent, une chambre d’élèves (2° étage), la chambre du maître (3° étage) avec leurs meubles, les livres, les rideaux, portes, planchers, la vaisselle ainsi que la charpente et la toiture pour une somme estimée à 8199 livres.</a:t>
            </a:r>
          </a:p>
        </p:txBody>
      </p:sp>
    </p:spTree>
    <p:extLst>
      <p:ext uri="{BB962C8B-B14F-4D97-AF65-F5344CB8AC3E}">
        <p14:creationId xmlns:p14="http://schemas.microsoft.com/office/powerpoint/2010/main" val="1229362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8CDDF-EF89-5793-718C-F6B6C58B167B}"/>
              </a:ext>
            </a:extLst>
          </p:cNvPr>
          <p:cNvSpPr>
            <a:spLocks noGrp="1"/>
          </p:cNvSpPr>
          <p:nvPr>
            <p:ph type="title"/>
          </p:nvPr>
        </p:nvSpPr>
        <p:spPr>
          <a:xfrm>
            <a:off x="1379161" y="0"/>
            <a:ext cx="7128877" cy="539885"/>
          </a:xfrm>
        </p:spPr>
        <p:txBody>
          <a:bodyPr>
            <a:normAutofit/>
          </a:bodyPr>
          <a:lstStyle/>
          <a:p>
            <a:pPr algn="ctr"/>
            <a:r>
              <a:rPr lang="fr-FR" sz="2000" b="1" dirty="0">
                <a:latin typeface="+mn-lt"/>
              </a:rPr>
              <a:t>PROCES-VERBAL DE L’INCENDIE DU COLLEGE - 1814</a:t>
            </a:r>
          </a:p>
        </p:txBody>
      </p:sp>
      <p:pic>
        <p:nvPicPr>
          <p:cNvPr id="5" name="Image 4">
            <a:extLst>
              <a:ext uri="{FF2B5EF4-FFF2-40B4-BE49-F238E27FC236}">
                <a16:creationId xmlns:a16="http://schemas.microsoft.com/office/drawing/2014/main" id="{665BD9C3-3B51-FA2C-B943-60CBBEF80487}"/>
              </a:ext>
            </a:extLst>
          </p:cNvPr>
          <p:cNvPicPr>
            <a:picLocks noChangeAspect="1"/>
          </p:cNvPicPr>
          <p:nvPr/>
        </p:nvPicPr>
        <p:blipFill rotWithShape="1">
          <a:blip r:embed="rId2"/>
          <a:srcRect l="10019" t="4209" r="7485" b="4735"/>
          <a:stretch/>
        </p:blipFill>
        <p:spPr>
          <a:xfrm>
            <a:off x="1237025" y="413427"/>
            <a:ext cx="7413147" cy="6136796"/>
          </a:xfrm>
          <a:prstGeom prst="rect">
            <a:avLst/>
          </a:prstGeom>
        </p:spPr>
      </p:pic>
      <p:sp>
        <p:nvSpPr>
          <p:cNvPr id="7" name="ZoneTexte 6">
            <a:extLst>
              <a:ext uri="{FF2B5EF4-FFF2-40B4-BE49-F238E27FC236}">
                <a16:creationId xmlns:a16="http://schemas.microsoft.com/office/drawing/2014/main" id="{01F09FE3-3D5E-7B0E-B640-A9D93F9B2899}"/>
              </a:ext>
            </a:extLst>
          </p:cNvPr>
          <p:cNvSpPr txBox="1"/>
          <p:nvPr/>
        </p:nvSpPr>
        <p:spPr>
          <a:xfrm>
            <a:off x="4372491" y="6550223"/>
            <a:ext cx="1575581" cy="307777"/>
          </a:xfrm>
          <a:prstGeom prst="rect">
            <a:avLst/>
          </a:prstGeom>
          <a:noFill/>
        </p:spPr>
        <p:txBody>
          <a:bodyPr wrap="square">
            <a:spAutoFit/>
          </a:bodyPr>
          <a:lstStyle/>
          <a:p>
            <a:r>
              <a:rPr lang="fr-FR" sz="1400" dirty="0"/>
              <a:t>ADHV – 1T487</a:t>
            </a:r>
          </a:p>
        </p:txBody>
      </p:sp>
    </p:spTree>
    <p:extLst>
      <p:ext uri="{BB962C8B-B14F-4D97-AF65-F5344CB8AC3E}">
        <p14:creationId xmlns:p14="http://schemas.microsoft.com/office/powerpoint/2010/main" val="121470068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2088</Words>
  <Application>Microsoft Macintosh PowerPoint</Application>
  <PresentationFormat>Format A4 (210 x 297 mm)</PresentationFormat>
  <Paragraphs>134</Paragraphs>
  <Slides>43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Calibri Light</vt:lpstr>
      <vt:lpstr>Garamond</vt:lpstr>
      <vt:lpstr>Thème Office</vt:lpstr>
      <vt:lpstr>LE VIEUX COLLEGE DE MAGNAC-LAVAL</vt:lpstr>
      <vt:lpstr>FONDATION D’UN SEMINAIRE (COLLEGE) - 1665</vt:lpstr>
      <vt:lpstr>Présentation PowerPoint</vt:lpstr>
      <vt:lpstr>DECADENCE DU SEMINAIRE/COLLEGE - 1786</vt:lpstr>
      <vt:lpstr>L’ACHAT DU COLLEGE - 1805</vt:lpstr>
      <vt:lpstr>L’IMPORTANCE DU COLLEGE DE MAGNAC-LAVAL</vt:lpstr>
      <vt:lpstr>BUGET DU COLLEGE - 1813</vt:lpstr>
      <vt:lpstr>INCENDIE DU COLLEGE - 1814</vt:lpstr>
      <vt:lpstr>PROCES-VERBAL DE L’INCENDIE DU COLLEGE - 1814</vt:lpstr>
      <vt:lpstr>DECADENCE DU COLLEGE DE MAGNAC-LAVAL - 1824</vt:lpstr>
      <vt:lpstr>PLAN DU COLLEGE DE MAGNAC-LAVAL EN 1825</vt:lpstr>
      <vt:lpstr>DESCRIPTION DU COLLEGE EN 1825</vt:lpstr>
      <vt:lpstr>Présentation PowerPoint</vt:lpstr>
      <vt:lpstr>Présentation PowerPoint</vt:lpstr>
      <vt:lpstr>Présentation PowerPoint</vt:lpstr>
      <vt:lpstr>PLAN DU COLLEGE DE MAGNAC-LAVAL  EN 1825 : DETAILS</vt:lpstr>
      <vt:lpstr>LE CADASTRE NAPOLEONIEN - 1837</vt:lpstr>
      <vt:lpstr>VUE GENERALE DU BOURG DE MAGNAC-LAVAL</vt:lpstr>
      <vt:lpstr>LOCALISATION DES PARCELLES CADASTRALES DU COLLEGE- 1837</vt:lpstr>
      <vt:lpstr>PROSPECTUS ANNEE SCOLAIRE 1839-1840</vt:lpstr>
      <vt:lpstr>BULLETINS D’ELEVES DU COLLEGE - 1844</vt:lpstr>
      <vt:lpstr>ETAT DES LIEUX DU COLLEGE EN 1844 N°1</vt:lpstr>
      <vt:lpstr>ETAT DES LIEUX DU COLLEGE EN 1844 N°2</vt:lpstr>
      <vt:lpstr>ETAT DES LIEUX DU COLLEGE EN 1844 N°3</vt:lpstr>
      <vt:lpstr>ETAT DES LIEUX DU COLLEGE EN 1844 N°4</vt:lpstr>
      <vt:lpstr>MATIERES ENSEIGNEES AU COLLEGE DE MAGNAC-LAVAL – 1850-51</vt:lpstr>
      <vt:lpstr>PROSPECTUS ANNEE SCOLAIRE 1851-52</vt:lpstr>
      <vt:lpstr>EFFECTIFS DU COLLEGE DE MAGNAC-LAVAL : 1854</vt:lpstr>
      <vt:lpstr>TRANSLATION DE L’ECOLE PRIMAIRE DANS LE COLLEGE - 1868</vt:lpstr>
      <vt:lpstr>LE COLLEGE DEVIENT UNE CASERNE - 1873</vt:lpstr>
      <vt:lpstr>PLAN DES CASERNES DE MAGNAC-LAVAL - 1898</vt:lpstr>
      <vt:lpstr>LA NOUVELLE CASERNE DE MAGNAC-LAVAL, dite du Champ de foire ou caserne B</vt:lpstr>
      <vt:lpstr>ECOLE DE GARCONS ET ECOLE MATERNELLE DANS LE VIEUX COLLEGE - 1923</vt:lpstr>
      <vt:lpstr>AMENAGEMENTS DES LOCAUX SCOLAIRES - 1923</vt:lpstr>
      <vt:lpstr>PLAN DU COLLEGE DE MAGNAC-LAVAL EN 1923</vt:lpstr>
      <vt:lpstr>FACADE DU COLLEGE – DETAILS : 1923</vt:lpstr>
      <vt:lpstr>L’ARCHITECTURE DE LA FACADE DU COLLEGE</vt:lpstr>
      <vt:lpstr>FACADE DU COLLEGE – DETAILS : 1923</vt:lpstr>
      <vt:lpstr>L’HOTEL DE VILLE DE MAGNAC-LAVAL</vt:lpstr>
      <vt:lpstr>UNE NOUVELLE HORLOGE - 1926</vt:lpstr>
      <vt:lpstr>L’ECOLE DES FILLES - 1937</vt:lpstr>
      <vt:lpstr>PLAN DU CENTRE DE MAGNAC-LAVAL - 1937 </vt:lpstr>
      <vt:lpstr>HISTOIRE DU VIEUX COLLEGE DE MAGNAC-LAVAL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VIEUX COLLEGE</dc:title>
  <dc:creator>Sophie SICOT</dc:creator>
  <cp:lastModifiedBy>Sophie SICOT</cp:lastModifiedBy>
  <cp:revision>289</cp:revision>
  <dcterms:created xsi:type="dcterms:W3CDTF">2022-10-08T12:57:14Z</dcterms:created>
  <dcterms:modified xsi:type="dcterms:W3CDTF">2023-01-11T13:47:32Z</dcterms:modified>
</cp:coreProperties>
</file>