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8" r:id="rId2"/>
    <p:sldId id="260" r:id="rId3"/>
    <p:sldId id="256" r:id="rId4"/>
    <p:sldId id="285" r:id="rId5"/>
    <p:sldId id="283" r:id="rId6"/>
    <p:sldId id="290" r:id="rId7"/>
    <p:sldId id="274" r:id="rId8"/>
    <p:sldId id="291" r:id="rId9"/>
    <p:sldId id="277" r:id="rId10"/>
    <p:sldId id="259" r:id="rId11"/>
    <p:sldId id="261" r:id="rId12"/>
    <p:sldId id="269" r:id="rId13"/>
    <p:sldId id="268" r:id="rId14"/>
    <p:sldId id="281" r:id="rId15"/>
    <p:sldId id="282" r:id="rId16"/>
    <p:sldId id="262" r:id="rId17"/>
    <p:sldId id="292" r:id="rId18"/>
    <p:sldId id="295" r:id="rId19"/>
    <p:sldId id="293" r:id="rId20"/>
    <p:sldId id="270" r:id="rId21"/>
    <p:sldId id="286" r:id="rId22"/>
    <p:sldId id="287" r:id="rId23"/>
    <p:sldId id="280" r:id="rId24"/>
    <p:sldId id="271" r:id="rId25"/>
    <p:sldId id="294" r:id="rId26"/>
    <p:sldId id="278" r:id="rId27"/>
    <p:sldId id="279" r:id="rId28"/>
    <p:sldId id="263" r:id="rId29"/>
    <p:sldId id="266" r:id="rId30"/>
    <p:sldId id="267" r:id="rId31"/>
    <p:sldId id="264" r:id="rId32"/>
    <p:sldId id="276" r:id="rId33"/>
    <p:sldId id="275" r:id="rId34"/>
    <p:sldId id="265" r:id="rId35"/>
    <p:sldId id="288" r:id="rId36"/>
    <p:sldId id="284" r:id="rId37"/>
    <p:sldId id="289" r:id="rId38"/>
    <p:sldId id="272" r:id="rId39"/>
    <p:sldId id="273"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03"/>
    <p:restoredTop sz="94694"/>
  </p:normalViewPr>
  <p:slideViewPr>
    <p:cSldViewPr snapToGrid="0" snapToObjects="1">
      <p:cViewPr varScale="1">
        <p:scale>
          <a:sx n="109" d="100"/>
          <a:sy n="109" d="100"/>
        </p:scale>
        <p:origin x="472" y="192"/>
      </p:cViewPr>
      <p:guideLst/>
    </p:cSldViewPr>
  </p:slideViewPr>
  <p:outlineViewPr>
    <p:cViewPr>
      <p:scale>
        <a:sx n="33" d="100"/>
        <a:sy n="33" d="100"/>
      </p:scale>
      <p:origin x="0" y="-80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AF42CD-E736-E447-9D74-D6652C8D4586}" type="datetimeFigureOut">
              <a:rPr lang="fr-FR" smtClean="0"/>
              <a:t>20/01/2022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11A7C-CD51-A044-AD79-17AD2BF16944}" type="slidenum">
              <a:rPr lang="fr-FR" smtClean="0"/>
              <a:t>‹N°›</a:t>
            </a:fld>
            <a:endParaRPr lang="fr-FR"/>
          </a:p>
        </p:txBody>
      </p:sp>
    </p:spTree>
    <p:extLst>
      <p:ext uri="{BB962C8B-B14F-4D97-AF65-F5344CB8AC3E}">
        <p14:creationId xmlns:p14="http://schemas.microsoft.com/office/powerpoint/2010/main" val="151216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039AC0-1327-6241-B9EC-6973CA541C4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043DEB5-49F7-F942-8710-8938F231D9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38CDBB4-17F7-FD47-9396-9B0132640853}"/>
              </a:ext>
            </a:extLst>
          </p:cNvPr>
          <p:cNvSpPr>
            <a:spLocks noGrp="1"/>
          </p:cNvSpPr>
          <p:nvPr>
            <p:ph type="dt" sz="half" idx="10"/>
          </p:nvPr>
        </p:nvSpPr>
        <p:spPr/>
        <p:txBody>
          <a:bodyPr/>
          <a:lstStyle/>
          <a:p>
            <a:fld id="{366EA59F-EB4E-8646-B830-3D1C68C29A24}"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B2A8A6BB-E57D-8647-95DE-057DB8354C4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E69B2D-EC57-234B-A2FB-A0E2366D2BE9}"/>
              </a:ext>
            </a:extLst>
          </p:cNvPr>
          <p:cNvSpPr>
            <a:spLocks noGrp="1"/>
          </p:cNvSpPr>
          <p:nvPr>
            <p:ph type="sldNum" sz="quarter" idx="12"/>
          </p:nvPr>
        </p:nvSpPr>
        <p:spPr/>
        <p:txBody>
          <a:bodyPr/>
          <a:lstStyle/>
          <a:p>
            <a:fld id="{CD9C2622-6457-4D49-8D2F-F206344D292A}" type="slidenum">
              <a:rPr lang="fr-FR" smtClean="0"/>
              <a:t>‹N°›</a:t>
            </a:fld>
            <a:endParaRPr lang="fr-FR"/>
          </a:p>
        </p:txBody>
      </p:sp>
    </p:spTree>
    <p:extLst>
      <p:ext uri="{BB962C8B-B14F-4D97-AF65-F5344CB8AC3E}">
        <p14:creationId xmlns:p14="http://schemas.microsoft.com/office/powerpoint/2010/main" val="4264263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D9DCED-D78E-9547-B86C-797D51BA4EE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102AB87-CA63-9B47-B6EF-589092CB0DB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D73B05D-C0BF-E949-8ABC-B7474EAFF8EA}"/>
              </a:ext>
            </a:extLst>
          </p:cNvPr>
          <p:cNvSpPr>
            <a:spLocks noGrp="1"/>
          </p:cNvSpPr>
          <p:nvPr>
            <p:ph type="dt" sz="half" idx="10"/>
          </p:nvPr>
        </p:nvSpPr>
        <p:spPr/>
        <p:txBody>
          <a:bodyPr/>
          <a:lstStyle/>
          <a:p>
            <a:fld id="{366EA59F-EB4E-8646-B830-3D1C68C29A24}"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A94A9812-482F-1343-90F6-4334CD47E9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7C61B3-641D-D147-83D4-D0F2EC107927}"/>
              </a:ext>
            </a:extLst>
          </p:cNvPr>
          <p:cNvSpPr>
            <a:spLocks noGrp="1"/>
          </p:cNvSpPr>
          <p:nvPr>
            <p:ph type="sldNum" sz="quarter" idx="12"/>
          </p:nvPr>
        </p:nvSpPr>
        <p:spPr/>
        <p:txBody>
          <a:bodyPr/>
          <a:lstStyle/>
          <a:p>
            <a:fld id="{CD9C2622-6457-4D49-8D2F-F206344D292A}" type="slidenum">
              <a:rPr lang="fr-FR" smtClean="0"/>
              <a:t>‹N°›</a:t>
            </a:fld>
            <a:endParaRPr lang="fr-FR"/>
          </a:p>
        </p:txBody>
      </p:sp>
    </p:spTree>
    <p:extLst>
      <p:ext uri="{BB962C8B-B14F-4D97-AF65-F5344CB8AC3E}">
        <p14:creationId xmlns:p14="http://schemas.microsoft.com/office/powerpoint/2010/main" val="1801577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D3A450C-1A59-804E-98AC-E2C98CEEC0B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92AEFEA-D7CD-4E47-A914-82AEBD9C32A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2D1076-238E-5344-8AF6-818712F643BD}"/>
              </a:ext>
            </a:extLst>
          </p:cNvPr>
          <p:cNvSpPr>
            <a:spLocks noGrp="1"/>
          </p:cNvSpPr>
          <p:nvPr>
            <p:ph type="dt" sz="half" idx="10"/>
          </p:nvPr>
        </p:nvSpPr>
        <p:spPr/>
        <p:txBody>
          <a:bodyPr/>
          <a:lstStyle/>
          <a:p>
            <a:fld id="{366EA59F-EB4E-8646-B830-3D1C68C29A24}"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4B6EAF0F-4C93-614C-BDF7-99C0ED0744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5543808-AD37-F540-8263-EE785352ECF4}"/>
              </a:ext>
            </a:extLst>
          </p:cNvPr>
          <p:cNvSpPr>
            <a:spLocks noGrp="1"/>
          </p:cNvSpPr>
          <p:nvPr>
            <p:ph type="sldNum" sz="quarter" idx="12"/>
          </p:nvPr>
        </p:nvSpPr>
        <p:spPr/>
        <p:txBody>
          <a:bodyPr/>
          <a:lstStyle/>
          <a:p>
            <a:fld id="{CD9C2622-6457-4D49-8D2F-F206344D292A}" type="slidenum">
              <a:rPr lang="fr-FR" smtClean="0"/>
              <a:t>‹N°›</a:t>
            </a:fld>
            <a:endParaRPr lang="fr-FR"/>
          </a:p>
        </p:txBody>
      </p:sp>
    </p:spTree>
    <p:extLst>
      <p:ext uri="{BB962C8B-B14F-4D97-AF65-F5344CB8AC3E}">
        <p14:creationId xmlns:p14="http://schemas.microsoft.com/office/powerpoint/2010/main" val="251759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BCFE0A-589C-BD4C-9D1D-47A58EC130D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89C402F-B913-9544-83B3-9C244892303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72817A4-F1F6-A646-91D0-F97C48BD909B}"/>
              </a:ext>
            </a:extLst>
          </p:cNvPr>
          <p:cNvSpPr>
            <a:spLocks noGrp="1"/>
          </p:cNvSpPr>
          <p:nvPr>
            <p:ph type="dt" sz="half" idx="10"/>
          </p:nvPr>
        </p:nvSpPr>
        <p:spPr/>
        <p:txBody>
          <a:bodyPr/>
          <a:lstStyle/>
          <a:p>
            <a:fld id="{366EA59F-EB4E-8646-B830-3D1C68C29A24}"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6CB98B8E-4705-0D48-8D9C-6A9627D201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28DEB6-F523-524A-835C-2A20B8E288FF}"/>
              </a:ext>
            </a:extLst>
          </p:cNvPr>
          <p:cNvSpPr>
            <a:spLocks noGrp="1"/>
          </p:cNvSpPr>
          <p:nvPr>
            <p:ph type="sldNum" sz="quarter" idx="12"/>
          </p:nvPr>
        </p:nvSpPr>
        <p:spPr/>
        <p:txBody>
          <a:bodyPr/>
          <a:lstStyle/>
          <a:p>
            <a:fld id="{CD9C2622-6457-4D49-8D2F-F206344D292A}" type="slidenum">
              <a:rPr lang="fr-FR" smtClean="0"/>
              <a:t>‹N°›</a:t>
            </a:fld>
            <a:endParaRPr lang="fr-FR"/>
          </a:p>
        </p:txBody>
      </p:sp>
    </p:spTree>
    <p:extLst>
      <p:ext uri="{BB962C8B-B14F-4D97-AF65-F5344CB8AC3E}">
        <p14:creationId xmlns:p14="http://schemas.microsoft.com/office/powerpoint/2010/main" val="1392262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C5F724-EF25-CF4D-B6C7-3FBD4B4BB3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D4DF017-202E-0F46-B86B-41A14D517F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2A26D63-20C1-0546-92E2-F8278E6CA988}"/>
              </a:ext>
            </a:extLst>
          </p:cNvPr>
          <p:cNvSpPr>
            <a:spLocks noGrp="1"/>
          </p:cNvSpPr>
          <p:nvPr>
            <p:ph type="dt" sz="half" idx="10"/>
          </p:nvPr>
        </p:nvSpPr>
        <p:spPr/>
        <p:txBody>
          <a:bodyPr/>
          <a:lstStyle/>
          <a:p>
            <a:fld id="{366EA59F-EB4E-8646-B830-3D1C68C29A24}"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41E18E63-FA74-B845-91AA-3B3F918438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A2A88F2-1319-C74B-B287-612C68DDBA03}"/>
              </a:ext>
            </a:extLst>
          </p:cNvPr>
          <p:cNvSpPr>
            <a:spLocks noGrp="1"/>
          </p:cNvSpPr>
          <p:nvPr>
            <p:ph type="sldNum" sz="quarter" idx="12"/>
          </p:nvPr>
        </p:nvSpPr>
        <p:spPr/>
        <p:txBody>
          <a:bodyPr/>
          <a:lstStyle/>
          <a:p>
            <a:fld id="{CD9C2622-6457-4D49-8D2F-F206344D292A}" type="slidenum">
              <a:rPr lang="fr-FR" smtClean="0"/>
              <a:t>‹N°›</a:t>
            </a:fld>
            <a:endParaRPr lang="fr-FR"/>
          </a:p>
        </p:txBody>
      </p:sp>
    </p:spTree>
    <p:extLst>
      <p:ext uri="{BB962C8B-B14F-4D97-AF65-F5344CB8AC3E}">
        <p14:creationId xmlns:p14="http://schemas.microsoft.com/office/powerpoint/2010/main" val="251564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6A914-FFC8-784F-8F7A-8A7C759BB1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4359741-874F-B049-8C12-74378DFA69B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4057282-FFB9-AE44-B95B-5753260C45B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9C32E47-04AB-B546-8FCF-0FE7DB294325}"/>
              </a:ext>
            </a:extLst>
          </p:cNvPr>
          <p:cNvSpPr>
            <a:spLocks noGrp="1"/>
          </p:cNvSpPr>
          <p:nvPr>
            <p:ph type="dt" sz="half" idx="10"/>
          </p:nvPr>
        </p:nvSpPr>
        <p:spPr/>
        <p:txBody>
          <a:bodyPr/>
          <a:lstStyle/>
          <a:p>
            <a:fld id="{366EA59F-EB4E-8646-B830-3D1C68C29A24}" type="datetimeFigureOut">
              <a:rPr lang="fr-FR" smtClean="0"/>
              <a:t>20/01/2022</a:t>
            </a:fld>
            <a:endParaRPr lang="fr-FR"/>
          </a:p>
        </p:txBody>
      </p:sp>
      <p:sp>
        <p:nvSpPr>
          <p:cNvPr id="6" name="Espace réservé du pied de page 5">
            <a:extLst>
              <a:ext uri="{FF2B5EF4-FFF2-40B4-BE49-F238E27FC236}">
                <a16:creationId xmlns:a16="http://schemas.microsoft.com/office/drawing/2014/main" id="{06EAAEBB-03BF-8F4C-A5B7-7A0E5A0BBB1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C309583-0C49-774A-960B-90B9EA3044F8}"/>
              </a:ext>
            </a:extLst>
          </p:cNvPr>
          <p:cNvSpPr>
            <a:spLocks noGrp="1"/>
          </p:cNvSpPr>
          <p:nvPr>
            <p:ph type="sldNum" sz="quarter" idx="12"/>
          </p:nvPr>
        </p:nvSpPr>
        <p:spPr/>
        <p:txBody>
          <a:bodyPr/>
          <a:lstStyle/>
          <a:p>
            <a:fld id="{CD9C2622-6457-4D49-8D2F-F206344D292A}" type="slidenum">
              <a:rPr lang="fr-FR" smtClean="0"/>
              <a:t>‹N°›</a:t>
            </a:fld>
            <a:endParaRPr lang="fr-FR"/>
          </a:p>
        </p:txBody>
      </p:sp>
    </p:spTree>
    <p:extLst>
      <p:ext uri="{BB962C8B-B14F-4D97-AF65-F5344CB8AC3E}">
        <p14:creationId xmlns:p14="http://schemas.microsoft.com/office/powerpoint/2010/main" val="373549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9FB03A-29B9-AC4F-862A-23D14385527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019094A-999B-D241-942E-FFBD3D98D1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7DF4E37-BDA5-B54D-B390-2B9CAC277A5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8D99DCC-96CC-0241-8166-212DD7D7F2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AC4291B-70D0-524D-A6EC-B01E9C3F3DA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36410BA-AC4D-E441-B930-7D16C3E4441F}"/>
              </a:ext>
            </a:extLst>
          </p:cNvPr>
          <p:cNvSpPr>
            <a:spLocks noGrp="1"/>
          </p:cNvSpPr>
          <p:nvPr>
            <p:ph type="dt" sz="half" idx="10"/>
          </p:nvPr>
        </p:nvSpPr>
        <p:spPr/>
        <p:txBody>
          <a:bodyPr/>
          <a:lstStyle/>
          <a:p>
            <a:fld id="{366EA59F-EB4E-8646-B830-3D1C68C29A24}" type="datetimeFigureOut">
              <a:rPr lang="fr-FR" smtClean="0"/>
              <a:t>20/01/2022</a:t>
            </a:fld>
            <a:endParaRPr lang="fr-FR"/>
          </a:p>
        </p:txBody>
      </p:sp>
      <p:sp>
        <p:nvSpPr>
          <p:cNvPr id="8" name="Espace réservé du pied de page 7">
            <a:extLst>
              <a:ext uri="{FF2B5EF4-FFF2-40B4-BE49-F238E27FC236}">
                <a16:creationId xmlns:a16="http://schemas.microsoft.com/office/drawing/2014/main" id="{96091AA4-5863-874F-8AB4-131AFCF436B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B21A2AC-E135-C64C-B0D5-6F7D02BC7481}"/>
              </a:ext>
            </a:extLst>
          </p:cNvPr>
          <p:cNvSpPr>
            <a:spLocks noGrp="1"/>
          </p:cNvSpPr>
          <p:nvPr>
            <p:ph type="sldNum" sz="quarter" idx="12"/>
          </p:nvPr>
        </p:nvSpPr>
        <p:spPr/>
        <p:txBody>
          <a:bodyPr/>
          <a:lstStyle/>
          <a:p>
            <a:fld id="{CD9C2622-6457-4D49-8D2F-F206344D292A}" type="slidenum">
              <a:rPr lang="fr-FR" smtClean="0"/>
              <a:t>‹N°›</a:t>
            </a:fld>
            <a:endParaRPr lang="fr-FR"/>
          </a:p>
        </p:txBody>
      </p:sp>
    </p:spTree>
    <p:extLst>
      <p:ext uri="{BB962C8B-B14F-4D97-AF65-F5344CB8AC3E}">
        <p14:creationId xmlns:p14="http://schemas.microsoft.com/office/powerpoint/2010/main" val="38493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691905-B16A-B84B-8D81-6873822D202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2419F2A-E8A8-A048-9F56-EFA8E9712117}"/>
              </a:ext>
            </a:extLst>
          </p:cNvPr>
          <p:cNvSpPr>
            <a:spLocks noGrp="1"/>
          </p:cNvSpPr>
          <p:nvPr>
            <p:ph type="dt" sz="half" idx="10"/>
          </p:nvPr>
        </p:nvSpPr>
        <p:spPr/>
        <p:txBody>
          <a:bodyPr/>
          <a:lstStyle/>
          <a:p>
            <a:fld id="{366EA59F-EB4E-8646-B830-3D1C68C29A24}" type="datetimeFigureOut">
              <a:rPr lang="fr-FR" smtClean="0"/>
              <a:t>20/01/2022</a:t>
            </a:fld>
            <a:endParaRPr lang="fr-FR"/>
          </a:p>
        </p:txBody>
      </p:sp>
      <p:sp>
        <p:nvSpPr>
          <p:cNvPr id="4" name="Espace réservé du pied de page 3">
            <a:extLst>
              <a:ext uri="{FF2B5EF4-FFF2-40B4-BE49-F238E27FC236}">
                <a16:creationId xmlns:a16="http://schemas.microsoft.com/office/drawing/2014/main" id="{807E01C6-2ECB-4D46-871B-CE460485336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F5A5D27-BB27-AA4F-B9E4-2DCE59C92789}"/>
              </a:ext>
            </a:extLst>
          </p:cNvPr>
          <p:cNvSpPr>
            <a:spLocks noGrp="1"/>
          </p:cNvSpPr>
          <p:nvPr>
            <p:ph type="sldNum" sz="quarter" idx="12"/>
          </p:nvPr>
        </p:nvSpPr>
        <p:spPr/>
        <p:txBody>
          <a:bodyPr/>
          <a:lstStyle/>
          <a:p>
            <a:fld id="{CD9C2622-6457-4D49-8D2F-F206344D292A}" type="slidenum">
              <a:rPr lang="fr-FR" smtClean="0"/>
              <a:t>‹N°›</a:t>
            </a:fld>
            <a:endParaRPr lang="fr-FR"/>
          </a:p>
        </p:txBody>
      </p:sp>
    </p:spTree>
    <p:extLst>
      <p:ext uri="{BB962C8B-B14F-4D97-AF65-F5344CB8AC3E}">
        <p14:creationId xmlns:p14="http://schemas.microsoft.com/office/powerpoint/2010/main" val="1775930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4DB6C95-F856-B54D-B168-DF51CB6C6C5B}"/>
              </a:ext>
            </a:extLst>
          </p:cNvPr>
          <p:cNvSpPr>
            <a:spLocks noGrp="1"/>
          </p:cNvSpPr>
          <p:nvPr>
            <p:ph type="dt" sz="half" idx="10"/>
          </p:nvPr>
        </p:nvSpPr>
        <p:spPr/>
        <p:txBody>
          <a:bodyPr/>
          <a:lstStyle/>
          <a:p>
            <a:fld id="{366EA59F-EB4E-8646-B830-3D1C68C29A24}" type="datetimeFigureOut">
              <a:rPr lang="fr-FR" smtClean="0"/>
              <a:t>20/01/2022</a:t>
            </a:fld>
            <a:endParaRPr lang="fr-FR"/>
          </a:p>
        </p:txBody>
      </p:sp>
      <p:sp>
        <p:nvSpPr>
          <p:cNvPr id="3" name="Espace réservé du pied de page 2">
            <a:extLst>
              <a:ext uri="{FF2B5EF4-FFF2-40B4-BE49-F238E27FC236}">
                <a16:creationId xmlns:a16="http://schemas.microsoft.com/office/drawing/2014/main" id="{D2C8D1C9-A736-E848-ABCF-F3BAC719B9C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738FEB3-E572-C646-A5B5-E5439493D569}"/>
              </a:ext>
            </a:extLst>
          </p:cNvPr>
          <p:cNvSpPr>
            <a:spLocks noGrp="1"/>
          </p:cNvSpPr>
          <p:nvPr>
            <p:ph type="sldNum" sz="quarter" idx="12"/>
          </p:nvPr>
        </p:nvSpPr>
        <p:spPr/>
        <p:txBody>
          <a:bodyPr/>
          <a:lstStyle/>
          <a:p>
            <a:fld id="{CD9C2622-6457-4D49-8D2F-F206344D292A}" type="slidenum">
              <a:rPr lang="fr-FR" smtClean="0"/>
              <a:t>‹N°›</a:t>
            </a:fld>
            <a:endParaRPr lang="fr-FR"/>
          </a:p>
        </p:txBody>
      </p:sp>
    </p:spTree>
    <p:extLst>
      <p:ext uri="{BB962C8B-B14F-4D97-AF65-F5344CB8AC3E}">
        <p14:creationId xmlns:p14="http://schemas.microsoft.com/office/powerpoint/2010/main" val="361300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7F8F44-D2AE-D34E-9F9C-481E3F1C7AD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1534AC2-587E-B048-B75B-A742B37426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B724E33-9AC3-2E48-BC55-3CB8519C9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1F91602-831B-7847-88E1-96814182E41E}"/>
              </a:ext>
            </a:extLst>
          </p:cNvPr>
          <p:cNvSpPr>
            <a:spLocks noGrp="1"/>
          </p:cNvSpPr>
          <p:nvPr>
            <p:ph type="dt" sz="half" idx="10"/>
          </p:nvPr>
        </p:nvSpPr>
        <p:spPr/>
        <p:txBody>
          <a:bodyPr/>
          <a:lstStyle/>
          <a:p>
            <a:fld id="{366EA59F-EB4E-8646-B830-3D1C68C29A24}" type="datetimeFigureOut">
              <a:rPr lang="fr-FR" smtClean="0"/>
              <a:t>20/01/2022</a:t>
            </a:fld>
            <a:endParaRPr lang="fr-FR"/>
          </a:p>
        </p:txBody>
      </p:sp>
      <p:sp>
        <p:nvSpPr>
          <p:cNvPr id="6" name="Espace réservé du pied de page 5">
            <a:extLst>
              <a:ext uri="{FF2B5EF4-FFF2-40B4-BE49-F238E27FC236}">
                <a16:creationId xmlns:a16="http://schemas.microsoft.com/office/drawing/2014/main" id="{90D8E2BF-44F9-EB4D-8797-DD981DE700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3503602-AFC1-3F4A-8EC7-C1853A48585B}"/>
              </a:ext>
            </a:extLst>
          </p:cNvPr>
          <p:cNvSpPr>
            <a:spLocks noGrp="1"/>
          </p:cNvSpPr>
          <p:nvPr>
            <p:ph type="sldNum" sz="quarter" idx="12"/>
          </p:nvPr>
        </p:nvSpPr>
        <p:spPr/>
        <p:txBody>
          <a:bodyPr/>
          <a:lstStyle/>
          <a:p>
            <a:fld id="{CD9C2622-6457-4D49-8D2F-F206344D292A}" type="slidenum">
              <a:rPr lang="fr-FR" smtClean="0"/>
              <a:t>‹N°›</a:t>
            </a:fld>
            <a:endParaRPr lang="fr-FR"/>
          </a:p>
        </p:txBody>
      </p:sp>
    </p:spTree>
    <p:extLst>
      <p:ext uri="{BB962C8B-B14F-4D97-AF65-F5344CB8AC3E}">
        <p14:creationId xmlns:p14="http://schemas.microsoft.com/office/powerpoint/2010/main" val="398639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92407E-F270-3D4D-B0CB-EFF67A1F298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64FE78C-911A-594E-BD90-9988B3B147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819BA9B-2474-F645-B729-EA7210464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F566239-E2E8-744D-AD1B-DA299034787A}"/>
              </a:ext>
            </a:extLst>
          </p:cNvPr>
          <p:cNvSpPr>
            <a:spLocks noGrp="1"/>
          </p:cNvSpPr>
          <p:nvPr>
            <p:ph type="dt" sz="half" idx="10"/>
          </p:nvPr>
        </p:nvSpPr>
        <p:spPr/>
        <p:txBody>
          <a:bodyPr/>
          <a:lstStyle/>
          <a:p>
            <a:fld id="{366EA59F-EB4E-8646-B830-3D1C68C29A24}" type="datetimeFigureOut">
              <a:rPr lang="fr-FR" smtClean="0"/>
              <a:t>20/01/2022</a:t>
            </a:fld>
            <a:endParaRPr lang="fr-FR"/>
          </a:p>
        </p:txBody>
      </p:sp>
      <p:sp>
        <p:nvSpPr>
          <p:cNvPr id="6" name="Espace réservé du pied de page 5">
            <a:extLst>
              <a:ext uri="{FF2B5EF4-FFF2-40B4-BE49-F238E27FC236}">
                <a16:creationId xmlns:a16="http://schemas.microsoft.com/office/drawing/2014/main" id="{237DC67D-37F5-2E46-9309-CF1D084785E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28ED61A-6618-A04C-A659-7C081DBFBED4}"/>
              </a:ext>
            </a:extLst>
          </p:cNvPr>
          <p:cNvSpPr>
            <a:spLocks noGrp="1"/>
          </p:cNvSpPr>
          <p:nvPr>
            <p:ph type="sldNum" sz="quarter" idx="12"/>
          </p:nvPr>
        </p:nvSpPr>
        <p:spPr/>
        <p:txBody>
          <a:bodyPr/>
          <a:lstStyle/>
          <a:p>
            <a:fld id="{CD9C2622-6457-4D49-8D2F-F206344D292A}" type="slidenum">
              <a:rPr lang="fr-FR" smtClean="0"/>
              <a:t>‹N°›</a:t>
            </a:fld>
            <a:endParaRPr lang="fr-FR"/>
          </a:p>
        </p:txBody>
      </p:sp>
    </p:spTree>
    <p:extLst>
      <p:ext uri="{BB962C8B-B14F-4D97-AF65-F5344CB8AC3E}">
        <p14:creationId xmlns:p14="http://schemas.microsoft.com/office/powerpoint/2010/main" val="47251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099E089-435C-094B-B872-79D8187E0E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F0DD008-ACA8-8C44-8C14-8E89F44D6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FD54861-EC44-D34A-B0EE-DA3EA3494C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EA59F-EB4E-8646-B830-3D1C68C29A24}"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ED7DA061-9B82-FC47-BFE4-4DF04EB24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205E88A-E9DF-D94E-A7AB-15DFC6049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C2622-6457-4D49-8D2F-F206344D292A}" type="slidenum">
              <a:rPr lang="fr-FR" smtClean="0"/>
              <a:t>‹N°›</a:t>
            </a:fld>
            <a:endParaRPr lang="fr-FR"/>
          </a:p>
        </p:txBody>
      </p:sp>
    </p:spTree>
    <p:extLst>
      <p:ext uri="{BB962C8B-B14F-4D97-AF65-F5344CB8AC3E}">
        <p14:creationId xmlns:p14="http://schemas.microsoft.com/office/powerpoint/2010/main" val="2373980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18E6659-F3FC-AC42-9588-D105894D44CC}"/>
              </a:ext>
            </a:extLst>
          </p:cNvPr>
          <p:cNvPicPr>
            <a:picLocks noChangeAspect="1"/>
          </p:cNvPicPr>
          <p:nvPr/>
        </p:nvPicPr>
        <p:blipFill rotWithShape="1">
          <a:blip r:embed="rId2">
            <a:alphaModFix amt="70000"/>
          </a:blip>
          <a:srcRect l="2765" t="20295" r="2546" b="20869"/>
          <a:stretch/>
        </p:blipFill>
        <p:spPr>
          <a:xfrm>
            <a:off x="1957386" y="2185989"/>
            <a:ext cx="8272463" cy="3855128"/>
          </a:xfrm>
          <a:prstGeom prst="rect">
            <a:avLst/>
          </a:prstGeom>
        </p:spPr>
      </p:pic>
      <p:sp>
        <p:nvSpPr>
          <p:cNvPr id="2" name="Titre 1">
            <a:extLst>
              <a:ext uri="{FF2B5EF4-FFF2-40B4-BE49-F238E27FC236}">
                <a16:creationId xmlns:a16="http://schemas.microsoft.com/office/drawing/2014/main" id="{16332742-181C-F34C-A1C1-2736F7C494F5}"/>
              </a:ext>
            </a:extLst>
          </p:cNvPr>
          <p:cNvSpPr>
            <a:spLocks noGrp="1"/>
          </p:cNvSpPr>
          <p:nvPr>
            <p:ph type="title"/>
          </p:nvPr>
        </p:nvSpPr>
        <p:spPr>
          <a:xfrm>
            <a:off x="835818" y="1"/>
            <a:ext cx="10515600" cy="2185988"/>
          </a:xfrm>
        </p:spPr>
        <p:txBody>
          <a:bodyPr>
            <a:normAutofit/>
          </a:bodyPr>
          <a:lstStyle/>
          <a:p>
            <a:pPr algn="ctr"/>
            <a:r>
              <a:rPr lang="fr-FR" b="1" dirty="0">
                <a:latin typeface="Calisto MT" panose="02040603050505030304" pitchFamily="18" charset="77"/>
              </a:rPr>
              <a:t>LE COLLEGE D’EYMOUTIERS</a:t>
            </a:r>
            <a:br>
              <a:rPr lang="fr-FR" dirty="0">
                <a:latin typeface="Calisto MT" panose="02040603050505030304" pitchFamily="18" charset="77"/>
              </a:rPr>
            </a:br>
            <a:br>
              <a:rPr lang="fr-FR" dirty="0">
                <a:latin typeface="Calisto MT" panose="02040603050505030304" pitchFamily="18" charset="77"/>
              </a:rPr>
            </a:br>
            <a:r>
              <a:rPr lang="fr-FR" dirty="0">
                <a:latin typeface="Calisto MT" panose="02040603050505030304" pitchFamily="18" charset="77"/>
              </a:rPr>
              <a:t>400 ans au service de l’éducation des jeunes</a:t>
            </a:r>
          </a:p>
        </p:txBody>
      </p:sp>
      <p:sp>
        <p:nvSpPr>
          <p:cNvPr id="3" name="Rectangle 2">
            <a:extLst>
              <a:ext uri="{FF2B5EF4-FFF2-40B4-BE49-F238E27FC236}">
                <a16:creationId xmlns:a16="http://schemas.microsoft.com/office/drawing/2014/main" id="{2E1799ED-3078-A647-BC90-738AA83D16A2}"/>
              </a:ext>
            </a:extLst>
          </p:cNvPr>
          <p:cNvSpPr/>
          <p:nvPr/>
        </p:nvSpPr>
        <p:spPr>
          <a:xfrm>
            <a:off x="2438400" y="6308209"/>
            <a:ext cx="7655169" cy="369332"/>
          </a:xfrm>
          <a:prstGeom prst="rect">
            <a:avLst/>
          </a:prstGeom>
        </p:spPr>
        <p:txBody>
          <a:bodyPr wrap="square">
            <a:spAutoFit/>
          </a:bodyPr>
          <a:lstStyle/>
          <a:p>
            <a:r>
              <a:rPr lang="fr-FR" altLang="fr-FR" dirty="0">
                <a:latin typeface="Garamond" panose="02020404030301010803" pitchFamily="18" charset="0"/>
              </a:rPr>
              <a:t>© </a:t>
            </a:r>
            <a:r>
              <a:rPr lang="fr-FR" dirty="0">
                <a:latin typeface="Calisto MT" panose="02040603050505030304" pitchFamily="18" charset="77"/>
              </a:rPr>
              <a:t>Service éducatif des Archives départementales de la Haute-Vienne - 2022</a:t>
            </a:r>
          </a:p>
        </p:txBody>
      </p:sp>
    </p:spTree>
    <p:extLst>
      <p:ext uri="{BB962C8B-B14F-4D97-AF65-F5344CB8AC3E}">
        <p14:creationId xmlns:p14="http://schemas.microsoft.com/office/powerpoint/2010/main" val="866192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58635-2C04-154F-B105-78626C83BF21}"/>
              </a:ext>
            </a:extLst>
          </p:cNvPr>
          <p:cNvSpPr>
            <a:spLocks noGrp="1"/>
          </p:cNvSpPr>
          <p:nvPr>
            <p:ph type="title"/>
          </p:nvPr>
        </p:nvSpPr>
        <p:spPr>
          <a:xfrm>
            <a:off x="1512277" y="0"/>
            <a:ext cx="8458200" cy="713398"/>
          </a:xfrm>
        </p:spPr>
        <p:txBody>
          <a:bodyPr>
            <a:normAutofit/>
          </a:bodyPr>
          <a:lstStyle/>
          <a:p>
            <a:pPr algn="ctr"/>
            <a:r>
              <a:rPr lang="fr-FR" sz="2000" b="1" dirty="0">
                <a:latin typeface="Calisto MT" panose="02040603050505030304" pitchFamily="18" charset="77"/>
              </a:rPr>
              <a:t>UN BIEN NATIONAL</a:t>
            </a:r>
          </a:p>
        </p:txBody>
      </p:sp>
      <p:sp>
        <p:nvSpPr>
          <p:cNvPr id="4" name="ZoneTexte 3">
            <a:extLst>
              <a:ext uri="{FF2B5EF4-FFF2-40B4-BE49-F238E27FC236}">
                <a16:creationId xmlns:a16="http://schemas.microsoft.com/office/drawing/2014/main" id="{3F304B3C-5307-774A-BC85-2A6584463872}"/>
              </a:ext>
            </a:extLst>
          </p:cNvPr>
          <p:cNvSpPr txBox="1"/>
          <p:nvPr/>
        </p:nvSpPr>
        <p:spPr>
          <a:xfrm>
            <a:off x="545123" y="6283569"/>
            <a:ext cx="1792478" cy="369332"/>
          </a:xfrm>
          <a:prstGeom prst="rect">
            <a:avLst/>
          </a:prstGeom>
          <a:noFill/>
        </p:spPr>
        <p:txBody>
          <a:bodyPr wrap="none" rtlCol="0">
            <a:spAutoFit/>
          </a:bodyPr>
          <a:lstStyle/>
          <a:p>
            <a:r>
              <a:rPr lang="fr-FR" dirty="0">
                <a:latin typeface="Calisto MT" panose="02040603050505030304" pitchFamily="18" charset="77"/>
              </a:rPr>
              <a:t>ADHV - 1Q 476</a:t>
            </a:r>
          </a:p>
        </p:txBody>
      </p:sp>
      <p:sp>
        <p:nvSpPr>
          <p:cNvPr id="5" name="ZoneTexte 4">
            <a:extLst>
              <a:ext uri="{FF2B5EF4-FFF2-40B4-BE49-F238E27FC236}">
                <a16:creationId xmlns:a16="http://schemas.microsoft.com/office/drawing/2014/main" id="{09607C53-4C2D-224F-A04D-BD95D2D562C7}"/>
              </a:ext>
            </a:extLst>
          </p:cNvPr>
          <p:cNvSpPr txBox="1"/>
          <p:nvPr/>
        </p:nvSpPr>
        <p:spPr>
          <a:xfrm>
            <a:off x="2561853" y="6283569"/>
            <a:ext cx="8922058" cy="369332"/>
          </a:xfrm>
          <a:prstGeom prst="rect">
            <a:avLst/>
          </a:prstGeom>
          <a:noFill/>
        </p:spPr>
        <p:txBody>
          <a:bodyPr wrap="none" rtlCol="0">
            <a:spAutoFit/>
          </a:bodyPr>
          <a:lstStyle/>
          <a:p>
            <a:r>
              <a:rPr lang="fr-FR" dirty="0">
                <a:latin typeface="Calisto MT" panose="02040603050505030304" pitchFamily="18" charset="77"/>
              </a:rPr>
              <a:t>Estimation des biens des Ursulines : deux maisons, l’église, le logis et son jardin – 1792-93</a:t>
            </a:r>
          </a:p>
        </p:txBody>
      </p:sp>
      <p:pic>
        <p:nvPicPr>
          <p:cNvPr id="7" name="Image 6">
            <a:extLst>
              <a:ext uri="{FF2B5EF4-FFF2-40B4-BE49-F238E27FC236}">
                <a16:creationId xmlns:a16="http://schemas.microsoft.com/office/drawing/2014/main" id="{7CAB4E7C-EDC7-FA4E-933E-31D52C12A259}"/>
              </a:ext>
            </a:extLst>
          </p:cNvPr>
          <p:cNvPicPr>
            <a:picLocks noChangeAspect="1"/>
          </p:cNvPicPr>
          <p:nvPr/>
        </p:nvPicPr>
        <p:blipFill rotWithShape="1">
          <a:blip r:embed="rId2"/>
          <a:srcRect l="4445" t="16724" b="10798"/>
          <a:stretch/>
        </p:blipFill>
        <p:spPr>
          <a:xfrm>
            <a:off x="257175" y="926124"/>
            <a:ext cx="6553197" cy="3727938"/>
          </a:xfrm>
          <a:prstGeom prst="rect">
            <a:avLst/>
          </a:prstGeom>
        </p:spPr>
      </p:pic>
      <p:pic>
        <p:nvPicPr>
          <p:cNvPr id="9" name="Image 8">
            <a:extLst>
              <a:ext uri="{FF2B5EF4-FFF2-40B4-BE49-F238E27FC236}">
                <a16:creationId xmlns:a16="http://schemas.microsoft.com/office/drawing/2014/main" id="{8761AE74-65EE-7549-964B-9C98641044C4}"/>
              </a:ext>
            </a:extLst>
          </p:cNvPr>
          <p:cNvPicPr>
            <a:picLocks noChangeAspect="1"/>
          </p:cNvPicPr>
          <p:nvPr/>
        </p:nvPicPr>
        <p:blipFill rotWithShape="1">
          <a:blip r:embed="rId3"/>
          <a:srcRect l="6666" r="22564"/>
          <a:stretch/>
        </p:blipFill>
        <p:spPr>
          <a:xfrm rot="5400000">
            <a:off x="7104184" y="781051"/>
            <a:ext cx="4853354" cy="5143500"/>
          </a:xfrm>
          <a:prstGeom prst="rect">
            <a:avLst/>
          </a:prstGeom>
        </p:spPr>
      </p:pic>
      <p:pic>
        <p:nvPicPr>
          <p:cNvPr id="8" name="Image 7">
            <a:extLst>
              <a:ext uri="{FF2B5EF4-FFF2-40B4-BE49-F238E27FC236}">
                <a16:creationId xmlns:a16="http://schemas.microsoft.com/office/drawing/2014/main" id="{EA6BC3FB-0D2B-E24C-9190-60F6E2179E1E}"/>
              </a:ext>
            </a:extLst>
          </p:cNvPr>
          <p:cNvPicPr>
            <a:picLocks noChangeAspect="1"/>
          </p:cNvPicPr>
          <p:nvPr/>
        </p:nvPicPr>
        <p:blipFill rotWithShape="1">
          <a:blip r:embed="rId2"/>
          <a:srcRect l="42418" t="55712" r="45486" b="12032"/>
          <a:stretch/>
        </p:blipFill>
        <p:spPr>
          <a:xfrm rot="16200000">
            <a:off x="2702561" y="4032023"/>
            <a:ext cx="1436793" cy="2873585"/>
          </a:xfrm>
          <a:prstGeom prst="rect">
            <a:avLst/>
          </a:prstGeom>
        </p:spPr>
      </p:pic>
    </p:spTree>
    <p:extLst>
      <p:ext uri="{BB962C8B-B14F-4D97-AF65-F5344CB8AC3E}">
        <p14:creationId xmlns:p14="http://schemas.microsoft.com/office/powerpoint/2010/main" val="1480108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8C4192-26DE-6341-B72C-5A51E56C0054}"/>
              </a:ext>
            </a:extLst>
          </p:cNvPr>
          <p:cNvSpPr>
            <a:spLocks noGrp="1"/>
          </p:cNvSpPr>
          <p:nvPr>
            <p:ph type="title"/>
          </p:nvPr>
        </p:nvSpPr>
        <p:spPr/>
        <p:txBody>
          <a:bodyPr>
            <a:normAutofit/>
          </a:bodyPr>
          <a:lstStyle/>
          <a:p>
            <a:pPr algn="ctr"/>
            <a:r>
              <a:rPr lang="fr-FR" dirty="0">
                <a:latin typeface="Calisto MT" panose="02040603050505030304" pitchFamily="18" charset="77"/>
              </a:rPr>
              <a:t>LE COLLEGE DES GARCONS </a:t>
            </a:r>
            <a:br>
              <a:rPr lang="fr-FR" dirty="0">
                <a:latin typeface="Calisto MT" panose="02040603050505030304" pitchFamily="18" charset="77"/>
              </a:rPr>
            </a:br>
            <a:r>
              <a:rPr lang="fr-FR" dirty="0">
                <a:latin typeface="Calisto MT" panose="02040603050505030304" pitchFamily="18" charset="77"/>
              </a:rPr>
              <a:t>(1833-1913) puis (1920-1976)</a:t>
            </a:r>
          </a:p>
        </p:txBody>
      </p:sp>
      <p:sp>
        <p:nvSpPr>
          <p:cNvPr id="3" name="Rectangle 2">
            <a:extLst>
              <a:ext uri="{FF2B5EF4-FFF2-40B4-BE49-F238E27FC236}">
                <a16:creationId xmlns:a16="http://schemas.microsoft.com/office/drawing/2014/main" id="{78EC1399-AEFE-D247-AE05-FFF12B5FF936}"/>
              </a:ext>
            </a:extLst>
          </p:cNvPr>
          <p:cNvSpPr/>
          <p:nvPr/>
        </p:nvSpPr>
        <p:spPr>
          <a:xfrm>
            <a:off x="2052145" y="2470908"/>
            <a:ext cx="8087710" cy="2862322"/>
          </a:xfrm>
          <a:prstGeom prst="rect">
            <a:avLst/>
          </a:prstGeom>
        </p:spPr>
        <p:txBody>
          <a:bodyPr wrap="square">
            <a:spAutoFit/>
          </a:bodyPr>
          <a:lstStyle/>
          <a:p>
            <a:pPr algn="just"/>
            <a:r>
              <a:rPr lang="fr-FR" sz="2000" dirty="0">
                <a:latin typeface="Calisto MT" panose="02040603050505030304" pitchFamily="18" charset="77"/>
              </a:rPr>
              <a:t>	Le collège des garçons fut fondé en 1770 par le curé de la ville et Pierre de La </a:t>
            </a:r>
            <a:r>
              <a:rPr lang="fr-FR" sz="2000" dirty="0" err="1">
                <a:latin typeface="Calisto MT" panose="02040603050505030304" pitchFamily="18" charset="77"/>
              </a:rPr>
              <a:t>Bachellerie</a:t>
            </a:r>
            <a:r>
              <a:rPr lang="fr-FR" sz="2000" dirty="0">
                <a:latin typeface="Calisto MT" panose="02040603050505030304" pitchFamily="18" charset="77"/>
              </a:rPr>
              <a:t>, prêtre, soutenus par les consuls et le chapitre d’Eymoutiers afin de permettre aux garçons d’étudier et d’obtenir le grade de bachelier. </a:t>
            </a:r>
          </a:p>
          <a:p>
            <a:pPr algn="just"/>
            <a:endParaRPr lang="fr-FR" sz="2000" dirty="0">
              <a:latin typeface="Calisto MT" panose="02040603050505030304" pitchFamily="18" charset="77"/>
            </a:endParaRPr>
          </a:p>
          <a:p>
            <a:pPr algn="just"/>
            <a:r>
              <a:rPr lang="fr-FR" sz="2000" dirty="0">
                <a:latin typeface="Calisto MT" panose="02040603050505030304" pitchFamily="18" charset="77"/>
              </a:rPr>
              <a:t>	La première maison se situait au Champ de Foire et était dirigée par l’abbé François Richard jusqu’à la Révolution.</a:t>
            </a:r>
          </a:p>
          <a:p>
            <a:pPr algn="just"/>
            <a:endParaRPr lang="fr-FR" sz="2000" dirty="0">
              <a:latin typeface="Calisto MT" panose="02040603050505030304" pitchFamily="18" charset="77"/>
            </a:endParaRPr>
          </a:p>
          <a:p>
            <a:pPr algn="just"/>
            <a:r>
              <a:rPr lang="fr-FR" sz="2000" dirty="0">
                <a:latin typeface="Calisto MT" panose="02040603050505030304" pitchFamily="18" charset="77"/>
              </a:rPr>
              <a:t>	Le collège fut transféré dans le couvent des Ursulines en 1833.</a:t>
            </a:r>
          </a:p>
        </p:txBody>
      </p:sp>
    </p:spTree>
    <p:extLst>
      <p:ext uri="{BB962C8B-B14F-4D97-AF65-F5344CB8AC3E}">
        <p14:creationId xmlns:p14="http://schemas.microsoft.com/office/powerpoint/2010/main" val="2154284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1D3FDA-7C44-4A48-8F0E-3E8490F18207}"/>
              </a:ext>
            </a:extLst>
          </p:cNvPr>
          <p:cNvSpPr>
            <a:spLocks noGrp="1"/>
          </p:cNvSpPr>
          <p:nvPr>
            <p:ph type="title"/>
          </p:nvPr>
        </p:nvSpPr>
        <p:spPr>
          <a:xfrm>
            <a:off x="714157" y="54752"/>
            <a:ext cx="10392508" cy="596167"/>
          </a:xfrm>
        </p:spPr>
        <p:txBody>
          <a:bodyPr>
            <a:normAutofit/>
          </a:bodyPr>
          <a:lstStyle/>
          <a:p>
            <a:pPr algn="ctr"/>
            <a:r>
              <a:rPr lang="fr-FR" sz="2000" b="1" dirty="0">
                <a:latin typeface="Calisto MT" panose="02040603050505030304" pitchFamily="18" charset="77"/>
              </a:rPr>
              <a:t>CREATION DE RENTES POUR REMUNERER LES « REGENTS » DU COLLEGE</a:t>
            </a:r>
          </a:p>
        </p:txBody>
      </p:sp>
      <p:pic>
        <p:nvPicPr>
          <p:cNvPr id="5" name="Image 4">
            <a:extLst>
              <a:ext uri="{FF2B5EF4-FFF2-40B4-BE49-F238E27FC236}">
                <a16:creationId xmlns:a16="http://schemas.microsoft.com/office/drawing/2014/main" id="{642DABFF-13A4-E244-95A6-88745C0F9B49}"/>
              </a:ext>
            </a:extLst>
          </p:cNvPr>
          <p:cNvPicPr>
            <a:picLocks noChangeAspect="1"/>
          </p:cNvPicPr>
          <p:nvPr/>
        </p:nvPicPr>
        <p:blipFill rotWithShape="1">
          <a:blip r:embed="rId2"/>
          <a:srcRect l="6159" t="45350" r="53841" b="3190"/>
          <a:stretch/>
        </p:blipFill>
        <p:spPr>
          <a:xfrm>
            <a:off x="186469" y="671878"/>
            <a:ext cx="2743200" cy="2646850"/>
          </a:xfrm>
          <a:prstGeom prst="rect">
            <a:avLst/>
          </a:prstGeom>
        </p:spPr>
      </p:pic>
      <p:sp>
        <p:nvSpPr>
          <p:cNvPr id="6" name="ZoneTexte 5">
            <a:extLst>
              <a:ext uri="{FF2B5EF4-FFF2-40B4-BE49-F238E27FC236}">
                <a16:creationId xmlns:a16="http://schemas.microsoft.com/office/drawing/2014/main" id="{B7FF0C44-A105-AA4D-BC36-F70A673C3E6A}"/>
              </a:ext>
            </a:extLst>
          </p:cNvPr>
          <p:cNvSpPr txBox="1"/>
          <p:nvPr/>
        </p:nvSpPr>
        <p:spPr>
          <a:xfrm>
            <a:off x="1696847" y="6405776"/>
            <a:ext cx="8133317" cy="369332"/>
          </a:xfrm>
          <a:prstGeom prst="rect">
            <a:avLst/>
          </a:prstGeom>
          <a:noFill/>
        </p:spPr>
        <p:txBody>
          <a:bodyPr wrap="none" rtlCol="0">
            <a:spAutoFit/>
          </a:bodyPr>
          <a:lstStyle/>
          <a:p>
            <a:r>
              <a:rPr lang="fr-FR" dirty="0">
                <a:latin typeface="Calisto MT" panose="02040603050505030304" pitchFamily="18" charset="77"/>
              </a:rPr>
              <a:t>ADHV - Fonds des chapitres – Délibération de la ville d’Eymoutiers, 27 août 1777</a:t>
            </a:r>
          </a:p>
        </p:txBody>
      </p:sp>
      <p:pic>
        <p:nvPicPr>
          <p:cNvPr id="7" name="Image 6">
            <a:extLst>
              <a:ext uri="{FF2B5EF4-FFF2-40B4-BE49-F238E27FC236}">
                <a16:creationId xmlns:a16="http://schemas.microsoft.com/office/drawing/2014/main" id="{64B010EB-D54E-FA45-9D1A-433E2BA84DF1}"/>
              </a:ext>
            </a:extLst>
          </p:cNvPr>
          <p:cNvPicPr>
            <a:picLocks noChangeAspect="1"/>
          </p:cNvPicPr>
          <p:nvPr/>
        </p:nvPicPr>
        <p:blipFill rotWithShape="1">
          <a:blip r:embed="rId2"/>
          <a:srcRect l="55712" t="8333" r="4289"/>
          <a:stretch/>
        </p:blipFill>
        <p:spPr>
          <a:xfrm>
            <a:off x="3267440" y="671878"/>
            <a:ext cx="2743201" cy="4714875"/>
          </a:xfrm>
          <a:prstGeom prst="rect">
            <a:avLst/>
          </a:prstGeom>
        </p:spPr>
      </p:pic>
      <p:pic>
        <p:nvPicPr>
          <p:cNvPr id="9" name="Image 8">
            <a:extLst>
              <a:ext uri="{FF2B5EF4-FFF2-40B4-BE49-F238E27FC236}">
                <a16:creationId xmlns:a16="http://schemas.microsoft.com/office/drawing/2014/main" id="{F305FD27-E129-344F-967E-9DAC3BB0157C}"/>
              </a:ext>
            </a:extLst>
          </p:cNvPr>
          <p:cNvPicPr>
            <a:picLocks noChangeAspect="1"/>
          </p:cNvPicPr>
          <p:nvPr/>
        </p:nvPicPr>
        <p:blipFill rotWithShape="1">
          <a:blip r:embed="rId3"/>
          <a:srcRect l="6111" t="56958" r="53889"/>
          <a:stretch/>
        </p:blipFill>
        <p:spPr>
          <a:xfrm>
            <a:off x="6179527" y="678056"/>
            <a:ext cx="2743200" cy="2213831"/>
          </a:xfrm>
          <a:prstGeom prst="rect">
            <a:avLst/>
          </a:prstGeom>
        </p:spPr>
      </p:pic>
      <p:pic>
        <p:nvPicPr>
          <p:cNvPr id="10" name="Image 9">
            <a:extLst>
              <a:ext uri="{FF2B5EF4-FFF2-40B4-BE49-F238E27FC236}">
                <a16:creationId xmlns:a16="http://schemas.microsoft.com/office/drawing/2014/main" id="{2BAFBC1A-2C7F-7048-A32B-7B297500714C}"/>
              </a:ext>
            </a:extLst>
          </p:cNvPr>
          <p:cNvPicPr>
            <a:picLocks noChangeAspect="1"/>
          </p:cNvPicPr>
          <p:nvPr/>
        </p:nvPicPr>
        <p:blipFill rotWithShape="1">
          <a:blip r:embed="rId3"/>
          <a:srcRect l="55700" t="9412" r="6036" b="2287"/>
          <a:stretch/>
        </p:blipFill>
        <p:spPr>
          <a:xfrm>
            <a:off x="9091613" y="671878"/>
            <a:ext cx="2624137" cy="4541775"/>
          </a:xfrm>
          <a:prstGeom prst="rect">
            <a:avLst/>
          </a:prstGeom>
        </p:spPr>
      </p:pic>
      <p:sp>
        <p:nvSpPr>
          <p:cNvPr id="3" name="ZoneTexte 2">
            <a:extLst>
              <a:ext uri="{FF2B5EF4-FFF2-40B4-BE49-F238E27FC236}">
                <a16:creationId xmlns:a16="http://schemas.microsoft.com/office/drawing/2014/main" id="{2309BD71-9362-A249-8B2F-25B4BF782AF7}"/>
              </a:ext>
            </a:extLst>
          </p:cNvPr>
          <p:cNvSpPr txBox="1"/>
          <p:nvPr/>
        </p:nvSpPr>
        <p:spPr>
          <a:xfrm>
            <a:off x="186469" y="5486293"/>
            <a:ext cx="5041701" cy="646331"/>
          </a:xfrm>
          <a:prstGeom prst="rect">
            <a:avLst/>
          </a:prstGeom>
          <a:noFill/>
        </p:spPr>
        <p:txBody>
          <a:bodyPr wrap="none" rtlCol="0">
            <a:spAutoFit/>
          </a:bodyPr>
          <a:lstStyle/>
          <a:p>
            <a:r>
              <a:rPr lang="fr-FR" dirty="0">
                <a:latin typeface="Calisto MT" panose="02040603050505030304" pitchFamily="18" charset="77"/>
              </a:rPr>
              <a:t>Vocabulaire : </a:t>
            </a:r>
          </a:p>
          <a:p>
            <a:r>
              <a:rPr lang="fr-FR" b="1" dirty="0">
                <a:latin typeface="Calisto MT" panose="02040603050505030304" pitchFamily="18" charset="77"/>
              </a:rPr>
              <a:t>Un régent : synonyme de maître ou d’instituteur</a:t>
            </a:r>
          </a:p>
        </p:txBody>
      </p:sp>
    </p:spTree>
    <p:extLst>
      <p:ext uri="{BB962C8B-B14F-4D97-AF65-F5344CB8AC3E}">
        <p14:creationId xmlns:p14="http://schemas.microsoft.com/office/powerpoint/2010/main" val="4018824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25E4D8-1F80-4C48-B200-6E8DD582968B}"/>
              </a:ext>
            </a:extLst>
          </p:cNvPr>
          <p:cNvSpPr>
            <a:spLocks noGrp="1"/>
          </p:cNvSpPr>
          <p:nvPr>
            <p:ph type="title"/>
          </p:nvPr>
        </p:nvSpPr>
        <p:spPr>
          <a:xfrm>
            <a:off x="2453054" y="236173"/>
            <a:ext cx="7285892" cy="537552"/>
          </a:xfrm>
        </p:spPr>
        <p:txBody>
          <a:bodyPr>
            <a:normAutofit/>
          </a:bodyPr>
          <a:lstStyle/>
          <a:p>
            <a:pPr algn="ctr"/>
            <a:r>
              <a:rPr lang="fr-FR" sz="2000" b="1" dirty="0">
                <a:latin typeface="Calisto MT" panose="02040603050505030304" pitchFamily="18" charset="77"/>
              </a:rPr>
              <a:t>NOMINATION AU COLLEGE IMPERIAL - 1811</a:t>
            </a:r>
          </a:p>
        </p:txBody>
      </p:sp>
      <p:pic>
        <p:nvPicPr>
          <p:cNvPr id="5" name="Image 4">
            <a:extLst>
              <a:ext uri="{FF2B5EF4-FFF2-40B4-BE49-F238E27FC236}">
                <a16:creationId xmlns:a16="http://schemas.microsoft.com/office/drawing/2014/main" id="{241572DB-7CD1-C84E-9A00-C8F367B405B0}"/>
              </a:ext>
            </a:extLst>
          </p:cNvPr>
          <p:cNvPicPr>
            <a:picLocks noChangeAspect="1"/>
          </p:cNvPicPr>
          <p:nvPr/>
        </p:nvPicPr>
        <p:blipFill rotWithShape="1">
          <a:blip r:embed="rId2"/>
          <a:srcRect t="11937"/>
          <a:stretch/>
        </p:blipFill>
        <p:spPr>
          <a:xfrm rot="5400000">
            <a:off x="3030150" y="1725025"/>
            <a:ext cx="5603631" cy="3701031"/>
          </a:xfrm>
          <a:prstGeom prst="rect">
            <a:avLst/>
          </a:prstGeom>
        </p:spPr>
      </p:pic>
      <p:sp>
        <p:nvSpPr>
          <p:cNvPr id="6" name="ZoneTexte 5">
            <a:extLst>
              <a:ext uri="{FF2B5EF4-FFF2-40B4-BE49-F238E27FC236}">
                <a16:creationId xmlns:a16="http://schemas.microsoft.com/office/drawing/2014/main" id="{4E12F390-E21B-0A45-A0EF-A1F908EE4929}"/>
              </a:ext>
            </a:extLst>
          </p:cNvPr>
          <p:cNvSpPr txBox="1"/>
          <p:nvPr/>
        </p:nvSpPr>
        <p:spPr>
          <a:xfrm>
            <a:off x="808892" y="6008024"/>
            <a:ext cx="1691489" cy="369332"/>
          </a:xfrm>
          <a:prstGeom prst="rect">
            <a:avLst/>
          </a:prstGeom>
          <a:noFill/>
        </p:spPr>
        <p:txBody>
          <a:bodyPr wrap="none" rtlCol="0">
            <a:spAutoFit/>
          </a:bodyPr>
          <a:lstStyle/>
          <a:p>
            <a:r>
              <a:rPr lang="fr-FR" dirty="0">
                <a:latin typeface="Calisto MT" panose="02040603050505030304" pitchFamily="18" charset="77"/>
              </a:rPr>
              <a:t>ADHV – </a:t>
            </a:r>
            <a:r>
              <a:rPr lang="fr-FR" dirty="0" err="1">
                <a:latin typeface="Calisto MT" panose="02040603050505030304" pitchFamily="18" charset="77"/>
              </a:rPr>
              <a:t>T</a:t>
            </a:r>
            <a:r>
              <a:rPr lang="fr-FR" dirty="0">
                <a:latin typeface="Calisto MT" panose="02040603050505030304" pitchFamily="18" charset="77"/>
              </a:rPr>
              <a:t> 477</a:t>
            </a:r>
          </a:p>
        </p:txBody>
      </p:sp>
      <p:sp>
        <p:nvSpPr>
          <p:cNvPr id="3" name="ZoneTexte 2">
            <a:extLst>
              <a:ext uri="{FF2B5EF4-FFF2-40B4-BE49-F238E27FC236}">
                <a16:creationId xmlns:a16="http://schemas.microsoft.com/office/drawing/2014/main" id="{6CF99AEF-1B49-5E4C-A27E-AD4A56CAE521}"/>
              </a:ext>
            </a:extLst>
          </p:cNvPr>
          <p:cNvSpPr txBox="1"/>
          <p:nvPr/>
        </p:nvSpPr>
        <p:spPr>
          <a:xfrm>
            <a:off x="7880840" y="2710473"/>
            <a:ext cx="4056236" cy="1015663"/>
          </a:xfrm>
          <a:prstGeom prst="rect">
            <a:avLst/>
          </a:prstGeom>
          <a:noFill/>
        </p:spPr>
        <p:txBody>
          <a:bodyPr wrap="square" rtlCol="0">
            <a:spAutoFit/>
          </a:bodyPr>
          <a:lstStyle/>
          <a:p>
            <a:pPr algn="just"/>
            <a:r>
              <a:rPr lang="fr-FR" sz="2000" dirty="0">
                <a:latin typeface="Calisto MT" panose="02040603050505030304" pitchFamily="18" charset="77"/>
              </a:rPr>
              <a:t>Monsieur Roque est nommé Régent provisoire de la classe élémentaire au collège d’Eymoutiers.</a:t>
            </a:r>
          </a:p>
        </p:txBody>
      </p:sp>
    </p:spTree>
    <p:extLst>
      <p:ext uri="{BB962C8B-B14F-4D97-AF65-F5344CB8AC3E}">
        <p14:creationId xmlns:p14="http://schemas.microsoft.com/office/powerpoint/2010/main" val="796328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EB1364-B4AC-274C-B9E2-ED1F3F0185D7}"/>
              </a:ext>
            </a:extLst>
          </p:cNvPr>
          <p:cNvSpPr>
            <a:spLocks noGrp="1"/>
          </p:cNvSpPr>
          <p:nvPr>
            <p:ph type="title"/>
          </p:nvPr>
        </p:nvSpPr>
        <p:spPr>
          <a:xfrm>
            <a:off x="7950630" y="30997"/>
            <a:ext cx="4051515" cy="623416"/>
          </a:xfrm>
        </p:spPr>
        <p:txBody>
          <a:bodyPr>
            <a:normAutofit/>
          </a:bodyPr>
          <a:lstStyle/>
          <a:p>
            <a:pPr algn="ctr"/>
            <a:r>
              <a:rPr lang="fr-FR" sz="2000" b="1" dirty="0">
                <a:latin typeface="Calisto MT" panose="02040603050505030304" pitchFamily="18" charset="77"/>
              </a:rPr>
              <a:t>HISTORIQUE DU BATIMENT</a:t>
            </a:r>
          </a:p>
        </p:txBody>
      </p:sp>
      <p:pic>
        <p:nvPicPr>
          <p:cNvPr id="15" name="Image 14">
            <a:extLst>
              <a:ext uri="{FF2B5EF4-FFF2-40B4-BE49-F238E27FC236}">
                <a16:creationId xmlns:a16="http://schemas.microsoft.com/office/drawing/2014/main" id="{7CBC7011-FCA0-5943-BA16-D770C2141C17}"/>
              </a:ext>
            </a:extLst>
          </p:cNvPr>
          <p:cNvPicPr>
            <a:picLocks noChangeAspect="1"/>
          </p:cNvPicPr>
          <p:nvPr/>
        </p:nvPicPr>
        <p:blipFill rotWithShape="1">
          <a:blip r:embed="rId2"/>
          <a:srcRect l="2703" t="2513" r="41982" b="5956"/>
          <a:stretch/>
        </p:blipFill>
        <p:spPr>
          <a:xfrm rot="5400000">
            <a:off x="755554" y="-724558"/>
            <a:ext cx="6269040" cy="7780149"/>
          </a:xfrm>
          <a:prstGeom prst="rect">
            <a:avLst/>
          </a:prstGeom>
        </p:spPr>
      </p:pic>
      <p:sp>
        <p:nvSpPr>
          <p:cNvPr id="16" name="ZoneTexte 15">
            <a:extLst>
              <a:ext uri="{FF2B5EF4-FFF2-40B4-BE49-F238E27FC236}">
                <a16:creationId xmlns:a16="http://schemas.microsoft.com/office/drawing/2014/main" id="{600C9128-352E-8043-9D0C-6BB228FCF459}"/>
              </a:ext>
            </a:extLst>
          </p:cNvPr>
          <p:cNvSpPr txBox="1"/>
          <p:nvPr/>
        </p:nvSpPr>
        <p:spPr>
          <a:xfrm>
            <a:off x="2746972" y="6457672"/>
            <a:ext cx="2462534" cy="369332"/>
          </a:xfrm>
          <a:prstGeom prst="rect">
            <a:avLst/>
          </a:prstGeom>
          <a:noFill/>
        </p:spPr>
        <p:txBody>
          <a:bodyPr wrap="none" rtlCol="0">
            <a:spAutoFit/>
          </a:bodyPr>
          <a:lstStyle/>
          <a:p>
            <a:r>
              <a:rPr lang="fr-FR" dirty="0">
                <a:latin typeface="Calisto MT" panose="02040603050505030304" pitchFamily="18" charset="77"/>
              </a:rPr>
              <a:t>ADHV – 1T 477 - 1839</a:t>
            </a:r>
          </a:p>
        </p:txBody>
      </p:sp>
      <p:sp>
        <p:nvSpPr>
          <p:cNvPr id="17" name="ZoneTexte 16">
            <a:extLst>
              <a:ext uri="{FF2B5EF4-FFF2-40B4-BE49-F238E27FC236}">
                <a16:creationId xmlns:a16="http://schemas.microsoft.com/office/drawing/2014/main" id="{DA677183-D66F-5F48-ACE2-F82429BC6957}"/>
              </a:ext>
            </a:extLst>
          </p:cNvPr>
          <p:cNvSpPr txBox="1"/>
          <p:nvPr/>
        </p:nvSpPr>
        <p:spPr>
          <a:xfrm>
            <a:off x="7950629" y="1999281"/>
            <a:ext cx="4051515" cy="923330"/>
          </a:xfrm>
          <a:prstGeom prst="rect">
            <a:avLst/>
          </a:prstGeom>
          <a:noFill/>
        </p:spPr>
        <p:txBody>
          <a:bodyPr wrap="square" rtlCol="0">
            <a:spAutoFit/>
          </a:bodyPr>
          <a:lstStyle/>
          <a:p>
            <a:pPr algn="just"/>
            <a:r>
              <a:rPr lang="fr-FR" dirty="0"/>
              <a:t>Le bâtiment a été donné à la ville avant la Révolution française; il doit être affecté à l’instruction de la jeunesse.</a:t>
            </a:r>
          </a:p>
        </p:txBody>
      </p:sp>
      <p:sp>
        <p:nvSpPr>
          <p:cNvPr id="18" name="ZoneTexte 17">
            <a:extLst>
              <a:ext uri="{FF2B5EF4-FFF2-40B4-BE49-F238E27FC236}">
                <a16:creationId xmlns:a16="http://schemas.microsoft.com/office/drawing/2014/main" id="{B421936A-109E-B048-BB33-B0A1E97040F9}"/>
              </a:ext>
            </a:extLst>
          </p:cNvPr>
          <p:cNvSpPr txBox="1"/>
          <p:nvPr/>
        </p:nvSpPr>
        <p:spPr>
          <a:xfrm>
            <a:off x="7950629" y="3332183"/>
            <a:ext cx="2927340" cy="369332"/>
          </a:xfrm>
          <a:prstGeom prst="rect">
            <a:avLst/>
          </a:prstGeom>
          <a:noFill/>
        </p:spPr>
        <p:txBody>
          <a:bodyPr wrap="none" rtlCol="0">
            <a:spAutoFit/>
          </a:bodyPr>
          <a:lstStyle/>
          <a:p>
            <a:r>
              <a:rPr lang="fr-FR" dirty="0"/>
              <a:t>Il a été dirigé par des prêtres.</a:t>
            </a:r>
          </a:p>
        </p:txBody>
      </p:sp>
      <p:sp>
        <p:nvSpPr>
          <p:cNvPr id="19" name="ZoneTexte 18">
            <a:extLst>
              <a:ext uri="{FF2B5EF4-FFF2-40B4-BE49-F238E27FC236}">
                <a16:creationId xmlns:a16="http://schemas.microsoft.com/office/drawing/2014/main" id="{EC8BF87F-A8FE-0E46-B91C-3A4C503999FD}"/>
              </a:ext>
            </a:extLst>
          </p:cNvPr>
          <p:cNvSpPr txBox="1"/>
          <p:nvPr/>
        </p:nvSpPr>
        <p:spPr>
          <a:xfrm>
            <a:off x="7950629" y="3931819"/>
            <a:ext cx="4051515" cy="1477328"/>
          </a:xfrm>
          <a:prstGeom prst="rect">
            <a:avLst/>
          </a:prstGeom>
          <a:noFill/>
        </p:spPr>
        <p:txBody>
          <a:bodyPr wrap="square" rtlCol="0">
            <a:spAutoFit/>
          </a:bodyPr>
          <a:lstStyle/>
          <a:p>
            <a:pPr algn="just"/>
            <a:r>
              <a:rPr lang="fr-FR" dirty="0"/>
              <a:t>Il fut donné à l’Université en 1808, pourtant la commune d’Eymoutiers en a disposé et a même voulu le céder à l’hospice contre une maison, mais le projet ne s’est pas fait.</a:t>
            </a:r>
          </a:p>
        </p:txBody>
      </p:sp>
      <p:sp>
        <p:nvSpPr>
          <p:cNvPr id="20" name="ZoneTexte 19">
            <a:extLst>
              <a:ext uri="{FF2B5EF4-FFF2-40B4-BE49-F238E27FC236}">
                <a16:creationId xmlns:a16="http://schemas.microsoft.com/office/drawing/2014/main" id="{31268CAA-C1CD-5A49-9BE1-D37E2F4F8A52}"/>
              </a:ext>
            </a:extLst>
          </p:cNvPr>
          <p:cNvSpPr txBox="1"/>
          <p:nvPr/>
        </p:nvSpPr>
        <p:spPr>
          <a:xfrm>
            <a:off x="7950630" y="5534342"/>
            <a:ext cx="4051514" cy="923330"/>
          </a:xfrm>
          <a:prstGeom prst="rect">
            <a:avLst/>
          </a:prstGeom>
          <a:noFill/>
        </p:spPr>
        <p:txBody>
          <a:bodyPr wrap="square" rtlCol="0">
            <a:spAutoFit/>
          </a:bodyPr>
          <a:lstStyle/>
          <a:p>
            <a:pPr algn="just"/>
            <a:r>
              <a:rPr lang="fr-FR" dirty="0"/>
              <a:t>Il sert provisoirement de pensionnat primaire dirigé par l’instituteur communal.</a:t>
            </a:r>
          </a:p>
        </p:txBody>
      </p:sp>
    </p:spTree>
    <p:extLst>
      <p:ext uri="{BB962C8B-B14F-4D97-AF65-F5344CB8AC3E}">
        <p14:creationId xmlns:p14="http://schemas.microsoft.com/office/powerpoint/2010/main" val="1560693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8AA39A-1860-E144-93FB-A2B08D89E5E5}"/>
              </a:ext>
            </a:extLst>
          </p:cNvPr>
          <p:cNvSpPr>
            <a:spLocks noGrp="1"/>
          </p:cNvSpPr>
          <p:nvPr>
            <p:ph type="title"/>
          </p:nvPr>
        </p:nvSpPr>
        <p:spPr>
          <a:xfrm>
            <a:off x="5268722" y="124579"/>
            <a:ext cx="6692618" cy="652145"/>
          </a:xfrm>
        </p:spPr>
        <p:txBody>
          <a:bodyPr>
            <a:normAutofit/>
          </a:bodyPr>
          <a:lstStyle/>
          <a:p>
            <a:pPr algn="ctr"/>
            <a:r>
              <a:rPr lang="fr-FR" sz="2000" b="1" dirty="0">
                <a:latin typeface="Calisto MT" panose="02040603050505030304" pitchFamily="18" charset="77"/>
              </a:rPr>
              <a:t>UNE BATIMENT MUNICIPAL A VOCATION EDUCATIVE </a:t>
            </a:r>
          </a:p>
        </p:txBody>
      </p:sp>
      <p:pic>
        <p:nvPicPr>
          <p:cNvPr id="7" name="Image 6">
            <a:extLst>
              <a:ext uri="{FF2B5EF4-FFF2-40B4-BE49-F238E27FC236}">
                <a16:creationId xmlns:a16="http://schemas.microsoft.com/office/drawing/2014/main" id="{DB0348AB-97A9-A54E-87BC-DAEEF662E4F1}"/>
              </a:ext>
            </a:extLst>
          </p:cNvPr>
          <p:cNvPicPr>
            <a:picLocks noChangeAspect="1"/>
          </p:cNvPicPr>
          <p:nvPr/>
        </p:nvPicPr>
        <p:blipFill rotWithShape="1">
          <a:blip r:embed="rId2"/>
          <a:srcRect l="2500" t="5852" r="3334" b="4593"/>
          <a:stretch/>
        </p:blipFill>
        <p:spPr>
          <a:xfrm rot="5400000">
            <a:off x="-426719" y="1125855"/>
            <a:ext cx="6457950" cy="4606290"/>
          </a:xfrm>
          <a:prstGeom prst="rect">
            <a:avLst/>
          </a:prstGeom>
        </p:spPr>
      </p:pic>
      <p:pic>
        <p:nvPicPr>
          <p:cNvPr id="9" name="Image 8">
            <a:extLst>
              <a:ext uri="{FF2B5EF4-FFF2-40B4-BE49-F238E27FC236}">
                <a16:creationId xmlns:a16="http://schemas.microsoft.com/office/drawing/2014/main" id="{8215C5CE-A409-7C46-836D-BDA94ECAF59A}"/>
              </a:ext>
            </a:extLst>
          </p:cNvPr>
          <p:cNvPicPr>
            <a:picLocks noChangeAspect="1"/>
          </p:cNvPicPr>
          <p:nvPr/>
        </p:nvPicPr>
        <p:blipFill rotWithShape="1">
          <a:blip r:embed="rId3"/>
          <a:srcRect l="5833" t="8370" r="74079" b="17704"/>
          <a:stretch/>
        </p:blipFill>
        <p:spPr>
          <a:xfrm rot="5400000">
            <a:off x="7512249" y="1584797"/>
            <a:ext cx="2391664" cy="6601298"/>
          </a:xfrm>
          <a:prstGeom prst="rect">
            <a:avLst/>
          </a:prstGeom>
        </p:spPr>
      </p:pic>
      <p:sp>
        <p:nvSpPr>
          <p:cNvPr id="10" name="ZoneTexte 9">
            <a:extLst>
              <a:ext uri="{FF2B5EF4-FFF2-40B4-BE49-F238E27FC236}">
                <a16:creationId xmlns:a16="http://schemas.microsoft.com/office/drawing/2014/main" id="{5AEEEC5D-9B2F-1B44-BC17-49ADFADC009C}"/>
              </a:ext>
            </a:extLst>
          </p:cNvPr>
          <p:cNvSpPr txBox="1"/>
          <p:nvPr/>
        </p:nvSpPr>
        <p:spPr>
          <a:xfrm>
            <a:off x="7086600" y="6364089"/>
            <a:ext cx="3126177" cy="369332"/>
          </a:xfrm>
          <a:prstGeom prst="rect">
            <a:avLst/>
          </a:prstGeom>
          <a:noFill/>
        </p:spPr>
        <p:txBody>
          <a:bodyPr wrap="none" rtlCol="0">
            <a:spAutoFit/>
          </a:bodyPr>
          <a:lstStyle/>
          <a:p>
            <a:r>
              <a:rPr lang="fr-FR" dirty="0">
                <a:latin typeface="Calisto MT" panose="02040603050505030304" pitchFamily="18" charset="77"/>
              </a:rPr>
              <a:t>ADHV – 1T 479, 28 mai 1841</a:t>
            </a:r>
          </a:p>
        </p:txBody>
      </p:sp>
      <p:pic>
        <p:nvPicPr>
          <p:cNvPr id="6" name="Image 5">
            <a:extLst>
              <a:ext uri="{FF2B5EF4-FFF2-40B4-BE49-F238E27FC236}">
                <a16:creationId xmlns:a16="http://schemas.microsoft.com/office/drawing/2014/main" id="{3AB7A20E-5632-4A4C-9BBB-62EA03ED20BF}"/>
              </a:ext>
            </a:extLst>
          </p:cNvPr>
          <p:cNvPicPr>
            <a:picLocks noChangeAspect="1"/>
          </p:cNvPicPr>
          <p:nvPr/>
        </p:nvPicPr>
        <p:blipFill rotWithShape="1">
          <a:blip r:embed="rId2"/>
          <a:srcRect l="61541" t="6755" r="17442" b="20250"/>
          <a:stretch/>
        </p:blipFill>
        <p:spPr>
          <a:xfrm rot="5400000">
            <a:off x="7427469" y="-1243313"/>
            <a:ext cx="2517398" cy="6557472"/>
          </a:xfrm>
          <a:prstGeom prst="rect">
            <a:avLst/>
          </a:prstGeom>
        </p:spPr>
      </p:pic>
    </p:spTree>
    <p:extLst>
      <p:ext uri="{BB962C8B-B14F-4D97-AF65-F5344CB8AC3E}">
        <p14:creationId xmlns:p14="http://schemas.microsoft.com/office/powerpoint/2010/main" val="4210413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43B0A-12FA-6641-A4AD-8BF3BF99DD45}"/>
              </a:ext>
            </a:extLst>
          </p:cNvPr>
          <p:cNvSpPr>
            <a:spLocks noGrp="1"/>
          </p:cNvSpPr>
          <p:nvPr>
            <p:ph type="title"/>
          </p:nvPr>
        </p:nvSpPr>
        <p:spPr>
          <a:xfrm>
            <a:off x="838200" y="51505"/>
            <a:ext cx="10515600" cy="631337"/>
          </a:xfrm>
        </p:spPr>
        <p:txBody>
          <a:bodyPr>
            <a:normAutofit/>
          </a:bodyPr>
          <a:lstStyle/>
          <a:p>
            <a:pPr algn="ctr"/>
            <a:r>
              <a:rPr lang="fr-FR" sz="2000" b="1" dirty="0">
                <a:latin typeface="Calisto MT" panose="02040603050505030304" pitchFamily="18" charset="77"/>
              </a:rPr>
              <a:t>LE COLLEGE DANS LE COUVENT DES URSULINES</a:t>
            </a:r>
          </a:p>
        </p:txBody>
      </p:sp>
      <p:sp>
        <p:nvSpPr>
          <p:cNvPr id="3" name="ZoneTexte 2">
            <a:extLst>
              <a:ext uri="{FF2B5EF4-FFF2-40B4-BE49-F238E27FC236}">
                <a16:creationId xmlns:a16="http://schemas.microsoft.com/office/drawing/2014/main" id="{DB4A51A9-32E3-DA48-8128-8AA9D70187B0}"/>
              </a:ext>
            </a:extLst>
          </p:cNvPr>
          <p:cNvSpPr txBox="1"/>
          <p:nvPr/>
        </p:nvSpPr>
        <p:spPr>
          <a:xfrm>
            <a:off x="5134326" y="6437163"/>
            <a:ext cx="3991542" cy="369332"/>
          </a:xfrm>
          <a:prstGeom prst="rect">
            <a:avLst/>
          </a:prstGeom>
          <a:noFill/>
        </p:spPr>
        <p:txBody>
          <a:bodyPr wrap="none" rtlCol="0">
            <a:spAutoFit/>
          </a:bodyPr>
          <a:lstStyle/>
          <a:p>
            <a:r>
              <a:rPr lang="fr-FR" dirty="0">
                <a:latin typeface="Calisto MT" panose="02040603050505030304" pitchFamily="18" charset="77"/>
              </a:rPr>
              <a:t>ADHV – 1T 477, PROSPECTUS 1834</a:t>
            </a:r>
          </a:p>
        </p:txBody>
      </p:sp>
      <p:pic>
        <p:nvPicPr>
          <p:cNvPr id="6" name="Image 5">
            <a:extLst>
              <a:ext uri="{FF2B5EF4-FFF2-40B4-BE49-F238E27FC236}">
                <a16:creationId xmlns:a16="http://schemas.microsoft.com/office/drawing/2014/main" id="{AE21C182-620D-3040-AAFB-0CC6876E1223}"/>
              </a:ext>
            </a:extLst>
          </p:cNvPr>
          <p:cNvPicPr>
            <a:picLocks noChangeAspect="1"/>
          </p:cNvPicPr>
          <p:nvPr/>
        </p:nvPicPr>
        <p:blipFill rotWithShape="1">
          <a:blip r:embed="rId2"/>
          <a:srcRect l="3444" t="1934" r="3444" b="6873"/>
          <a:stretch/>
        </p:blipFill>
        <p:spPr>
          <a:xfrm rot="5400000">
            <a:off x="-585077" y="1471118"/>
            <a:ext cx="5938987" cy="4362435"/>
          </a:xfrm>
          <a:prstGeom prst="rect">
            <a:avLst/>
          </a:prstGeom>
        </p:spPr>
      </p:pic>
      <p:sp>
        <p:nvSpPr>
          <p:cNvPr id="9" name="ZoneTexte 8">
            <a:extLst>
              <a:ext uri="{FF2B5EF4-FFF2-40B4-BE49-F238E27FC236}">
                <a16:creationId xmlns:a16="http://schemas.microsoft.com/office/drawing/2014/main" id="{486D3009-D9E5-9149-8E63-2E51C0954F20}"/>
              </a:ext>
            </a:extLst>
          </p:cNvPr>
          <p:cNvSpPr txBox="1"/>
          <p:nvPr/>
        </p:nvSpPr>
        <p:spPr>
          <a:xfrm>
            <a:off x="4753470" y="1821065"/>
            <a:ext cx="6921695" cy="3785652"/>
          </a:xfrm>
          <a:prstGeom prst="rect">
            <a:avLst/>
          </a:prstGeom>
          <a:noFill/>
        </p:spPr>
        <p:txBody>
          <a:bodyPr wrap="square" rtlCol="0">
            <a:spAutoFit/>
          </a:bodyPr>
          <a:lstStyle/>
          <a:p>
            <a:pPr algn="just"/>
            <a:r>
              <a:rPr lang="fr-FR" sz="2000" dirty="0">
                <a:latin typeface="Calisto MT" panose="02040603050505030304" pitchFamily="18" charset="77"/>
              </a:rPr>
              <a:t>L’an dernier, nous avons pu nous flatter de voir refleurir un établissement qui fut longtemps en décadence (…) pour faire renaître les beaux jours de son collège (…)dès la rentrée des classes, bien que les réparations du local fussent encore en pleine activité, le pensionnat a été décuplé.</a:t>
            </a:r>
          </a:p>
          <a:p>
            <a:pPr algn="just"/>
            <a:endParaRPr lang="fr-FR" sz="2000" dirty="0">
              <a:latin typeface="Calisto MT" panose="02040603050505030304" pitchFamily="18" charset="77"/>
            </a:endParaRPr>
          </a:p>
          <a:p>
            <a:pPr algn="just"/>
            <a:r>
              <a:rPr lang="fr-FR" sz="2000" dirty="0">
                <a:latin typeface="Calisto MT" panose="02040603050505030304" pitchFamily="18" charset="77"/>
              </a:rPr>
              <a:t>LE LOCAL : le nouveau local est spacieux, commode, agréablement situé et parfaitement aéré. Un jardin en terrasse sur la rivière, une grande cour où jaillit une fontaine, de vastes galeries couvertes qui longent la cour sans nuire à la facilité de surveillance assure aux élèves des récréations aussi salutaires qu’agréables.</a:t>
            </a:r>
          </a:p>
        </p:txBody>
      </p:sp>
    </p:spTree>
    <p:extLst>
      <p:ext uri="{BB962C8B-B14F-4D97-AF65-F5344CB8AC3E}">
        <p14:creationId xmlns:p14="http://schemas.microsoft.com/office/powerpoint/2010/main" val="4108137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FFD489-46DD-5B40-86DF-3FA3267E4D61}"/>
              </a:ext>
            </a:extLst>
          </p:cNvPr>
          <p:cNvSpPr>
            <a:spLocks noGrp="1"/>
          </p:cNvSpPr>
          <p:nvPr>
            <p:ph type="title"/>
          </p:nvPr>
        </p:nvSpPr>
        <p:spPr>
          <a:xfrm>
            <a:off x="2768192" y="-23842"/>
            <a:ext cx="7106194" cy="701675"/>
          </a:xfrm>
        </p:spPr>
        <p:txBody>
          <a:bodyPr>
            <a:normAutofit/>
          </a:bodyPr>
          <a:lstStyle/>
          <a:p>
            <a:pPr algn="ctr"/>
            <a:r>
              <a:rPr lang="fr-FR" sz="2000" b="1" dirty="0">
                <a:latin typeface="Calisto MT" panose="02040603050505030304" pitchFamily="18" charset="77"/>
              </a:rPr>
              <a:t>LES MATIERES ENSEIGNEES</a:t>
            </a:r>
          </a:p>
        </p:txBody>
      </p:sp>
      <p:sp>
        <p:nvSpPr>
          <p:cNvPr id="4" name="ZoneTexte 3">
            <a:extLst>
              <a:ext uri="{FF2B5EF4-FFF2-40B4-BE49-F238E27FC236}">
                <a16:creationId xmlns:a16="http://schemas.microsoft.com/office/drawing/2014/main" id="{00756DF4-C220-CC41-B3CD-B3A2F76EE0D4}"/>
              </a:ext>
            </a:extLst>
          </p:cNvPr>
          <p:cNvSpPr txBox="1"/>
          <p:nvPr/>
        </p:nvSpPr>
        <p:spPr>
          <a:xfrm>
            <a:off x="5011408" y="6355080"/>
            <a:ext cx="3161443" cy="369332"/>
          </a:xfrm>
          <a:prstGeom prst="rect">
            <a:avLst/>
          </a:prstGeom>
          <a:noFill/>
        </p:spPr>
        <p:txBody>
          <a:bodyPr wrap="none" rtlCol="0">
            <a:spAutoFit/>
          </a:bodyPr>
          <a:lstStyle/>
          <a:p>
            <a:r>
              <a:rPr lang="fr-FR" dirty="0">
                <a:latin typeface="Calisto MT" panose="02040603050505030304" pitchFamily="18" charset="77"/>
              </a:rPr>
              <a:t>ADHV – 1T 477, 1834 et 1843</a:t>
            </a:r>
          </a:p>
        </p:txBody>
      </p:sp>
      <p:pic>
        <p:nvPicPr>
          <p:cNvPr id="5" name="Image 4">
            <a:extLst>
              <a:ext uri="{FF2B5EF4-FFF2-40B4-BE49-F238E27FC236}">
                <a16:creationId xmlns:a16="http://schemas.microsoft.com/office/drawing/2014/main" id="{69F96E9B-E63E-4A46-8E00-6D03A1C7ACD3}"/>
              </a:ext>
            </a:extLst>
          </p:cNvPr>
          <p:cNvPicPr>
            <a:picLocks noChangeAspect="1"/>
          </p:cNvPicPr>
          <p:nvPr/>
        </p:nvPicPr>
        <p:blipFill rotWithShape="1">
          <a:blip r:embed="rId2"/>
          <a:srcRect l="83238" t="16283" r="1905" b="21686"/>
          <a:stretch/>
        </p:blipFill>
        <p:spPr>
          <a:xfrm rot="5400000">
            <a:off x="8910426" y="769424"/>
            <a:ext cx="1523289" cy="4769897"/>
          </a:xfrm>
          <a:prstGeom prst="rect">
            <a:avLst/>
          </a:prstGeom>
        </p:spPr>
      </p:pic>
      <p:pic>
        <p:nvPicPr>
          <p:cNvPr id="9" name="Image 8">
            <a:extLst>
              <a:ext uri="{FF2B5EF4-FFF2-40B4-BE49-F238E27FC236}">
                <a16:creationId xmlns:a16="http://schemas.microsoft.com/office/drawing/2014/main" id="{046144D4-B934-7A44-BD71-AD27809C9CCD}"/>
              </a:ext>
            </a:extLst>
          </p:cNvPr>
          <p:cNvPicPr>
            <a:picLocks noChangeAspect="1"/>
          </p:cNvPicPr>
          <p:nvPr/>
        </p:nvPicPr>
        <p:blipFill rotWithShape="1">
          <a:blip r:embed="rId3"/>
          <a:srcRect l="2529" t="4251" r="3365" b="39324"/>
          <a:stretch/>
        </p:blipFill>
        <p:spPr>
          <a:xfrm>
            <a:off x="16433" y="550499"/>
            <a:ext cx="7200257" cy="5756295"/>
          </a:xfrm>
          <a:prstGeom prst="rect">
            <a:avLst/>
          </a:prstGeom>
        </p:spPr>
      </p:pic>
    </p:spTree>
    <p:extLst>
      <p:ext uri="{BB962C8B-B14F-4D97-AF65-F5344CB8AC3E}">
        <p14:creationId xmlns:p14="http://schemas.microsoft.com/office/powerpoint/2010/main" val="223511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57FEC-C068-424D-B6E7-F24A7E57BC63}"/>
              </a:ext>
            </a:extLst>
          </p:cNvPr>
          <p:cNvSpPr>
            <a:spLocks noGrp="1"/>
          </p:cNvSpPr>
          <p:nvPr>
            <p:ph type="title"/>
          </p:nvPr>
        </p:nvSpPr>
        <p:spPr>
          <a:xfrm>
            <a:off x="1104900" y="0"/>
            <a:ext cx="9982200" cy="529397"/>
          </a:xfrm>
        </p:spPr>
        <p:txBody>
          <a:bodyPr>
            <a:normAutofit/>
          </a:bodyPr>
          <a:lstStyle/>
          <a:p>
            <a:pPr algn="ctr"/>
            <a:r>
              <a:rPr lang="fr-FR" sz="2000" b="1" dirty="0">
                <a:latin typeface="Calisto MT" panose="02040603050505030304" pitchFamily="18" charset="77"/>
              </a:rPr>
              <a:t>LES CONDITIONS D’ACCES</a:t>
            </a:r>
          </a:p>
        </p:txBody>
      </p:sp>
      <p:pic>
        <p:nvPicPr>
          <p:cNvPr id="5" name="Image 4">
            <a:extLst>
              <a:ext uri="{FF2B5EF4-FFF2-40B4-BE49-F238E27FC236}">
                <a16:creationId xmlns:a16="http://schemas.microsoft.com/office/drawing/2014/main" id="{AE5CFF54-52A0-3248-8307-0429D96ACEF6}"/>
              </a:ext>
            </a:extLst>
          </p:cNvPr>
          <p:cNvPicPr>
            <a:picLocks noChangeAspect="1"/>
          </p:cNvPicPr>
          <p:nvPr/>
        </p:nvPicPr>
        <p:blipFill rotWithShape="1">
          <a:blip r:embed="rId2"/>
          <a:srcRect l="8776" t="16548" r="6586" b="40869"/>
          <a:stretch/>
        </p:blipFill>
        <p:spPr>
          <a:xfrm>
            <a:off x="1587903" y="529397"/>
            <a:ext cx="8616130" cy="5779963"/>
          </a:xfrm>
          <a:prstGeom prst="rect">
            <a:avLst/>
          </a:prstGeom>
        </p:spPr>
      </p:pic>
      <p:sp>
        <p:nvSpPr>
          <p:cNvPr id="6" name="ZoneTexte 5">
            <a:extLst>
              <a:ext uri="{FF2B5EF4-FFF2-40B4-BE49-F238E27FC236}">
                <a16:creationId xmlns:a16="http://schemas.microsoft.com/office/drawing/2014/main" id="{CEA05690-3355-B648-84D7-E7C5E3223E30}"/>
              </a:ext>
            </a:extLst>
          </p:cNvPr>
          <p:cNvSpPr txBox="1"/>
          <p:nvPr/>
        </p:nvSpPr>
        <p:spPr>
          <a:xfrm>
            <a:off x="4035287" y="6396593"/>
            <a:ext cx="3743332" cy="369332"/>
          </a:xfrm>
          <a:prstGeom prst="rect">
            <a:avLst/>
          </a:prstGeom>
          <a:noFill/>
        </p:spPr>
        <p:txBody>
          <a:bodyPr wrap="none" rtlCol="0">
            <a:spAutoFit/>
          </a:bodyPr>
          <a:lstStyle/>
          <a:p>
            <a:r>
              <a:rPr lang="fr-FR" dirty="0">
                <a:latin typeface="Calisto MT" panose="02040603050505030304" pitchFamily="18" charset="77"/>
              </a:rPr>
              <a:t>ADHV – 1T477, Prospectus de 1834</a:t>
            </a:r>
          </a:p>
        </p:txBody>
      </p:sp>
    </p:spTree>
    <p:extLst>
      <p:ext uri="{BB962C8B-B14F-4D97-AF65-F5344CB8AC3E}">
        <p14:creationId xmlns:p14="http://schemas.microsoft.com/office/powerpoint/2010/main" val="1955267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D72C2-87E4-8147-89CA-9394FA766595}"/>
              </a:ext>
            </a:extLst>
          </p:cNvPr>
          <p:cNvSpPr>
            <a:spLocks noGrp="1"/>
          </p:cNvSpPr>
          <p:nvPr>
            <p:ph type="title"/>
          </p:nvPr>
        </p:nvSpPr>
        <p:spPr>
          <a:xfrm>
            <a:off x="2164080" y="0"/>
            <a:ext cx="8305800" cy="686435"/>
          </a:xfrm>
        </p:spPr>
        <p:txBody>
          <a:bodyPr>
            <a:normAutofit/>
          </a:bodyPr>
          <a:lstStyle/>
          <a:p>
            <a:pPr algn="ctr"/>
            <a:r>
              <a:rPr lang="fr-FR" sz="2000" b="1" dirty="0">
                <a:latin typeface="Calisto MT" panose="02040603050505030304" pitchFamily="18" charset="77"/>
              </a:rPr>
              <a:t>LES EFFECTIFS</a:t>
            </a:r>
          </a:p>
        </p:txBody>
      </p:sp>
      <p:sp>
        <p:nvSpPr>
          <p:cNvPr id="4" name="Rectangle 3">
            <a:extLst>
              <a:ext uri="{FF2B5EF4-FFF2-40B4-BE49-F238E27FC236}">
                <a16:creationId xmlns:a16="http://schemas.microsoft.com/office/drawing/2014/main" id="{54936941-7136-D04F-95EB-3A43FD1C0FC8}"/>
              </a:ext>
            </a:extLst>
          </p:cNvPr>
          <p:cNvSpPr/>
          <p:nvPr/>
        </p:nvSpPr>
        <p:spPr>
          <a:xfrm>
            <a:off x="137160" y="6211669"/>
            <a:ext cx="11826240" cy="646331"/>
          </a:xfrm>
          <a:prstGeom prst="rect">
            <a:avLst/>
          </a:prstGeom>
        </p:spPr>
        <p:txBody>
          <a:bodyPr wrap="square">
            <a:spAutoFit/>
          </a:bodyPr>
          <a:lstStyle/>
          <a:p>
            <a:pPr algn="ctr"/>
            <a:r>
              <a:rPr lang="fr-FR" dirty="0">
                <a:latin typeface="Calisto MT" panose="02040603050505030304" pitchFamily="18" charset="77"/>
              </a:rPr>
              <a:t>ADHV - 1T 477, Etat des élèves du 10 novembre 1839 au 10 novembre 1840 et lettre au recteur du 19 octobre 1839 et du 29 février 1840</a:t>
            </a:r>
          </a:p>
        </p:txBody>
      </p:sp>
      <p:pic>
        <p:nvPicPr>
          <p:cNvPr id="5" name="Image 4">
            <a:extLst>
              <a:ext uri="{FF2B5EF4-FFF2-40B4-BE49-F238E27FC236}">
                <a16:creationId xmlns:a16="http://schemas.microsoft.com/office/drawing/2014/main" id="{0FA9A315-9FBA-184A-900F-A08C8F2E7844}"/>
              </a:ext>
            </a:extLst>
          </p:cNvPr>
          <p:cNvPicPr>
            <a:picLocks noChangeAspect="1"/>
          </p:cNvPicPr>
          <p:nvPr/>
        </p:nvPicPr>
        <p:blipFill rotWithShape="1">
          <a:blip r:embed="rId2"/>
          <a:srcRect l="3590" t="16268" r="16068" b="8747"/>
          <a:stretch/>
        </p:blipFill>
        <p:spPr>
          <a:xfrm rot="5400000">
            <a:off x="-439616" y="1169693"/>
            <a:ext cx="5509844" cy="3856892"/>
          </a:xfrm>
          <a:prstGeom prst="rect">
            <a:avLst/>
          </a:prstGeom>
        </p:spPr>
      </p:pic>
      <p:pic>
        <p:nvPicPr>
          <p:cNvPr id="7" name="Image 6">
            <a:extLst>
              <a:ext uri="{FF2B5EF4-FFF2-40B4-BE49-F238E27FC236}">
                <a16:creationId xmlns:a16="http://schemas.microsoft.com/office/drawing/2014/main" id="{C5C1C4BF-981D-B144-93E2-5D07453F1CA3}"/>
              </a:ext>
            </a:extLst>
          </p:cNvPr>
          <p:cNvPicPr>
            <a:picLocks noChangeAspect="1"/>
          </p:cNvPicPr>
          <p:nvPr/>
        </p:nvPicPr>
        <p:blipFill rotWithShape="1">
          <a:blip r:embed="rId3"/>
          <a:srcRect l="57949" t="2820" r="24957" b="2820"/>
          <a:stretch/>
        </p:blipFill>
        <p:spPr>
          <a:xfrm rot="5400000">
            <a:off x="7272469" y="-2082548"/>
            <a:ext cx="1763688" cy="7301654"/>
          </a:xfrm>
          <a:prstGeom prst="rect">
            <a:avLst/>
          </a:prstGeom>
        </p:spPr>
      </p:pic>
      <p:pic>
        <p:nvPicPr>
          <p:cNvPr id="9" name="Image 8">
            <a:extLst>
              <a:ext uri="{FF2B5EF4-FFF2-40B4-BE49-F238E27FC236}">
                <a16:creationId xmlns:a16="http://schemas.microsoft.com/office/drawing/2014/main" id="{D6D9854B-01E6-3F41-8DF2-65CF8D33FBA7}"/>
              </a:ext>
            </a:extLst>
          </p:cNvPr>
          <p:cNvPicPr>
            <a:picLocks noChangeAspect="1"/>
          </p:cNvPicPr>
          <p:nvPr/>
        </p:nvPicPr>
        <p:blipFill rotWithShape="1">
          <a:blip r:embed="rId4"/>
          <a:srcRect l="45128" t="2365" r="21538" b="25014"/>
          <a:stretch/>
        </p:blipFill>
        <p:spPr>
          <a:xfrm rot="5400000">
            <a:off x="6649565" y="1569737"/>
            <a:ext cx="3252366" cy="5314282"/>
          </a:xfrm>
          <a:prstGeom prst="rect">
            <a:avLst/>
          </a:prstGeom>
        </p:spPr>
      </p:pic>
    </p:spTree>
    <p:extLst>
      <p:ext uri="{BB962C8B-B14F-4D97-AF65-F5344CB8AC3E}">
        <p14:creationId xmlns:p14="http://schemas.microsoft.com/office/powerpoint/2010/main" val="3205287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CD15D3-778B-154D-B464-57BC34EA7908}"/>
              </a:ext>
            </a:extLst>
          </p:cNvPr>
          <p:cNvSpPr>
            <a:spLocks noGrp="1"/>
          </p:cNvSpPr>
          <p:nvPr>
            <p:ph type="title"/>
          </p:nvPr>
        </p:nvSpPr>
        <p:spPr>
          <a:xfrm>
            <a:off x="744416" y="1947741"/>
            <a:ext cx="10515600" cy="2706321"/>
          </a:xfrm>
        </p:spPr>
        <p:txBody>
          <a:bodyPr/>
          <a:lstStyle/>
          <a:p>
            <a:pPr algn="ctr"/>
            <a:r>
              <a:rPr lang="fr-FR" dirty="0">
                <a:latin typeface="Calisto MT" panose="02040603050505030304" pitchFamily="18" charset="77"/>
              </a:rPr>
              <a:t>LE COUVENT DES URSULINES</a:t>
            </a:r>
            <a:br>
              <a:rPr lang="fr-FR" dirty="0">
                <a:latin typeface="Calisto MT" panose="02040603050505030304" pitchFamily="18" charset="77"/>
              </a:rPr>
            </a:br>
            <a:r>
              <a:rPr lang="fr-FR" dirty="0">
                <a:latin typeface="Calisto MT" panose="02040603050505030304" pitchFamily="18" charset="77"/>
              </a:rPr>
              <a:t>(1627-1793)</a:t>
            </a:r>
          </a:p>
        </p:txBody>
      </p:sp>
    </p:spTree>
    <p:extLst>
      <p:ext uri="{BB962C8B-B14F-4D97-AF65-F5344CB8AC3E}">
        <p14:creationId xmlns:p14="http://schemas.microsoft.com/office/powerpoint/2010/main" val="3535348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486D34-CE81-9647-861A-A9F5C9DEE560}"/>
              </a:ext>
            </a:extLst>
          </p:cNvPr>
          <p:cNvSpPr>
            <a:spLocks noGrp="1"/>
          </p:cNvSpPr>
          <p:nvPr>
            <p:ph type="title"/>
          </p:nvPr>
        </p:nvSpPr>
        <p:spPr>
          <a:xfrm>
            <a:off x="5450787" y="142458"/>
            <a:ext cx="6426922" cy="666506"/>
          </a:xfrm>
        </p:spPr>
        <p:txBody>
          <a:bodyPr>
            <a:normAutofit/>
          </a:bodyPr>
          <a:lstStyle/>
          <a:p>
            <a:pPr algn="ctr"/>
            <a:r>
              <a:rPr lang="fr-FR" sz="2000" b="1" dirty="0">
                <a:latin typeface="Calisto MT" panose="02040603050505030304" pitchFamily="18" charset="77"/>
              </a:rPr>
              <a:t>PLAN DU XIX° SIECLE - 1809</a:t>
            </a:r>
          </a:p>
        </p:txBody>
      </p:sp>
      <p:pic>
        <p:nvPicPr>
          <p:cNvPr id="12" name="Image 11">
            <a:extLst>
              <a:ext uri="{FF2B5EF4-FFF2-40B4-BE49-F238E27FC236}">
                <a16:creationId xmlns:a16="http://schemas.microsoft.com/office/drawing/2014/main" id="{DF8DD72F-56B5-024C-92B1-A8073FA2F2DC}"/>
              </a:ext>
            </a:extLst>
          </p:cNvPr>
          <p:cNvPicPr>
            <a:picLocks noChangeAspect="1"/>
          </p:cNvPicPr>
          <p:nvPr/>
        </p:nvPicPr>
        <p:blipFill rotWithShape="1">
          <a:blip r:embed="rId2"/>
          <a:srcRect r="5808"/>
          <a:stretch/>
        </p:blipFill>
        <p:spPr>
          <a:xfrm rot="5400000">
            <a:off x="-512676" y="806559"/>
            <a:ext cx="6639919" cy="5287004"/>
          </a:xfrm>
          <a:prstGeom prst="rect">
            <a:avLst/>
          </a:prstGeom>
        </p:spPr>
      </p:pic>
      <p:sp>
        <p:nvSpPr>
          <p:cNvPr id="13" name="ZoneTexte 12">
            <a:extLst>
              <a:ext uri="{FF2B5EF4-FFF2-40B4-BE49-F238E27FC236}">
                <a16:creationId xmlns:a16="http://schemas.microsoft.com/office/drawing/2014/main" id="{44073E5C-6123-E148-BE7C-A281FD2A3920}"/>
              </a:ext>
            </a:extLst>
          </p:cNvPr>
          <p:cNvSpPr txBox="1"/>
          <p:nvPr/>
        </p:nvSpPr>
        <p:spPr>
          <a:xfrm>
            <a:off x="8162981" y="6488668"/>
            <a:ext cx="1754006" cy="369332"/>
          </a:xfrm>
          <a:prstGeom prst="rect">
            <a:avLst/>
          </a:prstGeom>
          <a:noFill/>
        </p:spPr>
        <p:txBody>
          <a:bodyPr wrap="none" rtlCol="0">
            <a:spAutoFit/>
          </a:bodyPr>
          <a:lstStyle/>
          <a:p>
            <a:r>
              <a:rPr lang="fr-FR" dirty="0"/>
              <a:t>ADHV – 1Fi 1177</a:t>
            </a:r>
          </a:p>
        </p:txBody>
      </p:sp>
      <p:pic>
        <p:nvPicPr>
          <p:cNvPr id="6" name="Image 5">
            <a:extLst>
              <a:ext uri="{FF2B5EF4-FFF2-40B4-BE49-F238E27FC236}">
                <a16:creationId xmlns:a16="http://schemas.microsoft.com/office/drawing/2014/main" id="{2AB3A02C-6332-E749-B26C-6984982B91FA}"/>
              </a:ext>
            </a:extLst>
          </p:cNvPr>
          <p:cNvPicPr>
            <a:picLocks noChangeAspect="1"/>
          </p:cNvPicPr>
          <p:nvPr/>
        </p:nvPicPr>
        <p:blipFill rotWithShape="1">
          <a:blip r:embed="rId2"/>
          <a:srcRect l="40172" t="32614" r="36164"/>
          <a:stretch/>
        </p:blipFill>
        <p:spPr>
          <a:xfrm rot="5400000">
            <a:off x="7360499" y="309062"/>
            <a:ext cx="2915612" cy="6226951"/>
          </a:xfrm>
          <a:prstGeom prst="rect">
            <a:avLst/>
          </a:prstGeom>
        </p:spPr>
      </p:pic>
      <p:sp>
        <p:nvSpPr>
          <p:cNvPr id="4" name="Forme libre 3">
            <a:extLst>
              <a:ext uri="{FF2B5EF4-FFF2-40B4-BE49-F238E27FC236}">
                <a16:creationId xmlns:a16="http://schemas.microsoft.com/office/drawing/2014/main" id="{8AC0C171-81FE-F044-BC94-E0140B6D947D}"/>
              </a:ext>
            </a:extLst>
          </p:cNvPr>
          <p:cNvSpPr/>
          <p:nvPr/>
        </p:nvSpPr>
        <p:spPr>
          <a:xfrm>
            <a:off x="8862646" y="2630658"/>
            <a:ext cx="872197" cy="759656"/>
          </a:xfrm>
          <a:custGeom>
            <a:avLst/>
            <a:gdLst>
              <a:gd name="connsiteX0" fmla="*/ 0 w 872197"/>
              <a:gd name="connsiteY0" fmla="*/ 84407 h 759656"/>
              <a:gd name="connsiteX1" fmla="*/ 745588 w 872197"/>
              <a:gd name="connsiteY1" fmla="*/ 759656 h 759656"/>
              <a:gd name="connsiteX2" fmla="*/ 872197 w 872197"/>
              <a:gd name="connsiteY2" fmla="*/ 534573 h 759656"/>
              <a:gd name="connsiteX3" fmla="*/ 225083 w 872197"/>
              <a:gd name="connsiteY3" fmla="*/ 0 h 759656"/>
              <a:gd name="connsiteX4" fmla="*/ 56271 w 872197"/>
              <a:gd name="connsiteY4" fmla="*/ 70339 h 759656"/>
              <a:gd name="connsiteX5" fmla="*/ 0 w 872197"/>
              <a:gd name="connsiteY5" fmla="*/ 84407 h 7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197" h="759656">
                <a:moveTo>
                  <a:pt x="0" y="84407"/>
                </a:moveTo>
                <a:lnTo>
                  <a:pt x="745588" y="759656"/>
                </a:lnTo>
                <a:lnTo>
                  <a:pt x="872197" y="534573"/>
                </a:lnTo>
                <a:lnTo>
                  <a:pt x="225083" y="0"/>
                </a:lnTo>
                <a:lnTo>
                  <a:pt x="56271" y="70339"/>
                </a:lnTo>
                <a:lnTo>
                  <a:pt x="0" y="84407"/>
                </a:lnTo>
                <a:close/>
              </a:path>
            </a:pathLst>
          </a:custGeom>
          <a:solidFill>
            <a:schemeClr val="accent1">
              <a:alpha val="62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3913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5B4466-5D8E-514B-B3D4-E198E8021B93}"/>
              </a:ext>
            </a:extLst>
          </p:cNvPr>
          <p:cNvSpPr>
            <a:spLocks noGrp="1"/>
          </p:cNvSpPr>
          <p:nvPr>
            <p:ph type="title"/>
          </p:nvPr>
        </p:nvSpPr>
        <p:spPr>
          <a:xfrm>
            <a:off x="719656" y="0"/>
            <a:ext cx="9806241" cy="549275"/>
          </a:xfrm>
        </p:spPr>
        <p:txBody>
          <a:bodyPr>
            <a:normAutofit/>
          </a:bodyPr>
          <a:lstStyle/>
          <a:p>
            <a:pPr algn="ctr"/>
            <a:r>
              <a:rPr lang="fr-FR" sz="2000" b="1" dirty="0">
                <a:latin typeface="Calisto MT" panose="02040603050505030304" pitchFamily="18" charset="77"/>
              </a:rPr>
              <a:t>PLAN CADASTRAL – XIX° SIECLE</a:t>
            </a:r>
          </a:p>
        </p:txBody>
      </p:sp>
      <p:pic>
        <p:nvPicPr>
          <p:cNvPr id="5" name="Image 4">
            <a:extLst>
              <a:ext uri="{FF2B5EF4-FFF2-40B4-BE49-F238E27FC236}">
                <a16:creationId xmlns:a16="http://schemas.microsoft.com/office/drawing/2014/main" id="{C5FD1318-C537-5E40-8C40-87AA679E6060}"/>
              </a:ext>
            </a:extLst>
          </p:cNvPr>
          <p:cNvPicPr>
            <a:picLocks noChangeAspect="1"/>
          </p:cNvPicPr>
          <p:nvPr/>
        </p:nvPicPr>
        <p:blipFill>
          <a:blip r:embed="rId2"/>
          <a:stretch>
            <a:fillRect/>
          </a:stretch>
        </p:blipFill>
        <p:spPr>
          <a:xfrm>
            <a:off x="1457609" y="482084"/>
            <a:ext cx="9068288" cy="5893832"/>
          </a:xfrm>
          <a:prstGeom prst="rect">
            <a:avLst/>
          </a:prstGeom>
        </p:spPr>
      </p:pic>
      <p:sp>
        <p:nvSpPr>
          <p:cNvPr id="6" name="ZoneTexte 5">
            <a:extLst>
              <a:ext uri="{FF2B5EF4-FFF2-40B4-BE49-F238E27FC236}">
                <a16:creationId xmlns:a16="http://schemas.microsoft.com/office/drawing/2014/main" id="{63A95F53-E770-A848-93E6-71A852DF4C26}"/>
              </a:ext>
            </a:extLst>
          </p:cNvPr>
          <p:cNvSpPr txBox="1"/>
          <p:nvPr/>
        </p:nvSpPr>
        <p:spPr>
          <a:xfrm>
            <a:off x="4782928" y="6396051"/>
            <a:ext cx="2680542" cy="369332"/>
          </a:xfrm>
          <a:prstGeom prst="rect">
            <a:avLst/>
          </a:prstGeom>
          <a:noFill/>
        </p:spPr>
        <p:txBody>
          <a:bodyPr wrap="none" rtlCol="0">
            <a:spAutoFit/>
          </a:bodyPr>
          <a:lstStyle/>
          <a:p>
            <a:r>
              <a:rPr lang="fr-FR" dirty="0">
                <a:latin typeface="Calisto MT" panose="02040603050505030304" pitchFamily="18" charset="77"/>
              </a:rPr>
              <a:t>ADHV – 3P74 C1 - 1834 </a:t>
            </a:r>
          </a:p>
        </p:txBody>
      </p:sp>
    </p:spTree>
    <p:extLst>
      <p:ext uri="{BB962C8B-B14F-4D97-AF65-F5344CB8AC3E}">
        <p14:creationId xmlns:p14="http://schemas.microsoft.com/office/powerpoint/2010/main" val="1506362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FE028E-6BF9-0745-A439-8204564F7971}"/>
              </a:ext>
            </a:extLst>
          </p:cNvPr>
          <p:cNvSpPr>
            <a:spLocks noGrp="1"/>
          </p:cNvSpPr>
          <p:nvPr>
            <p:ph type="title"/>
          </p:nvPr>
        </p:nvSpPr>
        <p:spPr>
          <a:xfrm>
            <a:off x="1811866" y="0"/>
            <a:ext cx="8932333" cy="837142"/>
          </a:xfrm>
        </p:spPr>
        <p:txBody>
          <a:bodyPr>
            <a:normAutofit/>
          </a:bodyPr>
          <a:lstStyle/>
          <a:p>
            <a:pPr algn="ctr"/>
            <a:r>
              <a:rPr lang="fr-FR" sz="2000" b="1" dirty="0">
                <a:latin typeface="Calisto MT" panose="02040603050505030304" pitchFamily="18" charset="77"/>
              </a:rPr>
              <a:t>L’EMPLACEMENT DU COUVENT EN 1834</a:t>
            </a:r>
          </a:p>
        </p:txBody>
      </p:sp>
      <p:pic>
        <p:nvPicPr>
          <p:cNvPr id="4" name="Image 3">
            <a:extLst>
              <a:ext uri="{FF2B5EF4-FFF2-40B4-BE49-F238E27FC236}">
                <a16:creationId xmlns:a16="http://schemas.microsoft.com/office/drawing/2014/main" id="{964D06AC-E97E-8043-9AD4-15B8FAC31D72}"/>
              </a:ext>
            </a:extLst>
          </p:cNvPr>
          <p:cNvPicPr>
            <a:picLocks noChangeAspect="1"/>
          </p:cNvPicPr>
          <p:nvPr/>
        </p:nvPicPr>
        <p:blipFill rotWithShape="1">
          <a:blip r:embed="rId2"/>
          <a:srcRect l="47228" t="19115" b="33193"/>
          <a:stretch/>
        </p:blipFill>
        <p:spPr>
          <a:xfrm>
            <a:off x="143932" y="689377"/>
            <a:ext cx="6771218" cy="3977319"/>
          </a:xfrm>
          <a:prstGeom prst="rect">
            <a:avLst/>
          </a:prstGeom>
        </p:spPr>
      </p:pic>
      <p:pic>
        <p:nvPicPr>
          <p:cNvPr id="8" name="Image 7">
            <a:extLst>
              <a:ext uri="{FF2B5EF4-FFF2-40B4-BE49-F238E27FC236}">
                <a16:creationId xmlns:a16="http://schemas.microsoft.com/office/drawing/2014/main" id="{E5381849-852B-7A4A-A204-59A61D433EA2}"/>
              </a:ext>
            </a:extLst>
          </p:cNvPr>
          <p:cNvPicPr>
            <a:picLocks noChangeAspect="1"/>
          </p:cNvPicPr>
          <p:nvPr/>
        </p:nvPicPr>
        <p:blipFill>
          <a:blip r:embed="rId3"/>
          <a:stretch>
            <a:fillRect/>
          </a:stretch>
        </p:blipFill>
        <p:spPr>
          <a:xfrm>
            <a:off x="7106190" y="689377"/>
            <a:ext cx="4778891" cy="5479246"/>
          </a:xfrm>
          <a:prstGeom prst="rect">
            <a:avLst/>
          </a:prstGeom>
        </p:spPr>
      </p:pic>
      <p:sp>
        <p:nvSpPr>
          <p:cNvPr id="9" name="Forme libre 8">
            <a:extLst>
              <a:ext uri="{FF2B5EF4-FFF2-40B4-BE49-F238E27FC236}">
                <a16:creationId xmlns:a16="http://schemas.microsoft.com/office/drawing/2014/main" id="{EA330C23-A79D-6B41-B192-8EF56BFECD0D}"/>
              </a:ext>
            </a:extLst>
          </p:cNvPr>
          <p:cNvSpPr/>
          <p:nvPr/>
        </p:nvSpPr>
        <p:spPr>
          <a:xfrm>
            <a:off x="2509284" y="1860698"/>
            <a:ext cx="1562986" cy="1956390"/>
          </a:xfrm>
          <a:custGeom>
            <a:avLst/>
            <a:gdLst>
              <a:gd name="connsiteX0" fmla="*/ 1244009 w 1562986"/>
              <a:gd name="connsiteY0" fmla="*/ 0 h 1956390"/>
              <a:gd name="connsiteX1" fmla="*/ 563525 w 1562986"/>
              <a:gd name="connsiteY1" fmla="*/ 882502 h 1956390"/>
              <a:gd name="connsiteX2" fmla="*/ 0 w 1562986"/>
              <a:gd name="connsiteY2" fmla="*/ 935665 h 1956390"/>
              <a:gd name="connsiteX3" fmla="*/ 85060 w 1562986"/>
              <a:gd name="connsiteY3" fmla="*/ 1945758 h 1956390"/>
              <a:gd name="connsiteX4" fmla="*/ 478465 w 1562986"/>
              <a:gd name="connsiteY4" fmla="*/ 1956390 h 1956390"/>
              <a:gd name="connsiteX5" fmla="*/ 871869 w 1562986"/>
              <a:gd name="connsiteY5" fmla="*/ 1711842 h 1956390"/>
              <a:gd name="connsiteX6" fmla="*/ 754911 w 1562986"/>
              <a:gd name="connsiteY6" fmla="*/ 1116418 h 1956390"/>
              <a:gd name="connsiteX7" fmla="*/ 1531088 w 1562986"/>
              <a:gd name="connsiteY7" fmla="*/ 1052623 h 1956390"/>
              <a:gd name="connsiteX8" fmla="*/ 1562986 w 1562986"/>
              <a:gd name="connsiteY8" fmla="*/ 382772 h 1956390"/>
              <a:gd name="connsiteX9" fmla="*/ 1244009 w 1562986"/>
              <a:gd name="connsiteY9" fmla="*/ 0 h 195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986" h="1956390">
                <a:moveTo>
                  <a:pt x="1244009" y="0"/>
                </a:moveTo>
                <a:lnTo>
                  <a:pt x="563525" y="882502"/>
                </a:lnTo>
                <a:lnTo>
                  <a:pt x="0" y="935665"/>
                </a:lnTo>
                <a:lnTo>
                  <a:pt x="85060" y="1945758"/>
                </a:lnTo>
                <a:lnTo>
                  <a:pt x="478465" y="1956390"/>
                </a:lnTo>
                <a:lnTo>
                  <a:pt x="871869" y="1711842"/>
                </a:lnTo>
                <a:lnTo>
                  <a:pt x="754911" y="1116418"/>
                </a:lnTo>
                <a:lnTo>
                  <a:pt x="1531088" y="1052623"/>
                </a:lnTo>
                <a:lnTo>
                  <a:pt x="1562986" y="382772"/>
                </a:lnTo>
                <a:lnTo>
                  <a:pt x="1244009" y="0"/>
                </a:lnTo>
                <a:close/>
              </a:path>
            </a:pathLst>
          </a:custGeom>
          <a:solidFill>
            <a:schemeClr val="accent1">
              <a:alpha val="5618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51DB8FF-3967-5B4C-81F0-7EA93078B56A}"/>
              </a:ext>
            </a:extLst>
          </p:cNvPr>
          <p:cNvSpPr txBox="1"/>
          <p:nvPr/>
        </p:nvSpPr>
        <p:spPr>
          <a:xfrm>
            <a:off x="1944661" y="2948884"/>
            <a:ext cx="1014380" cy="646331"/>
          </a:xfrm>
          <a:prstGeom prst="rect">
            <a:avLst/>
          </a:prstGeom>
          <a:noFill/>
        </p:spPr>
        <p:txBody>
          <a:bodyPr wrap="none" rtlCol="0">
            <a:spAutoFit/>
          </a:bodyPr>
          <a:lstStyle/>
          <a:p>
            <a:r>
              <a:rPr lang="fr-FR" dirty="0"/>
              <a:t>Couvent</a:t>
            </a:r>
          </a:p>
          <a:p>
            <a:r>
              <a:rPr lang="fr-FR" dirty="0"/>
              <a:t>= collège</a:t>
            </a:r>
          </a:p>
        </p:txBody>
      </p:sp>
      <p:sp>
        <p:nvSpPr>
          <p:cNvPr id="11" name="ZoneTexte 10">
            <a:extLst>
              <a:ext uri="{FF2B5EF4-FFF2-40B4-BE49-F238E27FC236}">
                <a16:creationId xmlns:a16="http://schemas.microsoft.com/office/drawing/2014/main" id="{D47F5C86-DC34-A244-907B-F8D1655539D8}"/>
              </a:ext>
            </a:extLst>
          </p:cNvPr>
          <p:cNvSpPr txBox="1"/>
          <p:nvPr/>
        </p:nvSpPr>
        <p:spPr>
          <a:xfrm>
            <a:off x="2843157" y="3170453"/>
            <a:ext cx="604333" cy="369332"/>
          </a:xfrm>
          <a:prstGeom prst="rect">
            <a:avLst/>
          </a:prstGeom>
          <a:noFill/>
        </p:spPr>
        <p:txBody>
          <a:bodyPr wrap="none" rtlCol="0">
            <a:spAutoFit/>
          </a:bodyPr>
          <a:lstStyle/>
          <a:p>
            <a:r>
              <a:rPr lang="fr-FR" dirty="0"/>
              <a:t>cour</a:t>
            </a:r>
          </a:p>
        </p:txBody>
      </p:sp>
      <p:sp>
        <p:nvSpPr>
          <p:cNvPr id="12" name="ZoneTexte 11">
            <a:extLst>
              <a:ext uri="{FF2B5EF4-FFF2-40B4-BE49-F238E27FC236}">
                <a16:creationId xmlns:a16="http://schemas.microsoft.com/office/drawing/2014/main" id="{DE866A23-9187-924D-9339-200BCACD83E8}"/>
              </a:ext>
            </a:extLst>
          </p:cNvPr>
          <p:cNvSpPr txBox="1"/>
          <p:nvPr/>
        </p:nvSpPr>
        <p:spPr>
          <a:xfrm>
            <a:off x="3156570" y="2547821"/>
            <a:ext cx="915700" cy="369332"/>
          </a:xfrm>
          <a:prstGeom prst="rect">
            <a:avLst/>
          </a:prstGeom>
          <a:noFill/>
        </p:spPr>
        <p:txBody>
          <a:bodyPr wrap="none" rtlCol="0">
            <a:spAutoFit/>
          </a:bodyPr>
          <a:lstStyle/>
          <a:p>
            <a:r>
              <a:rPr lang="fr-FR" dirty="0"/>
              <a:t>potager</a:t>
            </a:r>
          </a:p>
        </p:txBody>
      </p:sp>
      <p:sp>
        <p:nvSpPr>
          <p:cNvPr id="13" name="Rectangle 12">
            <a:extLst>
              <a:ext uri="{FF2B5EF4-FFF2-40B4-BE49-F238E27FC236}">
                <a16:creationId xmlns:a16="http://schemas.microsoft.com/office/drawing/2014/main" id="{3A27F069-37ED-B849-A3AF-9531864DD646}"/>
              </a:ext>
            </a:extLst>
          </p:cNvPr>
          <p:cNvSpPr/>
          <p:nvPr/>
        </p:nvSpPr>
        <p:spPr>
          <a:xfrm>
            <a:off x="2643062" y="6390192"/>
            <a:ext cx="7269939" cy="369332"/>
          </a:xfrm>
          <a:prstGeom prst="rect">
            <a:avLst/>
          </a:prstGeom>
        </p:spPr>
        <p:txBody>
          <a:bodyPr wrap="none">
            <a:spAutoFit/>
          </a:bodyPr>
          <a:lstStyle/>
          <a:p>
            <a:r>
              <a:rPr lang="fr-FR" dirty="0">
                <a:latin typeface="Calisto MT" panose="02040603050505030304" pitchFamily="18" charset="77"/>
              </a:rPr>
              <a:t>ADHV – 3P74 C1 Eymoutiers – 1834 et 3P74/3 état de section C - 1835 </a:t>
            </a:r>
          </a:p>
        </p:txBody>
      </p:sp>
      <p:sp>
        <p:nvSpPr>
          <p:cNvPr id="3" name="Rectangle 2">
            <a:extLst>
              <a:ext uri="{FF2B5EF4-FFF2-40B4-BE49-F238E27FC236}">
                <a16:creationId xmlns:a16="http://schemas.microsoft.com/office/drawing/2014/main" id="{440FF828-EEC6-E840-AA2D-C143C4606AA2}"/>
              </a:ext>
            </a:extLst>
          </p:cNvPr>
          <p:cNvSpPr/>
          <p:nvPr/>
        </p:nvSpPr>
        <p:spPr>
          <a:xfrm>
            <a:off x="7241059" y="1136822"/>
            <a:ext cx="4644022" cy="190294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399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18668D-6E50-A247-8945-101D6EFA3E67}"/>
              </a:ext>
            </a:extLst>
          </p:cNvPr>
          <p:cNvSpPr>
            <a:spLocks noGrp="1"/>
          </p:cNvSpPr>
          <p:nvPr>
            <p:ph type="title"/>
          </p:nvPr>
        </p:nvSpPr>
        <p:spPr>
          <a:xfrm>
            <a:off x="1327558" y="0"/>
            <a:ext cx="9957486" cy="734626"/>
          </a:xfrm>
        </p:spPr>
        <p:txBody>
          <a:bodyPr>
            <a:normAutofit/>
          </a:bodyPr>
          <a:lstStyle/>
          <a:p>
            <a:pPr algn="ctr"/>
            <a:r>
              <a:rPr lang="fr-FR" sz="2000" b="1" dirty="0">
                <a:latin typeface="Calisto MT" panose="02040603050505030304" pitchFamily="18" charset="77"/>
              </a:rPr>
              <a:t>ETAT DU COLLEGE EN 1894</a:t>
            </a:r>
          </a:p>
        </p:txBody>
      </p:sp>
      <p:pic>
        <p:nvPicPr>
          <p:cNvPr id="5" name="Image 4">
            <a:extLst>
              <a:ext uri="{FF2B5EF4-FFF2-40B4-BE49-F238E27FC236}">
                <a16:creationId xmlns:a16="http://schemas.microsoft.com/office/drawing/2014/main" id="{5442E259-A83A-D446-9FD8-F3D4B246FEDB}"/>
              </a:ext>
            </a:extLst>
          </p:cNvPr>
          <p:cNvPicPr>
            <a:picLocks noChangeAspect="1"/>
          </p:cNvPicPr>
          <p:nvPr/>
        </p:nvPicPr>
        <p:blipFill rotWithShape="1">
          <a:blip r:embed="rId2"/>
          <a:srcRect l="9074" t="10000" r="6666" b="6543"/>
          <a:stretch/>
        </p:blipFill>
        <p:spPr>
          <a:xfrm>
            <a:off x="2096020" y="566538"/>
            <a:ext cx="7999959" cy="5942827"/>
          </a:xfrm>
          <a:prstGeom prst="rect">
            <a:avLst/>
          </a:prstGeom>
        </p:spPr>
      </p:pic>
      <p:sp>
        <p:nvSpPr>
          <p:cNvPr id="6" name="Rectangle 5">
            <a:extLst>
              <a:ext uri="{FF2B5EF4-FFF2-40B4-BE49-F238E27FC236}">
                <a16:creationId xmlns:a16="http://schemas.microsoft.com/office/drawing/2014/main" id="{6CCB5474-A206-C146-A277-03F2BC992E61}"/>
              </a:ext>
            </a:extLst>
          </p:cNvPr>
          <p:cNvSpPr/>
          <p:nvPr/>
        </p:nvSpPr>
        <p:spPr>
          <a:xfrm>
            <a:off x="5146860" y="6509365"/>
            <a:ext cx="1898277" cy="369332"/>
          </a:xfrm>
          <a:prstGeom prst="rect">
            <a:avLst/>
          </a:prstGeom>
        </p:spPr>
        <p:txBody>
          <a:bodyPr wrap="none">
            <a:spAutoFit/>
          </a:bodyPr>
          <a:lstStyle/>
          <a:p>
            <a:r>
              <a:rPr lang="fr-FR" dirty="0">
                <a:latin typeface="Calisto MT" panose="02040603050505030304" pitchFamily="18" charset="77"/>
              </a:rPr>
              <a:t>ADHV – 2O1127</a:t>
            </a:r>
          </a:p>
        </p:txBody>
      </p:sp>
    </p:spTree>
    <p:extLst>
      <p:ext uri="{BB962C8B-B14F-4D97-AF65-F5344CB8AC3E}">
        <p14:creationId xmlns:p14="http://schemas.microsoft.com/office/powerpoint/2010/main" val="1506712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7029C-4E0D-C743-AD55-C3922E401424}"/>
              </a:ext>
            </a:extLst>
          </p:cNvPr>
          <p:cNvSpPr>
            <a:spLocks noGrp="1"/>
          </p:cNvSpPr>
          <p:nvPr>
            <p:ph type="title"/>
          </p:nvPr>
        </p:nvSpPr>
        <p:spPr>
          <a:xfrm>
            <a:off x="1589941" y="16364"/>
            <a:ext cx="8270631" cy="666506"/>
          </a:xfrm>
        </p:spPr>
        <p:txBody>
          <a:bodyPr>
            <a:normAutofit/>
          </a:bodyPr>
          <a:lstStyle/>
          <a:p>
            <a:pPr algn="ctr"/>
            <a:r>
              <a:rPr lang="fr-FR" sz="2000" b="1" dirty="0">
                <a:latin typeface="Calisto MT" panose="02040603050505030304" pitchFamily="18" charset="77"/>
              </a:rPr>
              <a:t>LES TRAVAUX D’AGRANDISSEMENT – 1894/95</a:t>
            </a:r>
          </a:p>
        </p:txBody>
      </p:sp>
      <p:sp>
        <p:nvSpPr>
          <p:cNvPr id="4" name="ZoneTexte 3">
            <a:extLst>
              <a:ext uri="{FF2B5EF4-FFF2-40B4-BE49-F238E27FC236}">
                <a16:creationId xmlns:a16="http://schemas.microsoft.com/office/drawing/2014/main" id="{0B1EF87E-83D5-1E48-A870-EF6662F95E74}"/>
              </a:ext>
            </a:extLst>
          </p:cNvPr>
          <p:cNvSpPr txBox="1"/>
          <p:nvPr/>
        </p:nvSpPr>
        <p:spPr>
          <a:xfrm>
            <a:off x="249623" y="498204"/>
            <a:ext cx="11692753" cy="369332"/>
          </a:xfrm>
          <a:prstGeom prst="rect">
            <a:avLst/>
          </a:prstGeom>
          <a:noFill/>
        </p:spPr>
        <p:txBody>
          <a:bodyPr wrap="none" rtlCol="0">
            <a:spAutoFit/>
          </a:bodyPr>
          <a:lstStyle/>
          <a:p>
            <a:r>
              <a:rPr lang="fr-FR" dirty="0"/>
              <a:t>Il s’agit d’agrandir le bâtiment de 2 travées vers la droite en rasant l’immeuble </a:t>
            </a:r>
            <a:r>
              <a:rPr lang="fr-FR" dirty="0" err="1"/>
              <a:t>Cramouzaud-Donnarié</a:t>
            </a:r>
            <a:r>
              <a:rPr lang="fr-FR" dirty="0"/>
              <a:t> et la maison </a:t>
            </a:r>
            <a:r>
              <a:rPr lang="fr-FR" dirty="0" err="1"/>
              <a:t>Calinaud</a:t>
            </a:r>
            <a:endParaRPr lang="fr-FR" dirty="0"/>
          </a:p>
        </p:txBody>
      </p:sp>
      <p:pic>
        <p:nvPicPr>
          <p:cNvPr id="5" name="Image 4">
            <a:extLst>
              <a:ext uri="{FF2B5EF4-FFF2-40B4-BE49-F238E27FC236}">
                <a16:creationId xmlns:a16="http://schemas.microsoft.com/office/drawing/2014/main" id="{DDE1B108-39E1-784A-B732-4B21586A2850}"/>
              </a:ext>
            </a:extLst>
          </p:cNvPr>
          <p:cNvPicPr>
            <a:picLocks noChangeAspect="1"/>
          </p:cNvPicPr>
          <p:nvPr/>
        </p:nvPicPr>
        <p:blipFill rotWithShape="1">
          <a:blip r:embed="rId2"/>
          <a:srcRect t="8932" b="2020"/>
          <a:stretch/>
        </p:blipFill>
        <p:spPr>
          <a:xfrm>
            <a:off x="1238250" y="867536"/>
            <a:ext cx="8622322" cy="5758518"/>
          </a:xfrm>
          <a:prstGeom prst="rect">
            <a:avLst/>
          </a:prstGeom>
        </p:spPr>
      </p:pic>
      <p:sp>
        <p:nvSpPr>
          <p:cNvPr id="6" name="ZoneTexte 5">
            <a:extLst>
              <a:ext uri="{FF2B5EF4-FFF2-40B4-BE49-F238E27FC236}">
                <a16:creationId xmlns:a16="http://schemas.microsoft.com/office/drawing/2014/main" id="{B694E442-A825-A84E-87AA-8AE49B4364B6}"/>
              </a:ext>
            </a:extLst>
          </p:cNvPr>
          <p:cNvSpPr txBox="1"/>
          <p:nvPr/>
        </p:nvSpPr>
        <p:spPr>
          <a:xfrm>
            <a:off x="4768392" y="6601854"/>
            <a:ext cx="1327608" cy="276999"/>
          </a:xfrm>
          <a:prstGeom prst="rect">
            <a:avLst/>
          </a:prstGeom>
          <a:noFill/>
        </p:spPr>
        <p:txBody>
          <a:bodyPr wrap="none" rtlCol="0">
            <a:spAutoFit/>
          </a:bodyPr>
          <a:lstStyle/>
          <a:p>
            <a:r>
              <a:rPr lang="fr-FR" sz="1200" dirty="0">
                <a:latin typeface="Calisto MT" panose="02040603050505030304" pitchFamily="18" charset="77"/>
              </a:rPr>
              <a:t>ADHV – 2O1127</a:t>
            </a:r>
          </a:p>
        </p:txBody>
      </p:sp>
      <p:sp>
        <p:nvSpPr>
          <p:cNvPr id="3" name="Forme libre 2">
            <a:extLst>
              <a:ext uri="{FF2B5EF4-FFF2-40B4-BE49-F238E27FC236}">
                <a16:creationId xmlns:a16="http://schemas.microsoft.com/office/drawing/2014/main" id="{C98F9744-CFE0-A347-8C0C-36D7BC137A6E}"/>
              </a:ext>
            </a:extLst>
          </p:cNvPr>
          <p:cNvSpPr/>
          <p:nvPr/>
        </p:nvSpPr>
        <p:spPr>
          <a:xfrm>
            <a:off x="2339439" y="1092530"/>
            <a:ext cx="3847605" cy="2838202"/>
          </a:xfrm>
          <a:custGeom>
            <a:avLst/>
            <a:gdLst>
              <a:gd name="connsiteX0" fmla="*/ 0 w 3847605"/>
              <a:gd name="connsiteY0" fmla="*/ 403761 h 2838202"/>
              <a:gd name="connsiteX1" fmla="*/ 106878 w 3847605"/>
              <a:gd name="connsiteY1" fmla="*/ 2553195 h 2838202"/>
              <a:gd name="connsiteX2" fmla="*/ 961901 w 3847605"/>
              <a:gd name="connsiteY2" fmla="*/ 2481943 h 2838202"/>
              <a:gd name="connsiteX3" fmla="*/ 1056904 w 3847605"/>
              <a:gd name="connsiteY3" fmla="*/ 2731325 h 2838202"/>
              <a:gd name="connsiteX4" fmla="*/ 1258784 w 3847605"/>
              <a:gd name="connsiteY4" fmla="*/ 2838202 h 2838202"/>
              <a:gd name="connsiteX5" fmla="*/ 1543792 w 3847605"/>
              <a:gd name="connsiteY5" fmla="*/ 2838202 h 2838202"/>
              <a:gd name="connsiteX6" fmla="*/ 1674421 w 3847605"/>
              <a:gd name="connsiteY6" fmla="*/ 2695699 h 2838202"/>
              <a:gd name="connsiteX7" fmla="*/ 1805049 w 3847605"/>
              <a:gd name="connsiteY7" fmla="*/ 2576945 h 2838202"/>
              <a:gd name="connsiteX8" fmla="*/ 1793174 w 3847605"/>
              <a:gd name="connsiteY8" fmla="*/ 2505693 h 2838202"/>
              <a:gd name="connsiteX9" fmla="*/ 2814452 w 3847605"/>
              <a:gd name="connsiteY9" fmla="*/ 2541319 h 2838202"/>
              <a:gd name="connsiteX10" fmla="*/ 3705101 w 3847605"/>
              <a:gd name="connsiteY10" fmla="*/ 2398815 h 2838202"/>
              <a:gd name="connsiteX11" fmla="*/ 3847605 w 3847605"/>
              <a:gd name="connsiteY11" fmla="*/ 2398815 h 2838202"/>
              <a:gd name="connsiteX12" fmla="*/ 3479470 w 3847605"/>
              <a:gd name="connsiteY12" fmla="*/ 0 h 2838202"/>
              <a:gd name="connsiteX13" fmla="*/ 0 w 3847605"/>
              <a:gd name="connsiteY13" fmla="*/ 403761 h 283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7605" h="2838202">
                <a:moveTo>
                  <a:pt x="0" y="403761"/>
                </a:moveTo>
                <a:lnTo>
                  <a:pt x="106878" y="2553195"/>
                </a:lnTo>
                <a:lnTo>
                  <a:pt x="961901" y="2481943"/>
                </a:lnTo>
                <a:lnTo>
                  <a:pt x="1056904" y="2731325"/>
                </a:lnTo>
                <a:lnTo>
                  <a:pt x="1258784" y="2838202"/>
                </a:lnTo>
                <a:lnTo>
                  <a:pt x="1543792" y="2838202"/>
                </a:lnTo>
                <a:lnTo>
                  <a:pt x="1674421" y="2695699"/>
                </a:lnTo>
                <a:lnTo>
                  <a:pt x="1805049" y="2576945"/>
                </a:lnTo>
                <a:lnTo>
                  <a:pt x="1793174" y="2505693"/>
                </a:lnTo>
                <a:lnTo>
                  <a:pt x="2814452" y="2541319"/>
                </a:lnTo>
                <a:lnTo>
                  <a:pt x="3705101" y="2398815"/>
                </a:lnTo>
                <a:lnTo>
                  <a:pt x="3847605" y="2398815"/>
                </a:lnTo>
                <a:lnTo>
                  <a:pt x="3479470" y="0"/>
                </a:lnTo>
                <a:lnTo>
                  <a:pt x="0" y="403761"/>
                </a:lnTo>
                <a:close/>
              </a:path>
            </a:pathLst>
          </a:custGeom>
          <a:solidFill>
            <a:schemeClr val="accent1">
              <a:alpha val="5399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6">
            <a:extLst>
              <a:ext uri="{FF2B5EF4-FFF2-40B4-BE49-F238E27FC236}">
                <a16:creationId xmlns:a16="http://schemas.microsoft.com/office/drawing/2014/main" id="{912789B2-5D1A-5F45-83EF-DE2AB0C0595A}"/>
              </a:ext>
            </a:extLst>
          </p:cNvPr>
          <p:cNvSpPr/>
          <p:nvPr/>
        </p:nvSpPr>
        <p:spPr>
          <a:xfrm>
            <a:off x="5201392" y="3503221"/>
            <a:ext cx="1140031" cy="914400"/>
          </a:xfrm>
          <a:custGeom>
            <a:avLst/>
            <a:gdLst>
              <a:gd name="connsiteX0" fmla="*/ 688769 w 1140031"/>
              <a:gd name="connsiteY0" fmla="*/ 0 h 914400"/>
              <a:gd name="connsiteX1" fmla="*/ 1140031 w 1140031"/>
              <a:gd name="connsiteY1" fmla="*/ 486888 h 914400"/>
              <a:gd name="connsiteX2" fmla="*/ 748146 w 1140031"/>
              <a:gd name="connsiteY2" fmla="*/ 914400 h 914400"/>
              <a:gd name="connsiteX3" fmla="*/ 23751 w 1140031"/>
              <a:gd name="connsiteY3" fmla="*/ 118753 h 914400"/>
              <a:gd name="connsiteX4" fmla="*/ 0 w 1140031"/>
              <a:gd name="connsiteY4" fmla="*/ 118753 h 914400"/>
              <a:gd name="connsiteX5" fmla="*/ 106878 w 1140031"/>
              <a:gd name="connsiteY5" fmla="*/ 106878 h 914400"/>
              <a:gd name="connsiteX6" fmla="*/ 688769 w 1140031"/>
              <a:gd name="connsiteY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031" h="914400">
                <a:moveTo>
                  <a:pt x="688769" y="0"/>
                </a:moveTo>
                <a:lnTo>
                  <a:pt x="1140031" y="486888"/>
                </a:lnTo>
                <a:lnTo>
                  <a:pt x="748146" y="914400"/>
                </a:lnTo>
                <a:lnTo>
                  <a:pt x="23751" y="118753"/>
                </a:lnTo>
                <a:lnTo>
                  <a:pt x="0" y="118753"/>
                </a:lnTo>
                <a:lnTo>
                  <a:pt x="106878" y="106878"/>
                </a:lnTo>
                <a:lnTo>
                  <a:pt x="688769" y="0"/>
                </a:lnTo>
                <a:close/>
              </a:path>
            </a:pathLst>
          </a:custGeom>
          <a:solidFill>
            <a:srgbClr val="7030A0">
              <a:alpha val="42492"/>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6E822F8E-6B08-7E46-A34A-DCB6267F749B}"/>
              </a:ext>
            </a:extLst>
          </p:cNvPr>
          <p:cNvPicPr>
            <a:picLocks noChangeAspect="1"/>
          </p:cNvPicPr>
          <p:nvPr/>
        </p:nvPicPr>
        <p:blipFill rotWithShape="1">
          <a:blip r:embed="rId3"/>
          <a:srcRect l="26667" t="2015" r="47642"/>
          <a:stretch/>
        </p:blipFill>
        <p:spPr>
          <a:xfrm rot="5400000">
            <a:off x="5776503" y="-719708"/>
            <a:ext cx="1761893" cy="5039887"/>
          </a:xfrm>
          <a:prstGeom prst="rect">
            <a:avLst/>
          </a:prstGeom>
        </p:spPr>
      </p:pic>
      <p:pic>
        <p:nvPicPr>
          <p:cNvPr id="11" name="Image 10">
            <a:extLst>
              <a:ext uri="{FF2B5EF4-FFF2-40B4-BE49-F238E27FC236}">
                <a16:creationId xmlns:a16="http://schemas.microsoft.com/office/drawing/2014/main" id="{312E526E-C23F-D34F-A0E2-652C3ED473BF}"/>
              </a:ext>
            </a:extLst>
          </p:cNvPr>
          <p:cNvPicPr>
            <a:picLocks noChangeAspect="1"/>
          </p:cNvPicPr>
          <p:nvPr/>
        </p:nvPicPr>
        <p:blipFill rotWithShape="1">
          <a:blip r:embed="rId4"/>
          <a:srcRect l="39096" t="2755" r="36445" b="12636"/>
          <a:stretch/>
        </p:blipFill>
        <p:spPr>
          <a:xfrm rot="5400000">
            <a:off x="7886845" y="2623182"/>
            <a:ext cx="1677389" cy="4351868"/>
          </a:xfrm>
          <a:prstGeom prst="rect">
            <a:avLst/>
          </a:prstGeom>
        </p:spPr>
      </p:pic>
    </p:spTree>
    <p:extLst>
      <p:ext uri="{BB962C8B-B14F-4D97-AF65-F5344CB8AC3E}">
        <p14:creationId xmlns:p14="http://schemas.microsoft.com/office/powerpoint/2010/main" val="229688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8B0A93-2785-A54D-A3FA-D2274689533A}"/>
              </a:ext>
            </a:extLst>
          </p:cNvPr>
          <p:cNvSpPr>
            <a:spLocks noGrp="1"/>
          </p:cNvSpPr>
          <p:nvPr>
            <p:ph type="title"/>
          </p:nvPr>
        </p:nvSpPr>
        <p:spPr>
          <a:xfrm>
            <a:off x="1069731" y="36879"/>
            <a:ext cx="10052538" cy="795460"/>
          </a:xfrm>
        </p:spPr>
        <p:txBody>
          <a:bodyPr>
            <a:normAutofit/>
          </a:bodyPr>
          <a:lstStyle/>
          <a:p>
            <a:pPr algn="ctr"/>
            <a:r>
              <a:rPr lang="fr-FR" sz="2000" b="1" dirty="0">
                <a:latin typeface="Calisto MT" panose="02040603050505030304" pitchFamily="18" charset="77"/>
              </a:rPr>
              <a:t>AMENAGEMENTS DU SOUS-SOL - 1894</a:t>
            </a:r>
          </a:p>
        </p:txBody>
      </p:sp>
      <p:pic>
        <p:nvPicPr>
          <p:cNvPr id="5" name="Image 4">
            <a:extLst>
              <a:ext uri="{FF2B5EF4-FFF2-40B4-BE49-F238E27FC236}">
                <a16:creationId xmlns:a16="http://schemas.microsoft.com/office/drawing/2014/main" id="{2272913D-D6C0-D343-A887-E86433785797}"/>
              </a:ext>
            </a:extLst>
          </p:cNvPr>
          <p:cNvPicPr>
            <a:picLocks noChangeAspect="1"/>
          </p:cNvPicPr>
          <p:nvPr/>
        </p:nvPicPr>
        <p:blipFill rotWithShape="1">
          <a:blip r:embed="rId2"/>
          <a:srcRect l="1966" t="24131" r="2821" b="20029"/>
          <a:stretch/>
        </p:blipFill>
        <p:spPr>
          <a:xfrm>
            <a:off x="498230" y="832338"/>
            <a:ext cx="11167207" cy="4911969"/>
          </a:xfrm>
          <a:prstGeom prst="rect">
            <a:avLst/>
          </a:prstGeom>
        </p:spPr>
      </p:pic>
      <p:sp>
        <p:nvSpPr>
          <p:cNvPr id="6" name="Rectangle 5">
            <a:extLst>
              <a:ext uri="{FF2B5EF4-FFF2-40B4-BE49-F238E27FC236}">
                <a16:creationId xmlns:a16="http://schemas.microsoft.com/office/drawing/2014/main" id="{882AF098-5015-724C-8557-8D5AF32AFF69}"/>
              </a:ext>
            </a:extLst>
          </p:cNvPr>
          <p:cNvSpPr/>
          <p:nvPr/>
        </p:nvSpPr>
        <p:spPr>
          <a:xfrm>
            <a:off x="4935846" y="6233719"/>
            <a:ext cx="1898277" cy="369332"/>
          </a:xfrm>
          <a:prstGeom prst="rect">
            <a:avLst/>
          </a:prstGeom>
        </p:spPr>
        <p:txBody>
          <a:bodyPr wrap="none">
            <a:spAutoFit/>
          </a:bodyPr>
          <a:lstStyle/>
          <a:p>
            <a:r>
              <a:rPr lang="fr-FR" dirty="0">
                <a:latin typeface="Calisto MT" panose="02040603050505030304" pitchFamily="18" charset="77"/>
              </a:rPr>
              <a:t>ADHV – 2O1127</a:t>
            </a:r>
          </a:p>
        </p:txBody>
      </p:sp>
    </p:spTree>
    <p:extLst>
      <p:ext uri="{BB962C8B-B14F-4D97-AF65-F5344CB8AC3E}">
        <p14:creationId xmlns:p14="http://schemas.microsoft.com/office/powerpoint/2010/main" val="2996375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4333A-CED8-E943-A741-EBB3AF1368F2}"/>
              </a:ext>
            </a:extLst>
          </p:cNvPr>
          <p:cNvSpPr>
            <a:spLocks noGrp="1"/>
          </p:cNvSpPr>
          <p:nvPr>
            <p:ph type="title"/>
          </p:nvPr>
        </p:nvSpPr>
        <p:spPr>
          <a:xfrm>
            <a:off x="1033153" y="103869"/>
            <a:ext cx="9916886" cy="703653"/>
          </a:xfrm>
        </p:spPr>
        <p:txBody>
          <a:bodyPr>
            <a:normAutofit/>
          </a:bodyPr>
          <a:lstStyle/>
          <a:p>
            <a:pPr algn="ctr"/>
            <a:r>
              <a:rPr lang="fr-FR" sz="2000" b="1" dirty="0">
                <a:latin typeface="Calisto MT" panose="02040603050505030304" pitchFamily="18" charset="77"/>
              </a:rPr>
              <a:t>UNE RENOVATION ET EXTENSION AMBITIEUSE - 1894</a:t>
            </a:r>
          </a:p>
        </p:txBody>
      </p:sp>
      <p:pic>
        <p:nvPicPr>
          <p:cNvPr id="5" name="Image 4">
            <a:extLst>
              <a:ext uri="{FF2B5EF4-FFF2-40B4-BE49-F238E27FC236}">
                <a16:creationId xmlns:a16="http://schemas.microsoft.com/office/drawing/2014/main" id="{13005233-5108-FC41-B5C8-E9916D0559B1}"/>
              </a:ext>
            </a:extLst>
          </p:cNvPr>
          <p:cNvPicPr>
            <a:picLocks noChangeAspect="1"/>
          </p:cNvPicPr>
          <p:nvPr/>
        </p:nvPicPr>
        <p:blipFill rotWithShape="1">
          <a:blip r:embed="rId2"/>
          <a:srcRect l="3363" t="19812" r="1919" b="14849"/>
          <a:stretch/>
        </p:blipFill>
        <p:spPr>
          <a:xfrm>
            <a:off x="625644" y="705922"/>
            <a:ext cx="10728155" cy="5550399"/>
          </a:xfrm>
          <a:prstGeom prst="rect">
            <a:avLst/>
          </a:prstGeom>
        </p:spPr>
      </p:pic>
      <p:sp>
        <p:nvSpPr>
          <p:cNvPr id="10" name="Rectangle 9">
            <a:extLst>
              <a:ext uri="{FF2B5EF4-FFF2-40B4-BE49-F238E27FC236}">
                <a16:creationId xmlns:a16="http://schemas.microsoft.com/office/drawing/2014/main" id="{59F210FE-80EF-0440-B5EF-44B5372EE842}"/>
              </a:ext>
            </a:extLst>
          </p:cNvPr>
          <p:cNvSpPr/>
          <p:nvPr/>
        </p:nvSpPr>
        <p:spPr>
          <a:xfrm>
            <a:off x="4842061" y="6367320"/>
            <a:ext cx="1898277" cy="369332"/>
          </a:xfrm>
          <a:prstGeom prst="rect">
            <a:avLst/>
          </a:prstGeom>
        </p:spPr>
        <p:txBody>
          <a:bodyPr wrap="none">
            <a:spAutoFit/>
          </a:bodyPr>
          <a:lstStyle/>
          <a:p>
            <a:r>
              <a:rPr lang="fr-FR" dirty="0">
                <a:latin typeface="Calisto MT" panose="02040603050505030304" pitchFamily="18" charset="77"/>
              </a:rPr>
              <a:t>ADHV – 2O1127</a:t>
            </a:r>
          </a:p>
        </p:txBody>
      </p:sp>
    </p:spTree>
    <p:extLst>
      <p:ext uri="{BB962C8B-B14F-4D97-AF65-F5344CB8AC3E}">
        <p14:creationId xmlns:p14="http://schemas.microsoft.com/office/powerpoint/2010/main" val="2774596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58F618-65E5-B444-9441-3773442CF1C0}"/>
              </a:ext>
            </a:extLst>
          </p:cNvPr>
          <p:cNvSpPr>
            <a:spLocks noGrp="1"/>
          </p:cNvSpPr>
          <p:nvPr>
            <p:ph type="title"/>
          </p:nvPr>
        </p:nvSpPr>
        <p:spPr>
          <a:xfrm>
            <a:off x="1022350" y="166563"/>
            <a:ext cx="10147300" cy="676275"/>
          </a:xfrm>
        </p:spPr>
        <p:txBody>
          <a:bodyPr>
            <a:normAutofit/>
          </a:bodyPr>
          <a:lstStyle/>
          <a:p>
            <a:pPr algn="ctr"/>
            <a:r>
              <a:rPr lang="fr-FR" sz="2000" b="1" dirty="0">
                <a:latin typeface="Calisto MT" panose="02040603050505030304" pitchFamily="18" charset="77"/>
              </a:rPr>
              <a:t>AMENAGEMENTS INTERIEURS DES 2° et 3° ETAGES</a:t>
            </a:r>
          </a:p>
        </p:txBody>
      </p:sp>
      <p:sp>
        <p:nvSpPr>
          <p:cNvPr id="5" name="ZoneTexte 4">
            <a:extLst>
              <a:ext uri="{FF2B5EF4-FFF2-40B4-BE49-F238E27FC236}">
                <a16:creationId xmlns:a16="http://schemas.microsoft.com/office/drawing/2014/main" id="{0B120C89-1DF4-DC41-9504-CD118115B955}"/>
              </a:ext>
            </a:extLst>
          </p:cNvPr>
          <p:cNvSpPr txBox="1"/>
          <p:nvPr/>
        </p:nvSpPr>
        <p:spPr>
          <a:xfrm>
            <a:off x="5283200" y="6322105"/>
            <a:ext cx="1898277" cy="369332"/>
          </a:xfrm>
          <a:prstGeom prst="rect">
            <a:avLst/>
          </a:prstGeom>
          <a:noFill/>
        </p:spPr>
        <p:txBody>
          <a:bodyPr wrap="none" rtlCol="0">
            <a:spAutoFit/>
          </a:bodyPr>
          <a:lstStyle/>
          <a:p>
            <a:r>
              <a:rPr lang="fr-FR" dirty="0">
                <a:latin typeface="Calisto MT" panose="02040603050505030304" pitchFamily="18" charset="77"/>
              </a:rPr>
              <a:t>ADHV – 2O1127</a:t>
            </a:r>
          </a:p>
        </p:txBody>
      </p:sp>
      <p:pic>
        <p:nvPicPr>
          <p:cNvPr id="6" name="Image 5">
            <a:extLst>
              <a:ext uri="{FF2B5EF4-FFF2-40B4-BE49-F238E27FC236}">
                <a16:creationId xmlns:a16="http://schemas.microsoft.com/office/drawing/2014/main" id="{C3F804BB-E32B-7446-9634-FA185DD23F9C}"/>
              </a:ext>
            </a:extLst>
          </p:cNvPr>
          <p:cNvPicPr>
            <a:picLocks noChangeAspect="1"/>
          </p:cNvPicPr>
          <p:nvPr/>
        </p:nvPicPr>
        <p:blipFill rotWithShape="1">
          <a:blip r:embed="rId2"/>
          <a:srcRect l="1624" t="16837" r="2650" b="17293"/>
          <a:stretch/>
        </p:blipFill>
        <p:spPr>
          <a:xfrm>
            <a:off x="743066" y="738568"/>
            <a:ext cx="10426584" cy="5380863"/>
          </a:xfrm>
          <a:prstGeom prst="rect">
            <a:avLst/>
          </a:prstGeom>
        </p:spPr>
      </p:pic>
    </p:spTree>
    <p:extLst>
      <p:ext uri="{BB962C8B-B14F-4D97-AF65-F5344CB8AC3E}">
        <p14:creationId xmlns:p14="http://schemas.microsoft.com/office/powerpoint/2010/main" val="319263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09F30B-8F43-FE46-9C8E-D7E66FB833E8}"/>
              </a:ext>
            </a:extLst>
          </p:cNvPr>
          <p:cNvSpPr>
            <a:spLocks noGrp="1"/>
          </p:cNvSpPr>
          <p:nvPr>
            <p:ph type="title"/>
          </p:nvPr>
        </p:nvSpPr>
        <p:spPr>
          <a:xfrm>
            <a:off x="2376854" y="142386"/>
            <a:ext cx="7438292" cy="631337"/>
          </a:xfrm>
        </p:spPr>
        <p:txBody>
          <a:bodyPr>
            <a:normAutofit/>
          </a:bodyPr>
          <a:lstStyle/>
          <a:p>
            <a:pPr algn="ctr"/>
            <a:r>
              <a:rPr lang="fr-FR" sz="2000" b="1" dirty="0">
                <a:latin typeface="Calisto MT" panose="02040603050505030304" pitchFamily="18" charset="77"/>
              </a:rPr>
              <a:t>LA FACADE PRINCIPALE DU COLLEGE - 1894</a:t>
            </a:r>
          </a:p>
        </p:txBody>
      </p:sp>
      <p:sp>
        <p:nvSpPr>
          <p:cNvPr id="4" name="ZoneTexte 3">
            <a:extLst>
              <a:ext uri="{FF2B5EF4-FFF2-40B4-BE49-F238E27FC236}">
                <a16:creationId xmlns:a16="http://schemas.microsoft.com/office/drawing/2014/main" id="{15A3E79F-F2C2-E841-88EB-CBE42BE8D6A8}"/>
              </a:ext>
            </a:extLst>
          </p:cNvPr>
          <p:cNvSpPr txBox="1"/>
          <p:nvPr/>
        </p:nvSpPr>
        <p:spPr>
          <a:xfrm>
            <a:off x="5244645" y="6346281"/>
            <a:ext cx="1909497" cy="369332"/>
          </a:xfrm>
          <a:prstGeom prst="rect">
            <a:avLst/>
          </a:prstGeom>
          <a:noFill/>
        </p:spPr>
        <p:txBody>
          <a:bodyPr wrap="none" rtlCol="0">
            <a:spAutoFit/>
          </a:bodyPr>
          <a:lstStyle/>
          <a:p>
            <a:r>
              <a:rPr lang="fr-FR" dirty="0">
                <a:latin typeface="Calisto MT" panose="02040603050505030304" pitchFamily="18" charset="77"/>
              </a:rPr>
              <a:t>ADHV - 2O 1127</a:t>
            </a:r>
          </a:p>
        </p:txBody>
      </p:sp>
      <p:pic>
        <p:nvPicPr>
          <p:cNvPr id="6" name="Image 5">
            <a:extLst>
              <a:ext uri="{FF2B5EF4-FFF2-40B4-BE49-F238E27FC236}">
                <a16:creationId xmlns:a16="http://schemas.microsoft.com/office/drawing/2014/main" id="{8C6E8A32-81F6-C541-9369-91FD60EE7D4F}"/>
              </a:ext>
            </a:extLst>
          </p:cNvPr>
          <p:cNvPicPr>
            <a:picLocks noChangeAspect="1"/>
          </p:cNvPicPr>
          <p:nvPr/>
        </p:nvPicPr>
        <p:blipFill rotWithShape="1">
          <a:blip r:embed="rId2"/>
          <a:srcRect t="11709" b="17636"/>
          <a:stretch/>
        </p:blipFill>
        <p:spPr>
          <a:xfrm>
            <a:off x="987836" y="722108"/>
            <a:ext cx="10216328" cy="5413783"/>
          </a:xfrm>
          <a:prstGeom prst="rect">
            <a:avLst/>
          </a:prstGeom>
        </p:spPr>
      </p:pic>
    </p:spTree>
    <p:extLst>
      <p:ext uri="{BB962C8B-B14F-4D97-AF65-F5344CB8AC3E}">
        <p14:creationId xmlns:p14="http://schemas.microsoft.com/office/powerpoint/2010/main" val="907598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69E659-ECB6-2649-B018-E32514438895}"/>
              </a:ext>
            </a:extLst>
          </p:cNvPr>
          <p:cNvSpPr>
            <a:spLocks noGrp="1"/>
          </p:cNvSpPr>
          <p:nvPr>
            <p:ph type="title"/>
          </p:nvPr>
        </p:nvSpPr>
        <p:spPr>
          <a:xfrm>
            <a:off x="3001108" y="21518"/>
            <a:ext cx="6822830" cy="701675"/>
          </a:xfrm>
        </p:spPr>
        <p:txBody>
          <a:bodyPr>
            <a:normAutofit/>
          </a:bodyPr>
          <a:lstStyle/>
          <a:p>
            <a:pPr algn="ctr"/>
            <a:r>
              <a:rPr lang="fr-FR" sz="2000" b="1" dirty="0">
                <a:latin typeface="Calisto MT" panose="02040603050505030304" pitchFamily="18" charset="77"/>
              </a:rPr>
              <a:t>LA FACADE DU COLLEGE COTE COUR - 1894</a:t>
            </a:r>
          </a:p>
        </p:txBody>
      </p:sp>
      <p:pic>
        <p:nvPicPr>
          <p:cNvPr id="5" name="Image 4">
            <a:extLst>
              <a:ext uri="{FF2B5EF4-FFF2-40B4-BE49-F238E27FC236}">
                <a16:creationId xmlns:a16="http://schemas.microsoft.com/office/drawing/2014/main" id="{21292146-0F76-3346-BFC1-CCEB99733778}"/>
              </a:ext>
            </a:extLst>
          </p:cNvPr>
          <p:cNvPicPr>
            <a:picLocks noChangeAspect="1"/>
          </p:cNvPicPr>
          <p:nvPr/>
        </p:nvPicPr>
        <p:blipFill rotWithShape="1">
          <a:blip r:embed="rId2"/>
          <a:srcRect l="2765" t="20295" r="2546" b="20869"/>
          <a:stretch/>
        </p:blipFill>
        <p:spPr>
          <a:xfrm>
            <a:off x="342899" y="723193"/>
            <a:ext cx="11501439" cy="5359894"/>
          </a:xfrm>
          <a:prstGeom prst="rect">
            <a:avLst/>
          </a:prstGeom>
        </p:spPr>
      </p:pic>
      <p:sp>
        <p:nvSpPr>
          <p:cNvPr id="6" name="Rectangle 5">
            <a:extLst>
              <a:ext uri="{FF2B5EF4-FFF2-40B4-BE49-F238E27FC236}">
                <a16:creationId xmlns:a16="http://schemas.microsoft.com/office/drawing/2014/main" id="{4E7D0885-D8C4-634D-A08E-C892F1A04BA4}"/>
              </a:ext>
            </a:extLst>
          </p:cNvPr>
          <p:cNvSpPr/>
          <p:nvPr/>
        </p:nvSpPr>
        <p:spPr>
          <a:xfrm>
            <a:off x="5030699" y="6245442"/>
            <a:ext cx="1909497" cy="369332"/>
          </a:xfrm>
          <a:prstGeom prst="rect">
            <a:avLst/>
          </a:prstGeom>
        </p:spPr>
        <p:txBody>
          <a:bodyPr wrap="none">
            <a:spAutoFit/>
          </a:bodyPr>
          <a:lstStyle/>
          <a:p>
            <a:r>
              <a:rPr lang="fr-FR" dirty="0">
                <a:latin typeface="Calisto MT" panose="02040603050505030304" pitchFamily="18" charset="77"/>
              </a:rPr>
              <a:t>ADHV - 2O 1127</a:t>
            </a:r>
          </a:p>
        </p:txBody>
      </p:sp>
    </p:spTree>
    <p:extLst>
      <p:ext uri="{BB962C8B-B14F-4D97-AF65-F5344CB8AC3E}">
        <p14:creationId xmlns:p14="http://schemas.microsoft.com/office/powerpoint/2010/main" val="2899297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645916-C0B8-0D45-9096-8F712ABD357A}"/>
              </a:ext>
            </a:extLst>
          </p:cNvPr>
          <p:cNvSpPr>
            <a:spLocks noGrp="1"/>
          </p:cNvSpPr>
          <p:nvPr>
            <p:ph type="ctrTitle"/>
          </p:nvPr>
        </p:nvSpPr>
        <p:spPr>
          <a:xfrm>
            <a:off x="6459416" y="52884"/>
            <a:ext cx="3575537" cy="1058128"/>
          </a:xfrm>
        </p:spPr>
        <p:txBody>
          <a:bodyPr>
            <a:normAutofit fontScale="90000"/>
          </a:bodyPr>
          <a:lstStyle/>
          <a:p>
            <a:r>
              <a:rPr lang="fr-FR" sz="2000" b="1" dirty="0">
                <a:latin typeface="Calisto MT" panose="02040603050505030304" pitchFamily="18" charset="77"/>
              </a:rPr>
              <a:t>LA FONDATION DU COUVENT DES URSULINES A EYMOUTIERS</a:t>
            </a:r>
          </a:p>
        </p:txBody>
      </p:sp>
      <p:pic>
        <p:nvPicPr>
          <p:cNvPr id="10" name="Image 9">
            <a:extLst>
              <a:ext uri="{FF2B5EF4-FFF2-40B4-BE49-F238E27FC236}">
                <a16:creationId xmlns:a16="http://schemas.microsoft.com/office/drawing/2014/main" id="{BFC92082-8FD8-FE48-847C-0598805E5021}"/>
              </a:ext>
            </a:extLst>
          </p:cNvPr>
          <p:cNvPicPr>
            <a:picLocks noChangeAspect="1"/>
          </p:cNvPicPr>
          <p:nvPr/>
        </p:nvPicPr>
        <p:blipFill rotWithShape="1">
          <a:blip r:embed="rId2"/>
          <a:srcRect t="3869" b="15444"/>
          <a:stretch/>
        </p:blipFill>
        <p:spPr>
          <a:xfrm rot="5400000">
            <a:off x="-565575" y="1430215"/>
            <a:ext cx="6605824" cy="3997570"/>
          </a:xfrm>
          <a:prstGeom prst="rect">
            <a:avLst/>
          </a:prstGeom>
        </p:spPr>
      </p:pic>
      <p:pic>
        <p:nvPicPr>
          <p:cNvPr id="12" name="Image 11">
            <a:extLst>
              <a:ext uri="{FF2B5EF4-FFF2-40B4-BE49-F238E27FC236}">
                <a16:creationId xmlns:a16="http://schemas.microsoft.com/office/drawing/2014/main" id="{489AC210-41AB-2646-B2F3-B1F5DB86006A}"/>
              </a:ext>
            </a:extLst>
          </p:cNvPr>
          <p:cNvPicPr>
            <a:picLocks noChangeAspect="1"/>
          </p:cNvPicPr>
          <p:nvPr/>
        </p:nvPicPr>
        <p:blipFill>
          <a:blip r:embed="rId3"/>
          <a:stretch>
            <a:fillRect/>
          </a:stretch>
        </p:blipFill>
        <p:spPr>
          <a:xfrm>
            <a:off x="7252143" y="3142336"/>
            <a:ext cx="2667686" cy="3589575"/>
          </a:xfrm>
          <a:prstGeom prst="rect">
            <a:avLst/>
          </a:prstGeom>
        </p:spPr>
      </p:pic>
      <p:sp>
        <p:nvSpPr>
          <p:cNvPr id="3" name="ZoneTexte 2">
            <a:extLst>
              <a:ext uri="{FF2B5EF4-FFF2-40B4-BE49-F238E27FC236}">
                <a16:creationId xmlns:a16="http://schemas.microsoft.com/office/drawing/2014/main" id="{A2057C44-E76D-8847-9787-BCD1725F9758}"/>
              </a:ext>
            </a:extLst>
          </p:cNvPr>
          <p:cNvSpPr txBox="1"/>
          <p:nvPr/>
        </p:nvSpPr>
        <p:spPr>
          <a:xfrm>
            <a:off x="5099539" y="1111012"/>
            <a:ext cx="6764215" cy="2031325"/>
          </a:xfrm>
          <a:prstGeom prst="rect">
            <a:avLst/>
          </a:prstGeom>
          <a:noFill/>
        </p:spPr>
        <p:txBody>
          <a:bodyPr wrap="square" rtlCol="0">
            <a:spAutoFit/>
          </a:bodyPr>
          <a:lstStyle/>
          <a:p>
            <a:pPr algn="just"/>
            <a:r>
              <a:rPr lang="fr-FR" dirty="0">
                <a:latin typeface="Calisto MT" panose="02040603050505030304" pitchFamily="18" charset="77"/>
              </a:rPr>
              <a:t>ADHV - I SEM 121 : « La fondation du monastère des religieuses de Sainte-Ursule de la ville d’</a:t>
            </a:r>
            <a:r>
              <a:rPr lang="fr-FR" dirty="0" err="1">
                <a:latin typeface="Calisto MT" panose="02040603050505030304" pitchFamily="18" charset="77"/>
              </a:rPr>
              <a:t>Esmoutiers</a:t>
            </a:r>
            <a:r>
              <a:rPr lang="fr-FR" dirty="0">
                <a:latin typeface="Calisto MT" panose="02040603050505030304" pitchFamily="18" charset="77"/>
              </a:rPr>
              <a:t> »</a:t>
            </a:r>
          </a:p>
          <a:p>
            <a:pPr algn="just"/>
            <a:r>
              <a:rPr lang="fr-FR" dirty="0">
                <a:latin typeface="Calisto MT" panose="02040603050505030304" pitchFamily="18" charset="77"/>
              </a:rPr>
              <a:t>Un cahier de 39 feuillets papier – XVII° siècle. Couverture formée d’une feuille de parchemin provenant d’un livre de chant du XVI° siècle.</a:t>
            </a:r>
          </a:p>
          <a:p>
            <a:pPr algn="just"/>
            <a:r>
              <a:rPr lang="fr-FR" dirty="0">
                <a:latin typeface="Calisto MT" panose="02040603050505030304" pitchFamily="18" charset="77"/>
              </a:rPr>
              <a:t>Comprend une période de 51 ans mais se rapporte surtout aux années 1629 à 1662.</a:t>
            </a:r>
          </a:p>
        </p:txBody>
      </p:sp>
    </p:spTree>
    <p:extLst>
      <p:ext uri="{BB962C8B-B14F-4D97-AF65-F5344CB8AC3E}">
        <p14:creationId xmlns:p14="http://schemas.microsoft.com/office/powerpoint/2010/main" val="3573091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C2A24A-4238-0C44-9E27-C76B7F53E381}"/>
              </a:ext>
            </a:extLst>
          </p:cNvPr>
          <p:cNvSpPr>
            <a:spLocks noGrp="1"/>
          </p:cNvSpPr>
          <p:nvPr>
            <p:ph type="title"/>
          </p:nvPr>
        </p:nvSpPr>
        <p:spPr>
          <a:xfrm>
            <a:off x="5159440" y="83772"/>
            <a:ext cx="6834298" cy="883589"/>
          </a:xfrm>
        </p:spPr>
        <p:txBody>
          <a:bodyPr>
            <a:normAutofit/>
          </a:bodyPr>
          <a:lstStyle/>
          <a:p>
            <a:pPr algn="ctr"/>
            <a:r>
              <a:rPr lang="fr-FR" sz="2000" b="1" dirty="0">
                <a:latin typeface="Calisto MT" panose="02040603050505030304" pitchFamily="18" charset="77"/>
              </a:rPr>
              <a:t>FERMETURE DU COLLEGE - 1913</a:t>
            </a:r>
          </a:p>
        </p:txBody>
      </p:sp>
      <p:sp>
        <p:nvSpPr>
          <p:cNvPr id="4" name="Rectangle 3">
            <a:extLst>
              <a:ext uri="{FF2B5EF4-FFF2-40B4-BE49-F238E27FC236}">
                <a16:creationId xmlns:a16="http://schemas.microsoft.com/office/drawing/2014/main" id="{198FB364-9A2A-5B44-8A23-05606A3E7FFD}"/>
              </a:ext>
            </a:extLst>
          </p:cNvPr>
          <p:cNvSpPr/>
          <p:nvPr/>
        </p:nvSpPr>
        <p:spPr>
          <a:xfrm>
            <a:off x="8255566" y="6404896"/>
            <a:ext cx="1957587" cy="369332"/>
          </a:xfrm>
          <a:prstGeom prst="rect">
            <a:avLst/>
          </a:prstGeom>
        </p:spPr>
        <p:txBody>
          <a:bodyPr wrap="none">
            <a:spAutoFit/>
          </a:bodyPr>
          <a:lstStyle/>
          <a:p>
            <a:r>
              <a:rPr lang="fr-FR" dirty="0">
                <a:latin typeface="Calisto MT" panose="02040603050505030304" pitchFamily="18" charset="77"/>
              </a:rPr>
              <a:t>ADHV – 2O 1122</a:t>
            </a:r>
          </a:p>
        </p:txBody>
      </p:sp>
      <p:pic>
        <p:nvPicPr>
          <p:cNvPr id="11" name="Image 10">
            <a:extLst>
              <a:ext uri="{FF2B5EF4-FFF2-40B4-BE49-F238E27FC236}">
                <a16:creationId xmlns:a16="http://schemas.microsoft.com/office/drawing/2014/main" id="{6DCDCA98-309E-E947-86E7-649FB7362951}"/>
              </a:ext>
            </a:extLst>
          </p:cNvPr>
          <p:cNvPicPr>
            <a:picLocks noChangeAspect="1"/>
          </p:cNvPicPr>
          <p:nvPr/>
        </p:nvPicPr>
        <p:blipFill rotWithShape="1">
          <a:blip r:embed="rId2"/>
          <a:srcRect l="5600" r="5742"/>
          <a:stretch/>
        </p:blipFill>
        <p:spPr>
          <a:xfrm rot="5400000">
            <a:off x="-302239" y="719212"/>
            <a:ext cx="6497686" cy="5496685"/>
          </a:xfrm>
          <a:prstGeom prst="rect">
            <a:avLst/>
          </a:prstGeom>
        </p:spPr>
      </p:pic>
      <p:sp>
        <p:nvSpPr>
          <p:cNvPr id="3" name="ZoneTexte 2">
            <a:extLst>
              <a:ext uri="{FF2B5EF4-FFF2-40B4-BE49-F238E27FC236}">
                <a16:creationId xmlns:a16="http://schemas.microsoft.com/office/drawing/2014/main" id="{F4F74F0F-685B-394F-A6BA-D4C4363DA248}"/>
              </a:ext>
            </a:extLst>
          </p:cNvPr>
          <p:cNvSpPr txBox="1"/>
          <p:nvPr/>
        </p:nvSpPr>
        <p:spPr>
          <a:xfrm>
            <a:off x="5907694" y="3785545"/>
            <a:ext cx="4019755" cy="461665"/>
          </a:xfrm>
          <a:prstGeom prst="rect">
            <a:avLst/>
          </a:prstGeom>
          <a:noFill/>
        </p:spPr>
        <p:txBody>
          <a:bodyPr wrap="none" rtlCol="0">
            <a:spAutoFit/>
          </a:bodyPr>
          <a:lstStyle/>
          <a:p>
            <a:r>
              <a:rPr lang="fr-FR" sz="2400" dirty="0">
                <a:latin typeface="Calisto MT" panose="02040603050505030304" pitchFamily="18" charset="77"/>
              </a:rPr>
              <a:t>Fermeture du collège en 1913</a:t>
            </a:r>
          </a:p>
        </p:txBody>
      </p:sp>
      <p:sp>
        <p:nvSpPr>
          <p:cNvPr id="5" name="ZoneTexte 4">
            <a:extLst>
              <a:ext uri="{FF2B5EF4-FFF2-40B4-BE49-F238E27FC236}">
                <a16:creationId xmlns:a16="http://schemas.microsoft.com/office/drawing/2014/main" id="{B9DDE0CE-247D-3447-9953-1BC91F14D813}"/>
              </a:ext>
            </a:extLst>
          </p:cNvPr>
          <p:cNvSpPr txBox="1"/>
          <p:nvPr/>
        </p:nvSpPr>
        <p:spPr>
          <a:xfrm>
            <a:off x="5907694" y="4633555"/>
            <a:ext cx="3929281" cy="461665"/>
          </a:xfrm>
          <a:prstGeom prst="rect">
            <a:avLst/>
          </a:prstGeom>
          <a:noFill/>
        </p:spPr>
        <p:txBody>
          <a:bodyPr wrap="none" rtlCol="0">
            <a:spAutoFit/>
          </a:bodyPr>
          <a:lstStyle/>
          <a:p>
            <a:r>
              <a:rPr lang="fr-FR" sz="2400" dirty="0">
                <a:latin typeface="Calisto MT" panose="02040603050505030304" pitchFamily="18" charset="77"/>
              </a:rPr>
              <a:t>En raison des faibles effectifs</a:t>
            </a:r>
          </a:p>
        </p:txBody>
      </p:sp>
      <p:sp>
        <p:nvSpPr>
          <p:cNvPr id="7" name="ZoneTexte 6">
            <a:extLst>
              <a:ext uri="{FF2B5EF4-FFF2-40B4-BE49-F238E27FC236}">
                <a16:creationId xmlns:a16="http://schemas.microsoft.com/office/drawing/2014/main" id="{C456F657-6E64-D14A-8D29-C8EE5A4DA9FD}"/>
              </a:ext>
            </a:extLst>
          </p:cNvPr>
          <p:cNvSpPr txBox="1"/>
          <p:nvPr/>
        </p:nvSpPr>
        <p:spPr>
          <a:xfrm>
            <a:off x="5907694" y="5481565"/>
            <a:ext cx="4288353" cy="461665"/>
          </a:xfrm>
          <a:prstGeom prst="rect">
            <a:avLst/>
          </a:prstGeom>
          <a:noFill/>
        </p:spPr>
        <p:txBody>
          <a:bodyPr wrap="none" rtlCol="0">
            <a:spAutoFit/>
          </a:bodyPr>
          <a:lstStyle/>
          <a:p>
            <a:r>
              <a:rPr lang="fr-FR" sz="2400" dirty="0">
                <a:latin typeface="Calisto MT" panose="02040603050505030304" pitchFamily="18" charset="77"/>
              </a:rPr>
              <a:t>Et d’une scolarité trop coûteuse</a:t>
            </a:r>
          </a:p>
        </p:txBody>
      </p:sp>
    </p:spTree>
    <p:extLst>
      <p:ext uri="{BB962C8B-B14F-4D97-AF65-F5344CB8AC3E}">
        <p14:creationId xmlns:p14="http://schemas.microsoft.com/office/powerpoint/2010/main" val="1118697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F01226-3344-2F4C-98F5-CD89472F2960}"/>
              </a:ext>
            </a:extLst>
          </p:cNvPr>
          <p:cNvSpPr>
            <a:spLocks noGrp="1"/>
          </p:cNvSpPr>
          <p:nvPr>
            <p:ph type="title"/>
          </p:nvPr>
        </p:nvSpPr>
        <p:spPr>
          <a:xfrm>
            <a:off x="1113691" y="212726"/>
            <a:ext cx="9607062" cy="643060"/>
          </a:xfrm>
        </p:spPr>
        <p:txBody>
          <a:bodyPr>
            <a:normAutofit/>
          </a:bodyPr>
          <a:lstStyle/>
          <a:p>
            <a:pPr algn="ctr"/>
            <a:r>
              <a:rPr lang="fr-FR" sz="2000" b="1" dirty="0">
                <a:latin typeface="Calisto MT" panose="02040603050505030304" pitchFamily="18" charset="77"/>
              </a:rPr>
              <a:t>LA PREMIERE GUERRE MONDIALE - 1914</a:t>
            </a:r>
          </a:p>
        </p:txBody>
      </p:sp>
      <p:pic>
        <p:nvPicPr>
          <p:cNvPr id="3" name="Image 2">
            <a:extLst>
              <a:ext uri="{FF2B5EF4-FFF2-40B4-BE49-F238E27FC236}">
                <a16:creationId xmlns:a16="http://schemas.microsoft.com/office/drawing/2014/main" id="{D825D9B6-A0B1-1946-A3F0-15D624E69031}"/>
              </a:ext>
            </a:extLst>
          </p:cNvPr>
          <p:cNvPicPr>
            <a:picLocks noChangeAspect="1"/>
          </p:cNvPicPr>
          <p:nvPr/>
        </p:nvPicPr>
        <p:blipFill rotWithShape="1">
          <a:blip r:embed="rId2"/>
          <a:srcRect t="6540" r="5498" b="5941"/>
          <a:stretch/>
        </p:blipFill>
        <p:spPr>
          <a:xfrm rot="5400000">
            <a:off x="-377635" y="1747876"/>
            <a:ext cx="5841725" cy="4057544"/>
          </a:xfrm>
          <a:prstGeom prst="rect">
            <a:avLst/>
          </a:prstGeom>
        </p:spPr>
      </p:pic>
      <p:sp>
        <p:nvSpPr>
          <p:cNvPr id="4" name="ZoneTexte 3">
            <a:extLst>
              <a:ext uri="{FF2B5EF4-FFF2-40B4-BE49-F238E27FC236}">
                <a16:creationId xmlns:a16="http://schemas.microsoft.com/office/drawing/2014/main" id="{BE176493-9360-BC49-9AE3-D3321549B87F}"/>
              </a:ext>
            </a:extLst>
          </p:cNvPr>
          <p:cNvSpPr txBox="1"/>
          <p:nvPr/>
        </p:nvSpPr>
        <p:spPr>
          <a:xfrm>
            <a:off x="5255173" y="1536174"/>
            <a:ext cx="5886439" cy="3785652"/>
          </a:xfrm>
          <a:prstGeom prst="rect">
            <a:avLst/>
          </a:prstGeom>
          <a:noFill/>
        </p:spPr>
        <p:txBody>
          <a:bodyPr wrap="square" rtlCol="0">
            <a:spAutoFit/>
          </a:bodyPr>
          <a:lstStyle/>
          <a:p>
            <a:pPr algn="just"/>
            <a:r>
              <a:rPr lang="fr-FR" sz="2400" dirty="0">
                <a:latin typeface="Calisto MT" panose="02040603050505030304" pitchFamily="18" charset="77"/>
              </a:rPr>
              <a:t>Projet de transférer l’école de garçons d’Eymoutiers dans les bâtiments de l’ancien Collège pour des raisons de salubrité.</a:t>
            </a:r>
          </a:p>
          <a:p>
            <a:pPr algn="just"/>
            <a:endParaRPr lang="fr-FR" sz="2400" dirty="0">
              <a:latin typeface="Calisto MT" panose="02040603050505030304" pitchFamily="18" charset="77"/>
            </a:endParaRPr>
          </a:p>
          <a:p>
            <a:pPr algn="just"/>
            <a:r>
              <a:rPr lang="fr-FR" sz="2400" dirty="0">
                <a:latin typeface="Calisto MT" panose="02040603050505030304" pitchFamily="18" charset="77"/>
              </a:rPr>
              <a:t>Cependant, le projet sera retardé en raison du déclenchement de la Première Guerre mondiale.</a:t>
            </a:r>
          </a:p>
          <a:p>
            <a:pPr algn="just"/>
            <a:endParaRPr lang="fr-FR" sz="2400" dirty="0">
              <a:latin typeface="Calisto MT" panose="02040603050505030304" pitchFamily="18" charset="77"/>
            </a:endParaRPr>
          </a:p>
          <a:p>
            <a:pPr algn="just"/>
            <a:r>
              <a:rPr lang="fr-FR" sz="2400" dirty="0">
                <a:latin typeface="Calisto MT" panose="02040603050505030304" pitchFamily="18" charset="77"/>
              </a:rPr>
              <a:t>Le Collège sera réquisitionné pour servir d’hôpital pour les soldats en convalescence.</a:t>
            </a:r>
          </a:p>
        </p:txBody>
      </p:sp>
      <p:sp>
        <p:nvSpPr>
          <p:cNvPr id="5" name="Rectangle 4">
            <a:extLst>
              <a:ext uri="{FF2B5EF4-FFF2-40B4-BE49-F238E27FC236}">
                <a16:creationId xmlns:a16="http://schemas.microsoft.com/office/drawing/2014/main" id="{A3688EFF-1F95-0C4B-A36E-B70E16C16AB6}"/>
              </a:ext>
            </a:extLst>
          </p:cNvPr>
          <p:cNvSpPr/>
          <p:nvPr/>
        </p:nvSpPr>
        <p:spPr>
          <a:xfrm>
            <a:off x="7396172" y="6275942"/>
            <a:ext cx="1957587" cy="369332"/>
          </a:xfrm>
          <a:prstGeom prst="rect">
            <a:avLst/>
          </a:prstGeom>
        </p:spPr>
        <p:txBody>
          <a:bodyPr wrap="none">
            <a:spAutoFit/>
          </a:bodyPr>
          <a:lstStyle/>
          <a:p>
            <a:pPr algn="just"/>
            <a:r>
              <a:rPr lang="fr-FR" dirty="0">
                <a:latin typeface="Calisto MT" panose="02040603050505030304" pitchFamily="18" charset="77"/>
              </a:rPr>
              <a:t>ADHV – 2O 1122</a:t>
            </a:r>
          </a:p>
        </p:txBody>
      </p:sp>
    </p:spTree>
    <p:extLst>
      <p:ext uri="{BB962C8B-B14F-4D97-AF65-F5344CB8AC3E}">
        <p14:creationId xmlns:p14="http://schemas.microsoft.com/office/powerpoint/2010/main" val="402524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0E9801-EFEE-9146-A374-BE2F55B4B028}"/>
              </a:ext>
            </a:extLst>
          </p:cNvPr>
          <p:cNvSpPr>
            <a:spLocks noGrp="1"/>
          </p:cNvSpPr>
          <p:nvPr>
            <p:ph type="title"/>
          </p:nvPr>
        </p:nvSpPr>
        <p:spPr>
          <a:xfrm>
            <a:off x="882316" y="0"/>
            <a:ext cx="10166684" cy="930442"/>
          </a:xfrm>
        </p:spPr>
        <p:txBody>
          <a:bodyPr>
            <a:normAutofit/>
          </a:bodyPr>
          <a:lstStyle/>
          <a:p>
            <a:pPr algn="ctr"/>
            <a:r>
              <a:rPr lang="fr-FR" sz="2000" b="1" dirty="0">
                <a:latin typeface="Calisto MT" panose="02040603050505030304" pitchFamily="18" charset="77"/>
              </a:rPr>
              <a:t>TRANSFERT DE L’ECOLE DE GARCONS DANS L’ANCIEN COLLEGE</a:t>
            </a:r>
          </a:p>
        </p:txBody>
      </p:sp>
      <p:pic>
        <p:nvPicPr>
          <p:cNvPr id="4" name="Image 3">
            <a:extLst>
              <a:ext uri="{FF2B5EF4-FFF2-40B4-BE49-F238E27FC236}">
                <a16:creationId xmlns:a16="http://schemas.microsoft.com/office/drawing/2014/main" id="{2FECB8BA-4307-B34B-97D2-F5025C9EF4E6}"/>
              </a:ext>
            </a:extLst>
          </p:cNvPr>
          <p:cNvPicPr>
            <a:picLocks noChangeAspect="1"/>
          </p:cNvPicPr>
          <p:nvPr/>
        </p:nvPicPr>
        <p:blipFill rotWithShape="1">
          <a:blip r:embed="rId2"/>
          <a:srcRect l="2501" r="9324"/>
          <a:stretch/>
        </p:blipFill>
        <p:spPr>
          <a:xfrm rot="5400000">
            <a:off x="-186759" y="1135410"/>
            <a:ext cx="6113922" cy="5200312"/>
          </a:xfrm>
          <a:prstGeom prst="rect">
            <a:avLst/>
          </a:prstGeom>
        </p:spPr>
      </p:pic>
      <p:sp>
        <p:nvSpPr>
          <p:cNvPr id="5" name="ZoneTexte 4">
            <a:extLst>
              <a:ext uri="{FF2B5EF4-FFF2-40B4-BE49-F238E27FC236}">
                <a16:creationId xmlns:a16="http://schemas.microsoft.com/office/drawing/2014/main" id="{14D70CE1-BB66-2F4B-BF3C-91E2F5E4E5A7}"/>
              </a:ext>
            </a:extLst>
          </p:cNvPr>
          <p:cNvSpPr txBox="1"/>
          <p:nvPr/>
        </p:nvSpPr>
        <p:spPr>
          <a:xfrm>
            <a:off x="5544152" y="3617255"/>
            <a:ext cx="5704318" cy="400110"/>
          </a:xfrm>
          <a:prstGeom prst="rect">
            <a:avLst/>
          </a:prstGeom>
          <a:noFill/>
        </p:spPr>
        <p:txBody>
          <a:bodyPr wrap="none" rtlCol="0">
            <a:spAutoFit/>
          </a:bodyPr>
          <a:lstStyle/>
          <a:p>
            <a:r>
              <a:rPr lang="fr-FR" sz="2000" dirty="0">
                <a:latin typeface="Calisto MT" panose="02040603050505030304" pitchFamily="18" charset="77"/>
              </a:rPr>
              <a:t>Reprise du projet de transfert après la guerre : 1919</a:t>
            </a:r>
          </a:p>
        </p:txBody>
      </p:sp>
      <p:sp>
        <p:nvSpPr>
          <p:cNvPr id="6" name="ZoneTexte 5">
            <a:extLst>
              <a:ext uri="{FF2B5EF4-FFF2-40B4-BE49-F238E27FC236}">
                <a16:creationId xmlns:a16="http://schemas.microsoft.com/office/drawing/2014/main" id="{116AD8DE-9202-A24F-ABFA-C3844DDC6106}"/>
              </a:ext>
            </a:extLst>
          </p:cNvPr>
          <p:cNvSpPr txBox="1"/>
          <p:nvPr/>
        </p:nvSpPr>
        <p:spPr>
          <a:xfrm>
            <a:off x="5544153" y="4748637"/>
            <a:ext cx="6647848" cy="707886"/>
          </a:xfrm>
          <a:prstGeom prst="rect">
            <a:avLst/>
          </a:prstGeom>
          <a:noFill/>
        </p:spPr>
        <p:txBody>
          <a:bodyPr wrap="square" rtlCol="0">
            <a:spAutoFit/>
          </a:bodyPr>
          <a:lstStyle/>
          <a:p>
            <a:r>
              <a:rPr lang="fr-FR" sz="2000" dirty="0">
                <a:latin typeface="Calisto MT" panose="02040603050505030304" pitchFamily="18" charset="77"/>
              </a:rPr>
              <a:t>Pour les mêmes raisons : insalubrité (fosse d’aisance à ciel ouvert, trous dans les planchers, fenêtres condamnées…)</a:t>
            </a:r>
          </a:p>
        </p:txBody>
      </p:sp>
      <p:sp>
        <p:nvSpPr>
          <p:cNvPr id="7" name="ZoneTexte 6">
            <a:extLst>
              <a:ext uri="{FF2B5EF4-FFF2-40B4-BE49-F238E27FC236}">
                <a16:creationId xmlns:a16="http://schemas.microsoft.com/office/drawing/2014/main" id="{01C7E1EF-F418-5749-9565-707AAF56A416}"/>
              </a:ext>
            </a:extLst>
          </p:cNvPr>
          <p:cNvSpPr txBox="1"/>
          <p:nvPr/>
        </p:nvSpPr>
        <p:spPr>
          <a:xfrm>
            <a:off x="5544152" y="5996540"/>
            <a:ext cx="5967663" cy="707886"/>
          </a:xfrm>
          <a:prstGeom prst="rect">
            <a:avLst/>
          </a:prstGeom>
          <a:noFill/>
        </p:spPr>
        <p:txBody>
          <a:bodyPr wrap="square" rtlCol="0">
            <a:spAutoFit/>
          </a:bodyPr>
          <a:lstStyle/>
          <a:p>
            <a:pPr algn="just"/>
            <a:r>
              <a:rPr lang="fr-FR" sz="2000" dirty="0">
                <a:latin typeface="Calisto MT" panose="02040603050505030304" pitchFamily="18" charset="77"/>
              </a:rPr>
              <a:t>Rappel de la destination du Collège : il est réservé uniquement à l’enseignement.</a:t>
            </a:r>
          </a:p>
        </p:txBody>
      </p:sp>
      <p:sp>
        <p:nvSpPr>
          <p:cNvPr id="8" name="ZoneTexte 7">
            <a:extLst>
              <a:ext uri="{FF2B5EF4-FFF2-40B4-BE49-F238E27FC236}">
                <a16:creationId xmlns:a16="http://schemas.microsoft.com/office/drawing/2014/main" id="{3A15E9D1-B618-5F4D-B3EA-A23E843FEF9A}"/>
              </a:ext>
            </a:extLst>
          </p:cNvPr>
          <p:cNvSpPr txBox="1"/>
          <p:nvPr/>
        </p:nvSpPr>
        <p:spPr>
          <a:xfrm>
            <a:off x="5544152" y="2739512"/>
            <a:ext cx="6372578" cy="707886"/>
          </a:xfrm>
          <a:prstGeom prst="rect">
            <a:avLst/>
          </a:prstGeom>
          <a:noFill/>
        </p:spPr>
        <p:txBody>
          <a:bodyPr wrap="square" rtlCol="0">
            <a:spAutoFit/>
          </a:bodyPr>
          <a:lstStyle/>
          <a:p>
            <a:r>
              <a:rPr lang="fr-FR" sz="2000" dirty="0">
                <a:latin typeface="Calisto MT" panose="02040603050505030304" pitchFamily="18" charset="77"/>
              </a:rPr>
              <a:t>Demande de réouverture du Collège d’Eymoutiers en attendant la construction d’écoles neuves.</a:t>
            </a:r>
          </a:p>
        </p:txBody>
      </p:sp>
      <p:sp>
        <p:nvSpPr>
          <p:cNvPr id="9" name="Rectangle 8">
            <a:extLst>
              <a:ext uri="{FF2B5EF4-FFF2-40B4-BE49-F238E27FC236}">
                <a16:creationId xmlns:a16="http://schemas.microsoft.com/office/drawing/2014/main" id="{880EB50B-9EF1-EA43-987E-EF6F02D76649}"/>
              </a:ext>
            </a:extLst>
          </p:cNvPr>
          <p:cNvSpPr/>
          <p:nvPr/>
        </p:nvSpPr>
        <p:spPr>
          <a:xfrm>
            <a:off x="7280885" y="1408903"/>
            <a:ext cx="1957587" cy="369332"/>
          </a:xfrm>
          <a:prstGeom prst="rect">
            <a:avLst/>
          </a:prstGeom>
        </p:spPr>
        <p:txBody>
          <a:bodyPr wrap="none">
            <a:spAutoFit/>
          </a:bodyPr>
          <a:lstStyle/>
          <a:p>
            <a:pPr algn="just"/>
            <a:r>
              <a:rPr lang="fr-FR" dirty="0">
                <a:latin typeface="Calisto MT" panose="02040603050505030304" pitchFamily="18" charset="77"/>
              </a:rPr>
              <a:t>ADHV – 2O 1122</a:t>
            </a:r>
          </a:p>
        </p:txBody>
      </p:sp>
    </p:spTree>
    <p:extLst>
      <p:ext uri="{BB962C8B-B14F-4D97-AF65-F5344CB8AC3E}">
        <p14:creationId xmlns:p14="http://schemas.microsoft.com/office/powerpoint/2010/main" val="2591869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8371BC3-5956-F94B-81EA-7D55E5E41B41}"/>
              </a:ext>
            </a:extLst>
          </p:cNvPr>
          <p:cNvPicPr>
            <a:picLocks noChangeAspect="1"/>
          </p:cNvPicPr>
          <p:nvPr/>
        </p:nvPicPr>
        <p:blipFill rotWithShape="1">
          <a:blip r:embed="rId2"/>
          <a:srcRect b="5069"/>
          <a:stretch/>
        </p:blipFill>
        <p:spPr>
          <a:xfrm rot="5400000">
            <a:off x="-725529" y="1281073"/>
            <a:ext cx="6086007" cy="4333102"/>
          </a:xfrm>
          <a:prstGeom prst="rect">
            <a:avLst/>
          </a:prstGeom>
        </p:spPr>
      </p:pic>
      <p:sp>
        <p:nvSpPr>
          <p:cNvPr id="8" name="Rectangle 7">
            <a:extLst>
              <a:ext uri="{FF2B5EF4-FFF2-40B4-BE49-F238E27FC236}">
                <a16:creationId xmlns:a16="http://schemas.microsoft.com/office/drawing/2014/main" id="{0E9A7D21-4B94-C442-8FE8-75527ACDD752}"/>
              </a:ext>
            </a:extLst>
          </p:cNvPr>
          <p:cNvSpPr/>
          <p:nvPr/>
        </p:nvSpPr>
        <p:spPr>
          <a:xfrm>
            <a:off x="4227520" y="6463266"/>
            <a:ext cx="1957587" cy="369332"/>
          </a:xfrm>
          <a:prstGeom prst="rect">
            <a:avLst/>
          </a:prstGeom>
        </p:spPr>
        <p:txBody>
          <a:bodyPr wrap="none">
            <a:spAutoFit/>
          </a:bodyPr>
          <a:lstStyle/>
          <a:p>
            <a:pPr algn="just"/>
            <a:r>
              <a:rPr lang="fr-FR" dirty="0">
                <a:latin typeface="Calisto MT" panose="02040603050505030304" pitchFamily="18" charset="77"/>
              </a:rPr>
              <a:t>ADHV – 2O 1122</a:t>
            </a:r>
          </a:p>
        </p:txBody>
      </p:sp>
      <p:pic>
        <p:nvPicPr>
          <p:cNvPr id="9" name="Image 8">
            <a:extLst>
              <a:ext uri="{FF2B5EF4-FFF2-40B4-BE49-F238E27FC236}">
                <a16:creationId xmlns:a16="http://schemas.microsoft.com/office/drawing/2014/main" id="{569B1315-990F-D540-9B2B-CFC02DAFA4E8}"/>
              </a:ext>
            </a:extLst>
          </p:cNvPr>
          <p:cNvPicPr>
            <a:picLocks noChangeAspect="1"/>
          </p:cNvPicPr>
          <p:nvPr/>
        </p:nvPicPr>
        <p:blipFill rotWithShape="1">
          <a:blip r:embed="rId2"/>
          <a:srcRect l="26165" t="32995" r="3986" b="5069"/>
          <a:stretch/>
        </p:blipFill>
        <p:spPr>
          <a:xfrm rot="5400000">
            <a:off x="6074106" y="1474158"/>
            <a:ext cx="6261275" cy="4163984"/>
          </a:xfrm>
          <a:prstGeom prst="rect">
            <a:avLst/>
          </a:prstGeom>
        </p:spPr>
      </p:pic>
      <p:sp>
        <p:nvSpPr>
          <p:cNvPr id="2" name="ZoneTexte 1">
            <a:extLst>
              <a:ext uri="{FF2B5EF4-FFF2-40B4-BE49-F238E27FC236}">
                <a16:creationId xmlns:a16="http://schemas.microsoft.com/office/drawing/2014/main" id="{E5E6F66A-716B-314E-A084-C3CBF5C7711D}"/>
              </a:ext>
            </a:extLst>
          </p:cNvPr>
          <p:cNvSpPr txBox="1"/>
          <p:nvPr/>
        </p:nvSpPr>
        <p:spPr>
          <a:xfrm>
            <a:off x="3372673" y="25402"/>
            <a:ext cx="4129849" cy="400110"/>
          </a:xfrm>
          <a:prstGeom prst="rect">
            <a:avLst/>
          </a:prstGeom>
          <a:noFill/>
        </p:spPr>
        <p:txBody>
          <a:bodyPr wrap="none" rtlCol="0">
            <a:spAutoFit/>
          </a:bodyPr>
          <a:lstStyle/>
          <a:p>
            <a:r>
              <a:rPr lang="fr-FR" sz="2000" b="1" dirty="0">
                <a:latin typeface="Calisto MT" panose="02040603050505030304" pitchFamily="18" charset="77"/>
              </a:rPr>
              <a:t>TRANSFERT EFFECTIF EN 1920</a:t>
            </a:r>
          </a:p>
        </p:txBody>
      </p:sp>
    </p:spTree>
    <p:extLst>
      <p:ext uri="{BB962C8B-B14F-4D97-AF65-F5344CB8AC3E}">
        <p14:creationId xmlns:p14="http://schemas.microsoft.com/office/powerpoint/2010/main" val="171880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0069EA-D793-3B4E-9D77-605BCC2BB1ED}"/>
              </a:ext>
            </a:extLst>
          </p:cNvPr>
          <p:cNvSpPr>
            <a:spLocks noGrp="1"/>
          </p:cNvSpPr>
          <p:nvPr>
            <p:ph type="title"/>
          </p:nvPr>
        </p:nvSpPr>
        <p:spPr>
          <a:xfrm>
            <a:off x="1852246" y="89578"/>
            <a:ext cx="8258908" cy="619613"/>
          </a:xfrm>
        </p:spPr>
        <p:txBody>
          <a:bodyPr>
            <a:normAutofit/>
          </a:bodyPr>
          <a:lstStyle/>
          <a:p>
            <a:pPr algn="ctr"/>
            <a:r>
              <a:rPr lang="fr-FR" sz="2000" b="1" dirty="0">
                <a:latin typeface="Calisto MT" panose="02040603050505030304" pitchFamily="18" charset="77"/>
              </a:rPr>
              <a:t>LE COUVENT DES URSULINES OU VIEUX COLLEGE</a:t>
            </a:r>
          </a:p>
        </p:txBody>
      </p:sp>
      <p:pic>
        <p:nvPicPr>
          <p:cNvPr id="8" name="Image 7">
            <a:extLst>
              <a:ext uri="{FF2B5EF4-FFF2-40B4-BE49-F238E27FC236}">
                <a16:creationId xmlns:a16="http://schemas.microsoft.com/office/drawing/2014/main" id="{4F9B2B06-820A-574E-BF6D-5FD64B68DC09}"/>
              </a:ext>
            </a:extLst>
          </p:cNvPr>
          <p:cNvPicPr>
            <a:picLocks noChangeAspect="1"/>
          </p:cNvPicPr>
          <p:nvPr/>
        </p:nvPicPr>
        <p:blipFill rotWithShape="1">
          <a:blip r:embed="rId2"/>
          <a:srcRect l="1627" t="9610" r="1944"/>
          <a:stretch/>
        </p:blipFill>
        <p:spPr>
          <a:xfrm>
            <a:off x="3626893" y="591684"/>
            <a:ext cx="4449424" cy="2837316"/>
          </a:xfrm>
          <a:prstGeom prst="rect">
            <a:avLst/>
          </a:prstGeom>
        </p:spPr>
      </p:pic>
      <p:pic>
        <p:nvPicPr>
          <p:cNvPr id="10" name="Image 9">
            <a:extLst>
              <a:ext uri="{FF2B5EF4-FFF2-40B4-BE49-F238E27FC236}">
                <a16:creationId xmlns:a16="http://schemas.microsoft.com/office/drawing/2014/main" id="{F7DCE78C-75E2-A44E-BD9A-6B79CCCC3124}"/>
              </a:ext>
            </a:extLst>
          </p:cNvPr>
          <p:cNvPicPr>
            <a:picLocks noChangeAspect="1"/>
          </p:cNvPicPr>
          <p:nvPr/>
        </p:nvPicPr>
        <p:blipFill rotWithShape="1">
          <a:blip r:embed="rId3"/>
          <a:srcRect l="2523" t="9814"/>
          <a:stretch/>
        </p:blipFill>
        <p:spPr>
          <a:xfrm>
            <a:off x="269622" y="3603922"/>
            <a:ext cx="4547524" cy="2945125"/>
          </a:xfrm>
          <a:prstGeom prst="rect">
            <a:avLst/>
          </a:prstGeom>
        </p:spPr>
      </p:pic>
      <p:pic>
        <p:nvPicPr>
          <p:cNvPr id="12" name="Image 11">
            <a:extLst>
              <a:ext uri="{FF2B5EF4-FFF2-40B4-BE49-F238E27FC236}">
                <a16:creationId xmlns:a16="http://schemas.microsoft.com/office/drawing/2014/main" id="{D260FAD4-A44E-2D46-8363-2558610E461C}"/>
              </a:ext>
            </a:extLst>
          </p:cNvPr>
          <p:cNvPicPr>
            <a:picLocks noChangeAspect="1"/>
          </p:cNvPicPr>
          <p:nvPr/>
        </p:nvPicPr>
        <p:blipFill rotWithShape="1">
          <a:blip r:embed="rId4"/>
          <a:srcRect t="7058"/>
          <a:stretch/>
        </p:blipFill>
        <p:spPr>
          <a:xfrm>
            <a:off x="6657749" y="3629087"/>
            <a:ext cx="4989670" cy="2945125"/>
          </a:xfrm>
          <a:prstGeom prst="rect">
            <a:avLst/>
          </a:prstGeom>
        </p:spPr>
      </p:pic>
      <p:sp>
        <p:nvSpPr>
          <p:cNvPr id="3" name="ZoneTexte 2">
            <a:extLst>
              <a:ext uri="{FF2B5EF4-FFF2-40B4-BE49-F238E27FC236}">
                <a16:creationId xmlns:a16="http://schemas.microsoft.com/office/drawing/2014/main" id="{3601EE18-226F-484D-B024-84554062C81E}"/>
              </a:ext>
            </a:extLst>
          </p:cNvPr>
          <p:cNvSpPr txBox="1"/>
          <p:nvPr/>
        </p:nvSpPr>
        <p:spPr>
          <a:xfrm>
            <a:off x="4921316" y="3429000"/>
            <a:ext cx="1500732" cy="276999"/>
          </a:xfrm>
          <a:prstGeom prst="rect">
            <a:avLst/>
          </a:prstGeom>
          <a:noFill/>
        </p:spPr>
        <p:txBody>
          <a:bodyPr wrap="none" rtlCol="0">
            <a:spAutoFit/>
          </a:bodyPr>
          <a:lstStyle/>
          <a:p>
            <a:r>
              <a:rPr lang="fr-FR" sz="1200" dirty="0">
                <a:latin typeface="Calisto MT" panose="02040603050505030304" pitchFamily="18" charset="77"/>
              </a:rPr>
              <a:t>ADHV – 46 Fi 1792</a:t>
            </a:r>
          </a:p>
        </p:txBody>
      </p:sp>
      <p:sp>
        <p:nvSpPr>
          <p:cNvPr id="5" name="Rectangle 4">
            <a:extLst>
              <a:ext uri="{FF2B5EF4-FFF2-40B4-BE49-F238E27FC236}">
                <a16:creationId xmlns:a16="http://schemas.microsoft.com/office/drawing/2014/main" id="{BE40FA1B-B855-3440-95E9-C26D77F8EB47}"/>
              </a:ext>
            </a:extLst>
          </p:cNvPr>
          <p:cNvSpPr/>
          <p:nvPr/>
        </p:nvSpPr>
        <p:spPr>
          <a:xfrm>
            <a:off x="10146687" y="6574212"/>
            <a:ext cx="1500732" cy="276999"/>
          </a:xfrm>
          <a:prstGeom prst="rect">
            <a:avLst/>
          </a:prstGeom>
        </p:spPr>
        <p:txBody>
          <a:bodyPr wrap="none">
            <a:spAutoFit/>
          </a:bodyPr>
          <a:lstStyle/>
          <a:p>
            <a:r>
              <a:rPr lang="fr-FR" sz="1200" dirty="0">
                <a:latin typeface="Calisto MT" panose="02040603050505030304" pitchFamily="18" charset="77"/>
              </a:rPr>
              <a:t>ADHV – 46 Fi 1803</a:t>
            </a:r>
          </a:p>
        </p:txBody>
      </p:sp>
      <p:sp>
        <p:nvSpPr>
          <p:cNvPr id="9" name="ZoneTexte 8">
            <a:extLst>
              <a:ext uri="{FF2B5EF4-FFF2-40B4-BE49-F238E27FC236}">
                <a16:creationId xmlns:a16="http://schemas.microsoft.com/office/drawing/2014/main" id="{EDAF70B7-750E-7644-B316-6A82512F6E85}"/>
              </a:ext>
            </a:extLst>
          </p:cNvPr>
          <p:cNvSpPr txBox="1"/>
          <p:nvPr/>
        </p:nvSpPr>
        <p:spPr>
          <a:xfrm>
            <a:off x="269622" y="6549047"/>
            <a:ext cx="1500732" cy="276999"/>
          </a:xfrm>
          <a:prstGeom prst="rect">
            <a:avLst/>
          </a:prstGeom>
          <a:noFill/>
        </p:spPr>
        <p:txBody>
          <a:bodyPr wrap="none" rtlCol="0">
            <a:spAutoFit/>
          </a:bodyPr>
          <a:lstStyle/>
          <a:p>
            <a:r>
              <a:rPr lang="fr-FR" sz="1200" dirty="0">
                <a:latin typeface="Calisto MT" panose="02040603050505030304" pitchFamily="18" charset="77"/>
              </a:rPr>
              <a:t>ADHV – 46 Fi 1788</a:t>
            </a:r>
          </a:p>
        </p:txBody>
      </p:sp>
    </p:spTree>
    <p:extLst>
      <p:ext uri="{BB962C8B-B14F-4D97-AF65-F5344CB8AC3E}">
        <p14:creationId xmlns:p14="http://schemas.microsoft.com/office/powerpoint/2010/main" val="358348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F0F5E7E-EB4A-9440-8F4B-7DFAEF187CFB}"/>
              </a:ext>
            </a:extLst>
          </p:cNvPr>
          <p:cNvPicPr>
            <a:picLocks noChangeAspect="1"/>
          </p:cNvPicPr>
          <p:nvPr/>
        </p:nvPicPr>
        <p:blipFill rotWithShape="1">
          <a:blip r:embed="rId2"/>
          <a:srcRect l="2523" t="9814"/>
          <a:stretch/>
        </p:blipFill>
        <p:spPr>
          <a:xfrm>
            <a:off x="1928303" y="498673"/>
            <a:ext cx="9049349" cy="5860654"/>
          </a:xfrm>
          <a:prstGeom prst="rect">
            <a:avLst/>
          </a:prstGeom>
        </p:spPr>
      </p:pic>
      <p:sp>
        <p:nvSpPr>
          <p:cNvPr id="7" name="Forme libre 6">
            <a:extLst>
              <a:ext uri="{FF2B5EF4-FFF2-40B4-BE49-F238E27FC236}">
                <a16:creationId xmlns:a16="http://schemas.microsoft.com/office/drawing/2014/main" id="{B9D86A7D-B5AF-AC4E-810F-32E80EE28F39}"/>
              </a:ext>
            </a:extLst>
          </p:cNvPr>
          <p:cNvSpPr/>
          <p:nvPr/>
        </p:nvSpPr>
        <p:spPr>
          <a:xfrm>
            <a:off x="5542671" y="2757268"/>
            <a:ext cx="2799471" cy="1336430"/>
          </a:xfrm>
          <a:custGeom>
            <a:avLst/>
            <a:gdLst>
              <a:gd name="connsiteX0" fmla="*/ 225083 w 2799471"/>
              <a:gd name="connsiteY0" fmla="*/ 0 h 1336430"/>
              <a:gd name="connsiteX1" fmla="*/ 14067 w 2799471"/>
              <a:gd name="connsiteY1" fmla="*/ 422030 h 1336430"/>
              <a:gd name="connsiteX2" fmla="*/ 0 w 2799471"/>
              <a:gd name="connsiteY2" fmla="*/ 1012874 h 1336430"/>
              <a:gd name="connsiteX3" fmla="*/ 1012874 w 2799471"/>
              <a:gd name="connsiteY3" fmla="*/ 1280160 h 1336430"/>
              <a:gd name="connsiteX4" fmla="*/ 2264898 w 2799471"/>
              <a:gd name="connsiteY4" fmla="*/ 1336430 h 1336430"/>
              <a:gd name="connsiteX5" fmla="*/ 2377440 w 2799471"/>
              <a:gd name="connsiteY5" fmla="*/ 731520 h 1336430"/>
              <a:gd name="connsiteX6" fmla="*/ 2518117 w 2799471"/>
              <a:gd name="connsiteY6" fmla="*/ 436098 h 1336430"/>
              <a:gd name="connsiteX7" fmla="*/ 2799471 w 2799471"/>
              <a:gd name="connsiteY7" fmla="*/ 436098 h 1336430"/>
              <a:gd name="connsiteX8" fmla="*/ 2658794 w 2799471"/>
              <a:gd name="connsiteY8" fmla="*/ 28135 h 1336430"/>
              <a:gd name="connsiteX9" fmla="*/ 225083 w 2799471"/>
              <a:gd name="connsiteY9" fmla="*/ 0 h 13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71" h="1336430">
                <a:moveTo>
                  <a:pt x="225083" y="0"/>
                </a:moveTo>
                <a:lnTo>
                  <a:pt x="14067" y="422030"/>
                </a:lnTo>
                <a:lnTo>
                  <a:pt x="0" y="1012874"/>
                </a:lnTo>
                <a:lnTo>
                  <a:pt x="1012874" y="1280160"/>
                </a:lnTo>
                <a:lnTo>
                  <a:pt x="2264898" y="1336430"/>
                </a:lnTo>
                <a:lnTo>
                  <a:pt x="2377440" y="731520"/>
                </a:lnTo>
                <a:lnTo>
                  <a:pt x="2518117" y="436098"/>
                </a:lnTo>
                <a:lnTo>
                  <a:pt x="2799471" y="436098"/>
                </a:lnTo>
                <a:lnTo>
                  <a:pt x="2658794" y="28135"/>
                </a:lnTo>
                <a:lnTo>
                  <a:pt x="225083" y="0"/>
                </a:lnTo>
                <a:close/>
              </a:path>
            </a:pathLst>
          </a:custGeom>
          <a:solidFill>
            <a:srgbClr val="7030A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B6E2A78B-AFE3-0041-9AD4-476F57FD7CBB}"/>
              </a:ext>
            </a:extLst>
          </p:cNvPr>
          <p:cNvSpPr/>
          <p:nvPr/>
        </p:nvSpPr>
        <p:spPr>
          <a:xfrm>
            <a:off x="5373194" y="6352293"/>
            <a:ext cx="2159566" cy="369332"/>
          </a:xfrm>
          <a:prstGeom prst="rect">
            <a:avLst/>
          </a:prstGeom>
        </p:spPr>
        <p:txBody>
          <a:bodyPr wrap="none">
            <a:spAutoFit/>
          </a:bodyPr>
          <a:lstStyle/>
          <a:p>
            <a:r>
              <a:rPr lang="fr-FR" dirty="0">
                <a:latin typeface="Calisto MT" panose="02040603050505030304" pitchFamily="18" charset="77"/>
              </a:rPr>
              <a:t>ADHV – 46 Fi 1788</a:t>
            </a:r>
          </a:p>
        </p:txBody>
      </p:sp>
    </p:spTree>
    <p:extLst>
      <p:ext uri="{BB962C8B-B14F-4D97-AF65-F5344CB8AC3E}">
        <p14:creationId xmlns:p14="http://schemas.microsoft.com/office/powerpoint/2010/main" val="267029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04FA75-2E2C-5F43-AEA8-06802ACC8394}"/>
              </a:ext>
            </a:extLst>
          </p:cNvPr>
          <p:cNvSpPr>
            <a:spLocks noGrp="1"/>
          </p:cNvSpPr>
          <p:nvPr>
            <p:ph type="title"/>
          </p:nvPr>
        </p:nvSpPr>
        <p:spPr>
          <a:xfrm>
            <a:off x="868053" y="93278"/>
            <a:ext cx="9922760" cy="614650"/>
          </a:xfrm>
        </p:spPr>
        <p:txBody>
          <a:bodyPr>
            <a:normAutofit/>
          </a:bodyPr>
          <a:lstStyle/>
          <a:p>
            <a:pPr algn="ctr"/>
            <a:r>
              <a:rPr lang="fr-FR" sz="2000" b="1" dirty="0">
                <a:latin typeface="Calisto MT" panose="02040603050505030304" pitchFamily="18" charset="77"/>
              </a:rPr>
              <a:t>LE COLLEGE AU XX° SIECLE</a:t>
            </a:r>
          </a:p>
        </p:txBody>
      </p:sp>
      <p:pic>
        <p:nvPicPr>
          <p:cNvPr id="4" name="Image 3">
            <a:extLst>
              <a:ext uri="{FF2B5EF4-FFF2-40B4-BE49-F238E27FC236}">
                <a16:creationId xmlns:a16="http://schemas.microsoft.com/office/drawing/2014/main" id="{01800176-6D2A-9844-A27C-3381CB80BFCE}"/>
              </a:ext>
            </a:extLst>
          </p:cNvPr>
          <p:cNvPicPr>
            <a:picLocks noChangeAspect="1"/>
          </p:cNvPicPr>
          <p:nvPr/>
        </p:nvPicPr>
        <p:blipFill rotWithShape="1">
          <a:blip r:embed="rId2"/>
          <a:srcRect l="5485" t="37436" r="16765" b="945"/>
          <a:stretch/>
        </p:blipFill>
        <p:spPr>
          <a:xfrm>
            <a:off x="868053" y="707928"/>
            <a:ext cx="10189327" cy="5668161"/>
          </a:xfrm>
          <a:prstGeom prst="rect">
            <a:avLst/>
          </a:prstGeom>
        </p:spPr>
      </p:pic>
      <p:sp>
        <p:nvSpPr>
          <p:cNvPr id="5" name="Rectangle 4">
            <a:extLst>
              <a:ext uri="{FF2B5EF4-FFF2-40B4-BE49-F238E27FC236}">
                <a16:creationId xmlns:a16="http://schemas.microsoft.com/office/drawing/2014/main" id="{F6F87DD1-5C61-A949-9C18-CE8F796280A1}"/>
              </a:ext>
            </a:extLst>
          </p:cNvPr>
          <p:cNvSpPr/>
          <p:nvPr/>
        </p:nvSpPr>
        <p:spPr>
          <a:xfrm>
            <a:off x="4661287" y="6395390"/>
            <a:ext cx="2276585" cy="369332"/>
          </a:xfrm>
          <a:prstGeom prst="rect">
            <a:avLst/>
          </a:prstGeom>
        </p:spPr>
        <p:txBody>
          <a:bodyPr wrap="none">
            <a:spAutoFit/>
          </a:bodyPr>
          <a:lstStyle/>
          <a:p>
            <a:r>
              <a:rPr lang="fr-FR" dirty="0">
                <a:latin typeface="Calisto MT" panose="02040603050505030304" pitchFamily="18" charset="77"/>
              </a:rPr>
              <a:t>ADHV – 46 Fi 12351</a:t>
            </a:r>
          </a:p>
        </p:txBody>
      </p:sp>
    </p:spTree>
    <p:extLst>
      <p:ext uri="{BB962C8B-B14F-4D97-AF65-F5344CB8AC3E}">
        <p14:creationId xmlns:p14="http://schemas.microsoft.com/office/powerpoint/2010/main" val="3109483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614520-81C7-3248-A26B-B0A85EBA317D}"/>
              </a:ext>
            </a:extLst>
          </p:cNvPr>
          <p:cNvSpPr>
            <a:spLocks noGrp="1"/>
          </p:cNvSpPr>
          <p:nvPr>
            <p:ph type="title"/>
          </p:nvPr>
        </p:nvSpPr>
        <p:spPr>
          <a:xfrm>
            <a:off x="2086535" y="0"/>
            <a:ext cx="8018929" cy="638922"/>
          </a:xfrm>
        </p:spPr>
        <p:txBody>
          <a:bodyPr>
            <a:normAutofit/>
          </a:bodyPr>
          <a:lstStyle/>
          <a:p>
            <a:pPr algn="ctr"/>
            <a:r>
              <a:rPr lang="fr-FR" sz="2000" b="1" dirty="0">
                <a:latin typeface="Calisto MT" panose="02040603050505030304" pitchFamily="18" charset="77"/>
              </a:rPr>
              <a:t>PLAN CADASTRAL RENOVE - 1969</a:t>
            </a:r>
          </a:p>
        </p:txBody>
      </p:sp>
      <p:pic>
        <p:nvPicPr>
          <p:cNvPr id="5" name="Image 4">
            <a:extLst>
              <a:ext uri="{FF2B5EF4-FFF2-40B4-BE49-F238E27FC236}">
                <a16:creationId xmlns:a16="http://schemas.microsoft.com/office/drawing/2014/main" id="{7C0F33B0-E94C-474F-8ED2-B57810E0BF7B}"/>
              </a:ext>
            </a:extLst>
          </p:cNvPr>
          <p:cNvPicPr>
            <a:picLocks noChangeAspect="1"/>
          </p:cNvPicPr>
          <p:nvPr/>
        </p:nvPicPr>
        <p:blipFill>
          <a:blip r:embed="rId2"/>
          <a:stretch>
            <a:fillRect/>
          </a:stretch>
        </p:blipFill>
        <p:spPr>
          <a:xfrm>
            <a:off x="2798889" y="477602"/>
            <a:ext cx="6594222" cy="6219033"/>
          </a:xfrm>
          <a:prstGeom prst="rect">
            <a:avLst/>
          </a:prstGeom>
        </p:spPr>
      </p:pic>
      <p:sp>
        <p:nvSpPr>
          <p:cNvPr id="6" name="ZoneTexte 5">
            <a:extLst>
              <a:ext uri="{FF2B5EF4-FFF2-40B4-BE49-F238E27FC236}">
                <a16:creationId xmlns:a16="http://schemas.microsoft.com/office/drawing/2014/main" id="{BA0A0FF1-86BA-9543-8766-D308ED60B626}"/>
              </a:ext>
            </a:extLst>
          </p:cNvPr>
          <p:cNvSpPr txBox="1"/>
          <p:nvPr/>
        </p:nvSpPr>
        <p:spPr>
          <a:xfrm>
            <a:off x="486505" y="2976410"/>
            <a:ext cx="1956207" cy="1077218"/>
          </a:xfrm>
          <a:prstGeom prst="rect">
            <a:avLst/>
          </a:prstGeom>
          <a:noFill/>
        </p:spPr>
        <p:txBody>
          <a:bodyPr wrap="square" rtlCol="0">
            <a:spAutoFit/>
          </a:bodyPr>
          <a:lstStyle/>
          <a:p>
            <a:pPr algn="ctr"/>
            <a:r>
              <a:rPr lang="fr-FR" sz="1600" dirty="0">
                <a:latin typeface="Calisto MT" panose="02040603050505030304" pitchFamily="18" charset="77"/>
              </a:rPr>
              <a:t>ADHV – 1203W40 section AH parcelles 1 à 440</a:t>
            </a:r>
          </a:p>
          <a:p>
            <a:pPr algn="ctr"/>
            <a:r>
              <a:rPr lang="fr-FR" sz="1600" dirty="0">
                <a:latin typeface="Calisto MT" panose="02040603050505030304" pitchFamily="18" charset="77"/>
              </a:rPr>
              <a:t>1969</a:t>
            </a:r>
          </a:p>
        </p:txBody>
      </p:sp>
      <p:sp>
        <p:nvSpPr>
          <p:cNvPr id="3" name="Forme libre 2">
            <a:extLst>
              <a:ext uri="{FF2B5EF4-FFF2-40B4-BE49-F238E27FC236}">
                <a16:creationId xmlns:a16="http://schemas.microsoft.com/office/drawing/2014/main" id="{8A1DEE1D-D19B-CA4F-AF2F-35E77184812D}"/>
              </a:ext>
            </a:extLst>
          </p:cNvPr>
          <p:cNvSpPr/>
          <p:nvPr/>
        </p:nvSpPr>
        <p:spPr>
          <a:xfrm>
            <a:off x="5767754" y="2799471"/>
            <a:ext cx="1012874" cy="2180492"/>
          </a:xfrm>
          <a:custGeom>
            <a:avLst/>
            <a:gdLst>
              <a:gd name="connsiteX0" fmla="*/ 436098 w 1012874"/>
              <a:gd name="connsiteY0" fmla="*/ 1871003 h 2180492"/>
              <a:gd name="connsiteX1" fmla="*/ 239151 w 1012874"/>
              <a:gd name="connsiteY1" fmla="*/ 2180492 h 2180492"/>
              <a:gd name="connsiteX2" fmla="*/ 0 w 1012874"/>
              <a:gd name="connsiteY2" fmla="*/ 2011680 h 2180492"/>
              <a:gd name="connsiteX3" fmla="*/ 604911 w 1012874"/>
              <a:gd name="connsiteY3" fmla="*/ 42203 h 2180492"/>
              <a:gd name="connsiteX4" fmla="*/ 647114 w 1012874"/>
              <a:gd name="connsiteY4" fmla="*/ 0 h 2180492"/>
              <a:gd name="connsiteX5" fmla="*/ 1012874 w 1012874"/>
              <a:gd name="connsiteY5" fmla="*/ 140677 h 2180492"/>
              <a:gd name="connsiteX6" fmla="*/ 436098 w 1012874"/>
              <a:gd name="connsiteY6" fmla="*/ 1871003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874" h="2180492">
                <a:moveTo>
                  <a:pt x="436098" y="1871003"/>
                </a:moveTo>
                <a:lnTo>
                  <a:pt x="239151" y="2180492"/>
                </a:lnTo>
                <a:lnTo>
                  <a:pt x="0" y="2011680"/>
                </a:lnTo>
                <a:lnTo>
                  <a:pt x="604911" y="42203"/>
                </a:lnTo>
                <a:lnTo>
                  <a:pt x="647114" y="0"/>
                </a:lnTo>
                <a:lnTo>
                  <a:pt x="1012874" y="140677"/>
                </a:lnTo>
                <a:lnTo>
                  <a:pt x="436098" y="1871003"/>
                </a:lnTo>
                <a:close/>
              </a:path>
            </a:pathLst>
          </a:cu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2167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87E697-00B2-CC43-949A-1557885E97A3}"/>
              </a:ext>
            </a:extLst>
          </p:cNvPr>
          <p:cNvSpPr>
            <a:spLocks noGrp="1"/>
          </p:cNvSpPr>
          <p:nvPr>
            <p:ph type="title"/>
          </p:nvPr>
        </p:nvSpPr>
        <p:spPr>
          <a:xfrm>
            <a:off x="645458" y="899160"/>
            <a:ext cx="10997901" cy="1752600"/>
          </a:xfrm>
        </p:spPr>
        <p:txBody>
          <a:bodyPr>
            <a:noAutofit/>
          </a:bodyPr>
          <a:lstStyle/>
          <a:p>
            <a:r>
              <a:rPr lang="fr-FR" sz="2000" dirty="0">
                <a:latin typeface="Calisto MT" panose="02040603050505030304" pitchFamily="18" charset="77"/>
              </a:rPr>
              <a:t>De 1959 à 1976 : la lente décadence du vieux collège suite à l’ouverture du groupe scolaire St Gilles</a:t>
            </a:r>
            <a:br>
              <a:rPr lang="fr-FR" sz="2000" dirty="0">
                <a:latin typeface="Calisto MT" panose="02040603050505030304" pitchFamily="18" charset="77"/>
              </a:rPr>
            </a:br>
            <a:br>
              <a:rPr lang="fr-FR" sz="2000" dirty="0">
                <a:latin typeface="Calisto MT" panose="02040603050505030304" pitchFamily="18" charset="77"/>
              </a:rPr>
            </a:br>
            <a:r>
              <a:rPr lang="fr-FR" sz="2000" dirty="0">
                <a:latin typeface="Calisto MT" panose="02040603050505030304" pitchFamily="18" charset="77"/>
              </a:rPr>
              <a:t>Dans les années 80 : il sert de foyer et de centre d’aide pour le travail.</a:t>
            </a:r>
            <a:br>
              <a:rPr lang="fr-FR" sz="2000" dirty="0">
                <a:latin typeface="Calisto MT" panose="02040603050505030304" pitchFamily="18" charset="77"/>
              </a:rPr>
            </a:br>
            <a:br>
              <a:rPr lang="fr-FR" sz="2000" dirty="0">
                <a:latin typeface="Calisto MT" panose="02040603050505030304" pitchFamily="18" charset="77"/>
              </a:rPr>
            </a:br>
            <a:r>
              <a:rPr lang="fr-FR" sz="2000" dirty="0">
                <a:latin typeface="Calisto MT" panose="02040603050505030304" pitchFamily="18" charset="77"/>
              </a:rPr>
              <a:t>Inscrit aux monuments historiques le 28 décembre 1984 pour : </a:t>
            </a:r>
            <a:br>
              <a:rPr lang="fr-FR" sz="2000" dirty="0">
                <a:latin typeface="Calisto MT" panose="02040603050505030304" pitchFamily="18" charset="77"/>
              </a:rPr>
            </a:br>
            <a:r>
              <a:rPr lang="fr-FR" sz="2000" dirty="0">
                <a:latin typeface="Calisto MT" panose="02040603050505030304" pitchFamily="18" charset="77"/>
              </a:rPr>
              <a:t>nuit 28 au 29 août 1994 : incendie </a:t>
            </a:r>
          </a:p>
        </p:txBody>
      </p:sp>
      <p:pic>
        <p:nvPicPr>
          <p:cNvPr id="4" name="Image 3">
            <a:extLst>
              <a:ext uri="{FF2B5EF4-FFF2-40B4-BE49-F238E27FC236}">
                <a16:creationId xmlns:a16="http://schemas.microsoft.com/office/drawing/2014/main" id="{570D42E0-60D6-3641-853E-9650F1069206}"/>
              </a:ext>
            </a:extLst>
          </p:cNvPr>
          <p:cNvPicPr>
            <a:picLocks noChangeAspect="1"/>
          </p:cNvPicPr>
          <p:nvPr/>
        </p:nvPicPr>
        <p:blipFill>
          <a:blip r:embed="rId2"/>
          <a:stretch>
            <a:fillRect/>
          </a:stretch>
        </p:blipFill>
        <p:spPr>
          <a:xfrm>
            <a:off x="645458" y="3011051"/>
            <a:ext cx="7333129" cy="3564566"/>
          </a:xfrm>
          <a:prstGeom prst="rect">
            <a:avLst/>
          </a:prstGeom>
        </p:spPr>
      </p:pic>
    </p:spTree>
    <p:extLst>
      <p:ext uri="{BB962C8B-B14F-4D97-AF65-F5344CB8AC3E}">
        <p14:creationId xmlns:p14="http://schemas.microsoft.com/office/powerpoint/2010/main" val="2861413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56F9E-D239-B247-9C92-E0D82417642D}"/>
              </a:ext>
            </a:extLst>
          </p:cNvPr>
          <p:cNvSpPr>
            <a:spLocks noGrp="1"/>
          </p:cNvSpPr>
          <p:nvPr>
            <p:ph type="title"/>
          </p:nvPr>
        </p:nvSpPr>
        <p:spPr>
          <a:xfrm>
            <a:off x="1298331" y="83772"/>
            <a:ext cx="9595338" cy="607890"/>
          </a:xfrm>
        </p:spPr>
        <p:txBody>
          <a:bodyPr>
            <a:normAutofit/>
          </a:bodyPr>
          <a:lstStyle/>
          <a:p>
            <a:pPr algn="ctr"/>
            <a:r>
              <a:rPr lang="fr-FR" sz="2000" b="1" dirty="0">
                <a:latin typeface="Calisto MT" panose="02040603050505030304" pitchFamily="18" charset="77"/>
              </a:rPr>
              <a:t>L’INCENDIE DE LA NUIT DU 28 AU 29 AOUT 1994</a:t>
            </a:r>
          </a:p>
        </p:txBody>
      </p:sp>
      <p:pic>
        <p:nvPicPr>
          <p:cNvPr id="5" name="Image 4">
            <a:extLst>
              <a:ext uri="{FF2B5EF4-FFF2-40B4-BE49-F238E27FC236}">
                <a16:creationId xmlns:a16="http://schemas.microsoft.com/office/drawing/2014/main" id="{08D2063D-89F3-0B45-9F3F-1366306A0E20}"/>
              </a:ext>
            </a:extLst>
          </p:cNvPr>
          <p:cNvPicPr>
            <a:picLocks noChangeAspect="1"/>
          </p:cNvPicPr>
          <p:nvPr/>
        </p:nvPicPr>
        <p:blipFill rotWithShape="1">
          <a:blip r:embed="rId2"/>
          <a:srcRect l="7522" t="26523" r="5641" b="7152"/>
          <a:stretch/>
        </p:blipFill>
        <p:spPr>
          <a:xfrm rot="5400000">
            <a:off x="-1049216" y="1869833"/>
            <a:ext cx="5955323" cy="3411415"/>
          </a:xfrm>
          <a:prstGeom prst="rect">
            <a:avLst/>
          </a:prstGeom>
        </p:spPr>
      </p:pic>
      <p:pic>
        <p:nvPicPr>
          <p:cNvPr id="6" name="Image 5">
            <a:extLst>
              <a:ext uri="{FF2B5EF4-FFF2-40B4-BE49-F238E27FC236}">
                <a16:creationId xmlns:a16="http://schemas.microsoft.com/office/drawing/2014/main" id="{35C59DE9-B2F3-054E-9216-4DDC3F78CF2D}"/>
              </a:ext>
            </a:extLst>
          </p:cNvPr>
          <p:cNvPicPr>
            <a:picLocks noChangeAspect="1"/>
          </p:cNvPicPr>
          <p:nvPr/>
        </p:nvPicPr>
        <p:blipFill rotWithShape="1">
          <a:blip r:embed="rId2"/>
          <a:srcRect l="43837" t="49058" r="22927" b="7153"/>
          <a:stretch/>
        </p:blipFill>
        <p:spPr>
          <a:xfrm rot="5400000">
            <a:off x="5868137" y="727189"/>
            <a:ext cx="5997440" cy="5926387"/>
          </a:xfrm>
          <a:prstGeom prst="rect">
            <a:avLst/>
          </a:prstGeom>
        </p:spPr>
      </p:pic>
      <p:sp>
        <p:nvSpPr>
          <p:cNvPr id="7" name="ZoneTexte 6">
            <a:extLst>
              <a:ext uri="{FF2B5EF4-FFF2-40B4-BE49-F238E27FC236}">
                <a16:creationId xmlns:a16="http://schemas.microsoft.com/office/drawing/2014/main" id="{8CEB7A04-0A6B-CB4B-8717-125610967FB0}"/>
              </a:ext>
            </a:extLst>
          </p:cNvPr>
          <p:cNvSpPr txBox="1"/>
          <p:nvPr/>
        </p:nvSpPr>
        <p:spPr>
          <a:xfrm>
            <a:off x="3643504" y="6127897"/>
            <a:ext cx="2250809" cy="646331"/>
          </a:xfrm>
          <a:prstGeom prst="rect">
            <a:avLst/>
          </a:prstGeom>
          <a:noFill/>
        </p:spPr>
        <p:txBody>
          <a:bodyPr wrap="none" rtlCol="0">
            <a:spAutoFit/>
          </a:bodyPr>
          <a:lstStyle/>
          <a:p>
            <a:pPr algn="ctr"/>
            <a:r>
              <a:rPr lang="fr-FR" dirty="0">
                <a:latin typeface="Calisto MT" panose="02040603050505030304" pitchFamily="18" charset="77"/>
              </a:rPr>
              <a:t>ADHV – </a:t>
            </a:r>
            <a:r>
              <a:rPr lang="fr-FR" i="1" dirty="0">
                <a:latin typeface="Calisto MT" panose="02040603050505030304" pitchFamily="18" charset="77"/>
              </a:rPr>
              <a:t>Le Populaire</a:t>
            </a:r>
          </a:p>
          <a:p>
            <a:pPr algn="ctr"/>
            <a:r>
              <a:rPr lang="fr-FR" dirty="0">
                <a:latin typeface="Calisto MT" panose="02040603050505030304" pitchFamily="18" charset="77"/>
              </a:rPr>
              <a:t>30 août 1994</a:t>
            </a:r>
          </a:p>
        </p:txBody>
      </p:sp>
    </p:spTree>
    <p:extLst>
      <p:ext uri="{BB962C8B-B14F-4D97-AF65-F5344CB8AC3E}">
        <p14:creationId xmlns:p14="http://schemas.microsoft.com/office/powerpoint/2010/main" val="3097484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8BAA5-298C-BF47-AAAE-F112A520E0B4}"/>
              </a:ext>
            </a:extLst>
          </p:cNvPr>
          <p:cNvSpPr>
            <a:spLocks noGrp="1"/>
          </p:cNvSpPr>
          <p:nvPr>
            <p:ph type="title"/>
          </p:nvPr>
        </p:nvSpPr>
        <p:spPr>
          <a:xfrm>
            <a:off x="931905" y="0"/>
            <a:ext cx="10328189" cy="586345"/>
          </a:xfrm>
        </p:spPr>
        <p:txBody>
          <a:bodyPr>
            <a:normAutofit/>
          </a:bodyPr>
          <a:lstStyle/>
          <a:p>
            <a:pPr algn="ctr"/>
            <a:r>
              <a:rPr lang="fr-FR" sz="2000" b="1" dirty="0">
                <a:latin typeface="Calisto MT" panose="02040603050505030304" pitchFamily="18" charset="77"/>
              </a:rPr>
              <a:t>LES URSULINES, UNE MISSION EDUCATIVE EN FAVEUR DES FILLES</a:t>
            </a:r>
          </a:p>
        </p:txBody>
      </p:sp>
      <p:pic>
        <p:nvPicPr>
          <p:cNvPr id="6" name="Image 5">
            <a:extLst>
              <a:ext uri="{FF2B5EF4-FFF2-40B4-BE49-F238E27FC236}">
                <a16:creationId xmlns:a16="http://schemas.microsoft.com/office/drawing/2014/main" id="{E91A7B05-AE70-2242-9F1D-F0E831027181}"/>
              </a:ext>
            </a:extLst>
          </p:cNvPr>
          <p:cNvPicPr>
            <a:picLocks noChangeAspect="1"/>
          </p:cNvPicPr>
          <p:nvPr/>
        </p:nvPicPr>
        <p:blipFill rotWithShape="1">
          <a:blip r:embed="rId2"/>
          <a:srcRect l="8550" t="6019" r="8958" b="10092"/>
          <a:stretch/>
        </p:blipFill>
        <p:spPr>
          <a:xfrm rot="5400000">
            <a:off x="-85448" y="1429032"/>
            <a:ext cx="5657295" cy="4314825"/>
          </a:xfrm>
          <a:prstGeom prst="rect">
            <a:avLst/>
          </a:prstGeom>
        </p:spPr>
      </p:pic>
      <p:sp>
        <p:nvSpPr>
          <p:cNvPr id="7" name="ZoneTexte 6">
            <a:extLst>
              <a:ext uri="{FF2B5EF4-FFF2-40B4-BE49-F238E27FC236}">
                <a16:creationId xmlns:a16="http://schemas.microsoft.com/office/drawing/2014/main" id="{4141CC27-69B4-7345-80A6-81811F37F3B0}"/>
              </a:ext>
            </a:extLst>
          </p:cNvPr>
          <p:cNvSpPr txBox="1"/>
          <p:nvPr/>
        </p:nvSpPr>
        <p:spPr>
          <a:xfrm>
            <a:off x="4975411" y="2124356"/>
            <a:ext cx="6959694" cy="1938992"/>
          </a:xfrm>
          <a:prstGeom prst="rect">
            <a:avLst/>
          </a:prstGeom>
          <a:noFill/>
        </p:spPr>
        <p:txBody>
          <a:bodyPr wrap="square" rtlCol="0">
            <a:spAutoFit/>
          </a:bodyPr>
          <a:lstStyle/>
          <a:p>
            <a:pPr algn="just"/>
            <a:r>
              <a:rPr lang="fr-FR" sz="2000" dirty="0">
                <a:latin typeface="Calisto MT" panose="02040603050505030304" pitchFamily="18" charset="77"/>
              </a:rPr>
              <a:t>Dans ce document, il est mentionné la mission éducative des Ursulines pour instruire les jeunes filles d’autant que :</a:t>
            </a:r>
          </a:p>
          <a:p>
            <a:pPr algn="just"/>
            <a:endParaRPr lang="fr-FR" sz="2000" dirty="0">
              <a:latin typeface="Calisto MT" panose="02040603050505030304" pitchFamily="18" charset="77"/>
            </a:endParaRPr>
          </a:p>
          <a:p>
            <a:pPr algn="just"/>
            <a:r>
              <a:rPr lang="fr-FR" sz="2000" i="1" dirty="0">
                <a:latin typeface="Calisto MT" panose="02040603050505030304" pitchFamily="18" charset="77"/>
              </a:rPr>
              <a:t>« il est mal aisé de trouver des femmes ou filles séculières capables de tenir écoles publiques pour instruire les femmes filles et leur enseigner la doctrine chrétienne et leur apprendre à lire et à écrire. »</a:t>
            </a:r>
          </a:p>
        </p:txBody>
      </p:sp>
      <p:sp>
        <p:nvSpPr>
          <p:cNvPr id="8" name="ZoneTexte 7">
            <a:extLst>
              <a:ext uri="{FF2B5EF4-FFF2-40B4-BE49-F238E27FC236}">
                <a16:creationId xmlns:a16="http://schemas.microsoft.com/office/drawing/2014/main" id="{C640105A-5572-1B4B-9E6C-44A131B55AD9}"/>
              </a:ext>
            </a:extLst>
          </p:cNvPr>
          <p:cNvSpPr txBox="1"/>
          <p:nvPr/>
        </p:nvSpPr>
        <p:spPr>
          <a:xfrm>
            <a:off x="4975411" y="5768761"/>
            <a:ext cx="6959694" cy="646331"/>
          </a:xfrm>
          <a:prstGeom prst="rect">
            <a:avLst/>
          </a:prstGeom>
          <a:noFill/>
        </p:spPr>
        <p:txBody>
          <a:bodyPr wrap="square" rtlCol="0">
            <a:spAutoFit/>
          </a:bodyPr>
          <a:lstStyle/>
          <a:p>
            <a:r>
              <a:rPr lang="fr-FR" dirty="0">
                <a:latin typeface="Calisto MT" panose="02040603050505030304" pitchFamily="18" charset="77"/>
              </a:rPr>
              <a:t>ADHV – 1G 801 – 1751 – lettre de l’évêque de Limoges, François de Lafayette</a:t>
            </a:r>
          </a:p>
        </p:txBody>
      </p:sp>
    </p:spTree>
    <p:extLst>
      <p:ext uri="{BB962C8B-B14F-4D97-AF65-F5344CB8AC3E}">
        <p14:creationId xmlns:p14="http://schemas.microsoft.com/office/powerpoint/2010/main" val="2059437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0D3F67-71C7-A942-8E91-4CA0B0095F61}"/>
              </a:ext>
            </a:extLst>
          </p:cNvPr>
          <p:cNvSpPr>
            <a:spLocks noGrp="1"/>
          </p:cNvSpPr>
          <p:nvPr>
            <p:ph type="title"/>
          </p:nvPr>
        </p:nvSpPr>
        <p:spPr>
          <a:xfrm>
            <a:off x="6660291" y="260863"/>
            <a:ext cx="4757352" cy="549275"/>
          </a:xfrm>
        </p:spPr>
        <p:txBody>
          <a:bodyPr>
            <a:normAutofit/>
          </a:bodyPr>
          <a:lstStyle/>
          <a:p>
            <a:pPr algn="ctr"/>
            <a:r>
              <a:rPr lang="fr-FR" sz="2000" b="1" dirty="0">
                <a:latin typeface="Calisto MT" panose="02040603050505030304" pitchFamily="18" charset="77"/>
              </a:rPr>
              <a:t>ETAT DU COUVENT EN 1766</a:t>
            </a:r>
          </a:p>
        </p:txBody>
      </p:sp>
      <p:pic>
        <p:nvPicPr>
          <p:cNvPr id="9" name="Image 8">
            <a:extLst>
              <a:ext uri="{FF2B5EF4-FFF2-40B4-BE49-F238E27FC236}">
                <a16:creationId xmlns:a16="http://schemas.microsoft.com/office/drawing/2014/main" id="{BD175340-8E04-A04F-A233-7987B8BD1C62}"/>
              </a:ext>
            </a:extLst>
          </p:cNvPr>
          <p:cNvPicPr>
            <a:picLocks noChangeAspect="1"/>
          </p:cNvPicPr>
          <p:nvPr/>
        </p:nvPicPr>
        <p:blipFill rotWithShape="1">
          <a:blip r:embed="rId2"/>
          <a:srcRect l="8649" t="2513" r="2324" b="4995"/>
          <a:stretch/>
        </p:blipFill>
        <p:spPr>
          <a:xfrm rot="5400000">
            <a:off x="-346454" y="820453"/>
            <a:ext cx="6607675" cy="5148649"/>
          </a:xfrm>
          <a:prstGeom prst="rect">
            <a:avLst/>
          </a:prstGeom>
        </p:spPr>
      </p:pic>
      <p:sp>
        <p:nvSpPr>
          <p:cNvPr id="10" name="ZoneTexte 9">
            <a:extLst>
              <a:ext uri="{FF2B5EF4-FFF2-40B4-BE49-F238E27FC236}">
                <a16:creationId xmlns:a16="http://schemas.microsoft.com/office/drawing/2014/main" id="{BBAFCFCC-F4D0-9447-9801-E463C78F2781}"/>
              </a:ext>
            </a:extLst>
          </p:cNvPr>
          <p:cNvSpPr txBox="1"/>
          <p:nvPr/>
        </p:nvSpPr>
        <p:spPr>
          <a:xfrm>
            <a:off x="8476735" y="6227805"/>
            <a:ext cx="1800493" cy="369332"/>
          </a:xfrm>
          <a:prstGeom prst="rect">
            <a:avLst/>
          </a:prstGeom>
          <a:noFill/>
        </p:spPr>
        <p:txBody>
          <a:bodyPr wrap="none" rtlCol="0">
            <a:spAutoFit/>
          </a:bodyPr>
          <a:lstStyle/>
          <a:p>
            <a:r>
              <a:rPr lang="fr-FR" dirty="0">
                <a:latin typeface="Calisto MT" panose="02040603050505030304" pitchFamily="18" charset="77"/>
              </a:rPr>
              <a:t>ADHV -  1G786</a:t>
            </a:r>
          </a:p>
        </p:txBody>
      </p:sp>
      <p:sp>
        <p:nvSpPr>
          <p:cNvPr id="3" name="ZoneTexte 2">
            <a:extLst>
              <a:ext uri="{FF2B5EF4-FFF2-40B4-BE49-F238E27FC236}">
                <a16:creationId xmlns:a16="http://schemas.microsoft.com/office/drawing/2014/main" id="{57206792-5196-1F47-A7FE-CCAA75FD83AD}"/>
              </a:ext>
            </a:extLst>
          </p:cNvPr>
          <p:cNvSpPr txBox="1"/>
          <p:nvPr/>
        </p:nvSpPr>
        <p:spPr>
          <a:xfrm>
            <a:off x="5727356" y="971550"/>
            <a:ext cx="6323967" cy="707886"/>
          </a:xfrm>
          <a:prstGeom prst="rect">
            <a:avLst/>
          </a:prstGeom>
          <a:noFill/>
        </p:spPr>
        <p:txBody>
          <a:bodyPr wrap="square" rtlCol="0">
            <a:spAutoFit/>
          </a:bodyPr>
          <a:lstStyle/>
          <a:p>
            <a:r>
              <a:rPr lang="fr-FR" sz="2000" dirty="0">
                <a:latin typeface="Calisto MT" panose="02040603050505030304" pitchFamily="18" charset="77"/>
              </a:rPr>
              <a:t>Le couvent est composé de 23 religieuses </a:t>
            </a:r>
            <a:r>
              <a:rPr lang="fr-FR" sz="2000">
                <a:latin typeface="Calisto MT" panose="02040603050505030304" pitchFamily="18" charset="77"/>
              </a:rPr>
              <a:t>de « cœur » </a:t>
            </a:r>
            <a:r>
              <a:rPr lang="fr-FR" sz="2000" dirty="0">
                <a:latin typeface="Calisto MT" panose="02040603050505030304" pitchFamily="18" charset="77"/>
              </a:rPr>
              <a:t>et 5 converses</a:t>
            </a:r>
          </a:p>
        </p:txBody>
      </p:sp>
      <p:sp>
        <p:nvSpPr>
          <p:cNvPr id="4" name="ZoneTexte 3">
            <a:extLst>
              <a:ext uri="{FF2B5EF4-FFF2-40B4-BE49-F238E27FC236}">
                <a16:creationId xmlns:a16="http://schemas.microsoft.com/office/drawing/2014/main" id="{6997A5FE-C26A-FA47-87CF-950C7EE1E968}"/>
              </a:ext>
            </a:extLst>
          </p:cNvPr>
          <p:cNvSpPr txBox="1"/>
          <p:nvPr/>
        </p:nvSpPr>
        <p:spPr>
          <a:xfrm>
            <a:off x="5727356" y="1835857"/>
            <a:ext cx="6323967" cy="923330"/>
          </a:xfrm>
          <a:prstGeom prst="rect">
            <a:avLst/>
          </a:prstGeom>
          <a:noFill/>
        </p:spPr>
        <p:txBody>
          <a:bodyPr wrap="square" rtlCol="0">
            <a:spAutoFit/>
          </a:bodyPr>
          <a:lstStyle/>
          <a:p>
            <a:pPr algn="just"/>
            <a:r>
              <a:rPr lang="fr-FR" b="1" u="sng" dirty="0">
                <a:latin typeface="Calisto MT" panose="02040603050505030304" pitchFamily="18" charset="77"/>
              </a:rPr>
              <a:t>Les religieuse de chœur </a:t>
            </a:r>
            <a:r>
              <a:rPr lang="fr-FR" dirty="0">
                <a:latin typeface="Calisto MT" panose="02040603050505030304" pitchFamily="18" charset="77"/>
              </a:rPr>
              <a:t>: elles se consacraient à la récitation quotidienne de la Liturgie des Heures, d’où le nom de « chœur », lieu sacré d’une église.</a:t>
            </a:r>
          </a:p>
        </p:txBody>
      </p:sp>
      <p:sp>
        <p:nvSpPr>
          <p:cNvPr id="5" name="ZoneTexte 4">
            <a:extLst>
              <a:ext uri="{FF2B5EF4-FFF2-40B4-BE49-F238E27FC236}">
                <a16:creationId xmlns:a16="http://schemas.microsoft.com/office/drawing/2014/main" id="{3DC816A3-6411-0E46-A215-7D29DBFBE115}"/>
              </a:ext>
            </a:extLst>
          </p:cNvPr>
          <p:cNvSpPr txBox="1"/>
          <p:nvPr/>
        </p:nvSpPr>
        <p:spPr>
          <a:xfrm>
            <a:off x="5727356" y="3088484"/>
            <a:ext cx="6323967" cy="2585323"/>
          </a:xfrm>
          <a:prstGeom prst="rect">
            <a:avLst/>
          </a:prstGeom>
          <a:noFill/>
        </p:spPr>
        <p:txBody>
          <a:bodyPr wrap="square" rtlCol="0">
            <a:spAutoFit/>
          </a:bodyPr>
          <a:lstStyle/>
          <a:p>
            <a:pPr algn="just"/>
            <a:r>
              <a:rPr lang="fr-FR" b="1" u="sng" dirty="0">
                <a:latin typeface="Calisto MT" panose="02040603050505030304" pitchFamily="18" charset="77"/>
              </a:rPr>
              <a:t>Les converses  </a:t>
            </a:r>
            <a:r>
              <a:rPr lang="fr-FR" dirty="0">
                <a:latin typeface="Calisto MT" panose="02040603050505030304" pitchFamily="18" charset="77"/>
              </a:rPr>
              <a:t>: de condition et d’instruction plus modestes, elles étaient chargées de l'entretien matériel de la communauté. Une partie d'entre elles s'occupaient de la ferme dont les produits permettaient de nourrir les pensionnaires de l’établissement et les personnes qui </a:t>
            </a:r>
          </a:p>
          <a:p>
            <a:pPr algn="just"/>
            <a:r>
              <a:rPr lang="fr-FR" dirty="0">
                <a:latin typeface="Calisto MT" panose="02040603050505030304" pitchFamily="18" charset="77"/>
              </a:rPr>
              <a:t>s'en occupaient. Les Sœurs converses partageaient la vie des religieuses sans en observer toutes les règles. En particulier, elles étaient dispensées de la plupart des offices </a:t>
            </a:r>
          </a:p>
          <a:p>
            <a:endParaRPr lang="fr-FR" dirty="0"/>
          </a:p>
        </p:txBody>
      </p:sp>
    </p:spTree>
    <p:extLst>
      <p:ext uri="{BB962C8B-B14F-4D97-AF65-F5344CB8AC3E}">
        <p14:creationId xmlns:p14="http://schemas.microsoft.com/office/powerpoint/2010/main" val="2133746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4CDFAE-3126-D648-A0EF-9229B2108392}"/>
              </a:ext>
            </a:extLst>
          </p:cNvPr>
          <p:cNvSpPr>
            <a:spLocks noGrp="1"/>
          </p:cNvSpPr>
          <p:nvPr>
            <p:ph type="title"/>
          </p:nvPr>
        </p:nvSpPr>
        <p:spPr>
          <a:xfrm>
            <a:off x="1688121" y="0"/>
            <a:ext cx="9161585" cy="654783"/>
          </a:xfrm>
        </p:spPr>
        <p:txBody>
          <a:bodyPr>
            <a:normAutofit/>
          </a:bodyPr>
          <a:lstStyle/>
          <a:p>
            <a:pPr algn="ctr"/>
            <a:r>
              <a:rPr lang="fr-FR" sz="2000" b="1" dirty="0">
                <a:latin typeface="Calisto MT" panose="02040603050505030304" pitchFamily="18" charset="77"/>
              </a:rPr>
              <a:t>INVESTITURE D’UNE SŒUR URSULINE</a:t>
            </a:r>
          </a:p>
        </p:txBody>
      </p:sp>
      <p:sp>
        <p:nvSpPr>
          <p:cNvPr id="4" name="ZoneTexte 3">
            <a:extLst>
              <a:ext uri="{FF2B5EF4-FFF2-40B4-BE49-F238E27FC236}">
                <a16:creationId xmlns:a16="http://schemas.microsoft.com/office/drawing/2014/main" id="{48899592-3E6B-3340-9A2F-6D797799C54F}"/>
              </a:ext>
            </a:extLst>
          </p:cNvPr>
          <p:cNvSpPr txBox="1"/>
          <p:nvPr/>
        </p:nvSpPr>
        <p:spPr>
          <a:xfrm>
            <a:off x="5228493" y="6380515"/>
            <a:ext cx="6713505" cy="369332"/>
          </a:xfrm>
          <a:prstGeom prst="rect">
            <a:avLst/>
          </a:prstGeom>
          <a:noFill/>
        </p:spPr>
        <p:txBody>
          <a:bodyPr wrap="none" rtlCol="0">
            <a:spAutoFit/>
          </a:bodyPr>
          <a:lstStyle/>
          <a:p>
            <a:r>
              <a:rPr lang="fr-FR" dirty="0">
                <a:latin typeface="Calisto MT" panose="02040603050505030304" pitchFamily="18" charset="77"/>
              </a:rPr>
              <a:t>ADHV – 37H1 – Contrat de la sœur Angélique, 27 septembre 1777</a:t>
            </a:r>
          </a:p>
        </p:txBody>
      </p:sp>
      <p:sp>
        <p:nvSpPr>
          <p:cNvPr id="5" name="ZoneTexte 4">
            <a:extLst>
              <a:ext uri="{FF2B5EF4-FFF2-40B4-BE49-F238E27FC236}">
                <a16:creationId xmlns:a16="http://schemas.microsoft.com/office/drawing/2014/main" id="{06C441F8-DDC0-DB45-92D2-64D3DED07451}"/>
              </a:ext>
            </a:extLst>
          </p:cNvPr>
          <p:cNvSpPr txBox="1"/>
          <p:nvPr/>
        </p:nvSpPr>
        <p:spPr>
          <a:xfrm>
            <a:off x="5607583" y="1674674"/>
            <a:ext cx="5955323" cy="3046988"/>
          </a:xfrm>
          <a:prstGeom prst="rect">
            <a:avLst/>
          </a:prstGeom>
          <a:noFill/>
        </p:spPr>
        <p:txBody>
          <a:bodyPr wrap="square" rtlCol="0">
            <a:spAutoFit/>
          </a:bodyPr>
          <a:lstStyle/>
          <a:p>
            <a:pPr algn="just"/>
            <a:r>
              <a:rPr lang="fr-FR" sz="2400" dirty="0">
                <a:latin typeface="Calisto MT" panose="02040603050505030304" pitchFamily="18" charset="77"/>
              </a:rPr>
              <a:t>Le document permet de comprendre que les sœurs dites de  « chœur » sont issues de la noblesse ou de la bourgeoisie.</a:t>
            </a:r>
          </a:p>
          <a:p>
            <a:pPr algn="just"/>
            <a:endParaRPr lang="fr-FR" sz="2400" dirty="0">
              <a:latin typeface="Calisto MT" panose="02040603050505030304" pitchFamily="18" charset="77"/>
            </a:endParaRPr>
          </a:p>
          <a:p>
            <a:pPr algn="just"/>
            <a:r>
              <a:rPr lang="fr-FR" sz="2400" dirty="0">
                <a:latin typeface="Calisto MT" panose="02040603050505030304" pitchFamily="18" charset="77"/>
              </a:rPr>
              <a:t>Pour le devenir, la famille devait payer une forte somme (ici 3200 livres) correspondant aux charges d’entretien et de célébration du culte.</a:t>
            </a:r>
          </a:p>
        </p:txBody>
      </p:sp>
      <p:pic>
        <p:nvPicPr>
          <p:cNvPr id="6" name="Image 5">
            <a:extLst>
              <a:ext uri="{FF2B5EF4-FFF2-40B4-BE49-F238E27FC236}">
                <a16:creationId xmlns:a16="http://schemas.microsoft.com/office/drawing/2014/main" id="{0FEBBF48-6FCA-3348-8884-26FD2D28C161}"/>
              </a:ext>
            </a:extLst>
          </p:cNvPr>
          <p:cNvPicPr>
            <a:picLocks noChangeAspect="1"/>
          </p:cNvPicPr>
          <p:nvPr/>
        </p:nvPicPr>
        <p:blipFill rotWithShape="1">
          <a:blip r:embed="rId2"/>
          <a:srcRect l="3932" t="1909" r="2136" b="18547"/>
          <a:stretch/>
        </p:blipFill>
        <p:spPr>
          <a:xfrm rot="5400000">
            <a:off x="-133440" y="1633992"/>
            <a:ext cx="6257477" cy="3974232"/>
          </a:xfrm>
          <a:prstGeom prst="rect">
            <a:avLst/>
          </a:prstGeom>
        </p:spPr>
      </p:pic>
    </p:spTree>
    <p:extLst>
      <p:ext uri="{BB962C8B-B14F-4D97-AF65-F5344CB8AC3E}">
        <p14:creationId xmlns:p14="http://schemas.microsoft.com/office/powerpoint/2010/main" val="2537846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67A917-7764-D940-9385-B3E46D6BBE9F}"/>
              </a:ext>
            </a:extLst>
          </p:cNvPr>
          <p:cNvSpPr>
            <a:spLocks noGrp="1"/>
          </p:cNvSpPr>
          <p:nvPr>
            <p:ph type="title"/>
          </p:nvPr>
        </p:nvSpPr>
        <p:spPr>
          <a:xfrm>
            <a:off x="1239715" y="0"/>
            <a:ext cx="9712569" cy="514106"/>
          </a:xfrm>
        </p:spPr>
        <p:txBody>
          <a:bodyPr>
            <a:normAutofit/>
          </a:bodyPr>
          <a:lstStyle/>
          <a:p>
            <a:pPr algn="ctr"/>
            <a:r>
              <a:rPr lang="fr-FR" sz="2000" b="1" dirty="0">
                <a:latin typeface="Calisto MT" panose="02040603050505030304" pitchFamily="18" charset="77"/>
              </a:rPr>
              <a:t>PLAN DU COUVENT DES URSULINES</a:t>
            </a:r>
          </a:p>
        </p:txBody>
      </p:sp>
      <p:pic>
        <p:nvPicPr>
          <p:cNvPr id="7" name="Image 6">
            <a:extLst>
              <a:ext uri="{FF2B5EF4-FFF2-40B4-BE49-F238E27FC236}">
                <a16:creationId xmlns:a16="http://schemas.microsoft.com/office/drawing/2014/main" id="{C16BAB1F-4F0E-5E40-BB4C-8C896D517590}"/>
              </a:ext>
            </a:extLst>
          </p:cNvPr>
          <p:cNvPicPr>
            <a:picLocks noChangeAspect="1"/>
          </p:cNvPicPr>
          <p:nvPr/>
        </p:nvPicPr>
        <p:blipFill rotWithShape="1">
          <a:blip r:embed="rId2"/>
          <a:srcRect l="4252" t="8391" r="6016" b="24339"/>
          <a:stretch/>
        </p:blipFill>
        <p:spPr>
          <a:xfrm>
            <a:off x="735623" y="461999"/>
            <a:ext cx="10553700" cy="5934002"/>
          </a:xfrm>
          <a:prstGeom prst="rect">
            <a:avLst/>
          </a:prstGeom>
        </p:spPr>
      </p:pic>
      <p:sp>
        <p:nvSpPr>
          <p:cNvPr id="8" name="ZoneTexte 7">
            <a:extLst>
              <a:ext uri="{FF2B5EF4-FFF2-40B4-BE49-F238E27FC236}">
                <a16:creationId xmlns:a16="http://schemas.microsoft.com/office/drawing/2014/main" id="{14D0CEA2-6EB1-194D-AA50-B6AE935D29CF}"/>
              </a:ext>
            </a:extLst>
          </p:cNvPr>
          <p:cNvSpPr txBox="1"/>
          <p:nvPr/>
        </p:nvSpPr>
        <p:spPr>
          <a:xfrm>
            <a:off x="2672862" y="6396001"/>
            <a:ext cx="6532109" cy="369332"/>
          </a:xfrm>
          <a:prstGeom prst="rect">
            <a:avLst/>
          </a:prstGeom>
          <a:noFill/>
        </p:spPr>
        <p:txBody>
          <a:bodyPr wrap="none" rtlCol="0">
            <a:spAutoFit/>
          </a:bodyPr>
          <a:lstStyle/>
          <a:p>
            <a:r>
              <a:rPr lang="fr-FR" dirty="0"/>
              <a:t>ADHV – 1Fi442 : minute du plan des religieuses d’Eymoutiers - 1772</a:t>
            </a:r>
          </a:p>
        </p:txBody>
      </p:sp>
    </p:spTree>
    <p:extLst>
      <p:ext uri="{BB962C8B-B14F-4D97-AF65-F5344CB8AC3E}">
        <p14:creationId xmlns:p14="http://schemas.microsoft.com/office/powerpoint/2010/main" val="3664820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A77D0C-5A7F-1B4E-8E6F-C49581E8D7C0}"/>
              </a:ext>
            </a:extLst>
          </p:cNvPr>
          <p:cNvSpPr>
            <a:spLocks noGrp="1"/>
          </p:cNvSpPr>
          <p:nvPr>
            <p:ph type="title"/>
          </p:nvPr>
        </p:nvSpPr>
        <p:spPr>
          <a:xfrm>
            <a:off x="1252024" y="0"/>
            <a:ext cx="10101775" cy="661817"/>
          </a:xfrm>
        </p:spPr>
        <p:txBody>
          <a:bodyPr>
            <a:normAutofit/>
          </a:bodyPr>
          <a:lstStyle/>
          <a:p>
            <a:pPr algn="ctr"/>
            <a:r>
              <a:rPr lang="fr-FR" sz="2000" b="1" dirty="0">
                <a:latin typeface="Calisto MT" panose="02040603050505030304" pitchFamily="18" charset="77"/>
              </a:rPr>
              <a:t>LA BIBLIOTHEQUE DES URSULINES AUX ARCHIVES</a:t>
            </a:r>
          </a:p>
        </p:txBody>
      </p:sp>
      <p:pic>
        <p:nvPicPr>
          <p:cNvPr id="4" name="Image 3">
            <a:extLst>
              <a:ext uri="{FF2B5EF4-FFF2-40B4-BE49-F238E27FC236}">
                <a16:creationId xmlns:a16="http://schemas.microsoft.com/office/drawing/2014/main" id="{B94E3B56-FB03-FF48-BD04-2335923E23EA}"/>
              </a:ext>
            </a:extLst>
          </p:cNvPr>
          <p:cNvPicPr>
            <a:picLocks noChangeAspect="1"/>
          </p:cNvPicPr>
          <p:nvPr/>
        </p:nvPicPr>
        <p:blipFill>
          <a:blip r:embed="rId2"/>
          <a:stretch>
            <a:fillRect/>
          </a:stretch>
        </p:blipFill>
        <p:spPr>
          <a:xfrm rot="5400000">
            <a:off x="-355422" y="1341090"/>
            <a:ext cx="5434186" cy="4075640"/>
          </a:xfrm>
          <a:prstGeom prst="rect">
            <a:avLst/>
          </a:prstGeom>
        </p:spPr>
      </p:pic>
      <p:pic>
        <p:nvPicPr>
          <p:cNvPr id="6" name="Image 5">
            <a:extLst>
              <a:ext uri="{FF2B5EF4-FFF2-40B4-BE49-F238E27FC236}">
                <a16:creationId xmlns:a16="http://schemas.microsoft.com/office/drawing/2014/main" id="{F2974489-543B-BD4B-8CD3-C72DDA2AB302}"/>
              </a:ext>
            </a:extLst>
          </p:cNvPr>
          <p:cNvPicPr>
            <a:picLocks noChangeAspect="1"/>
          </p:cNvPicPr>
          <p:nvPr/>
        </p:nvPicPr>
        <p:blipFill rotWithShape="1">
          <a:blip r:embed="rId3"/>
          <a:srcRect t="14188"/>
          <a:stretch/>
        </p:blipFill>
        <p:spPr>
          <a:xfrm>
            <a:off x="4869472" y="1072123"/>
            <a:ext cx="6822831" cy="4391104"/>
          </a:xfrm>
          <a:prstGeom prst="rect">
            <a:avLst/>
          </a:prstGeom>
        </p:spPr>
      </p:pic>
    </p:spTree>
    <p:extLst>
      <p:ext uri="{BB962C8B-B14F-4D97-AF65-F5344CB8AC3E}">
        <p14:creationId xmlns:p14="http://schemas.microsoft.com/office/powerpoint/2010/main" val="4036513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339FCE-BFF2-694C-A794-298FAB2004DE}"/>
              </a:ext>
            </a:extLst>
          </p:cNvPr>
          <p:cNvSpPr>
            <a:spLocks noGrp="1"/>
          </p:cNvSpPr>
          <p:nvPr>
            <p:ph type="title"/>
          </p:nvPr>
        </p:nvSpPr>
        <p:spPr>
          <a:xfrm>
            <a:off x="1045028" y="0"/>
            <a:ext cx="9845634" cy="822407"/>
          </a:xfrm>
        </p:spPr>
        <p:txBody>
          <a:bodyPr>
            <a:normAutofit/>
          </a:bodyPr>
          <a:lstStyle/>
          <a:p>
            <a:pPr algn="ctr"/>
            <a:r>
              <a:rPr lang="fr-FR" sz="2000" b="1" dirty="0">
                <a:latin typeface="Calisto MT" panose="02040603050505030304" pitchFamily="18" charset="77"/>
              </a:rPr>
              <a:t>DES OUVRAGES RELIGIEUX AUX OUVRAGES DE BIEN ETRE</a:t>
            </a:r>
          </a:p>
        </p:txBody>
      </p:sp>
      <p:pic>
        <p:nvPicPr>
          <p:cNvPr id="5" name="Image 4">
            <a:extLst>
              <a:ext uri="{FF2B5EF4-FFF2-40B4-BE49-F238E27FC236}">
                <a16:creationId xmlns:a16="http://schemas.microsoft.com/office/drawing/2014/main" id="{15831FE3-189D-E247-AB6D-31CBB276A81D}"/>
              </a:ext>
            </a:extLst>
          </p:cNvPr>
          <p:cNvPicPr>
            <a:picLocks noChangeAspect="1"/>
          </p:cNvPicPr>
          <p:nvPr/>
        </p:nvPicPr>
        <p:blipFill rotWithShape="1">
          <a:blip r:embed="rId2"/>
          <a:srcRect l="50000" t="7014" r="13180" b="15457"/>
          <a:stretch/>
        </p:blipFill>
        <p:spPr>
          <a:xfrm>
            <a:off x="2691740" y="822406"/>
            <a:ext cx="3404260" cy="5070764"/>
          </a:xfrm>
          <a:prstGeom prst="rect">
            <a:avLst/>
          </a:prstGeom>
        </p:spPr>
      </p:pic>
      <p:pic>
        <p:nvPicPr>
          <p:cNvPr id="7" name="Image 6">
            <a:extLst>
              <a:ext uri="{FF2B5EF4-FFF2-40B4-BE49-F238E27FC236}">
                <a16:creationId xmlns:a16="http://schemas.microsoft.com/office/drawing/2014/main" id="{FA3E9359-BE4E-5147-9C92-496F72F0CD08}"/>
              </a:ext>
            </a:extLst>
          </p:cNvPr>
          <p:cNvPicPr>
            <a:picLocks noChangeAspect="1"/>
          </p:cNvPicPr>
          <p:nvPr/>
        </p:nvPicPr>
        <p:blipFill rotWithShape="1">
          <a:blip r:embed="rId3"/>
          <a:srcRect l="26700" t="7377" r="9003" b="15094"/>
          <a:stretch/>
        </p:blipFill>
        <p:spPr>
          <a:xfrm>
            <a:off x="6096000" y="822406"/>
            <a:ext cx="5944679" cy="5070764"/>
          </a:xfrm>
          <a:prstGeom prst="rect">
            <a:avLst/>
          </a:prstGeom>
        </p:spPr>
      </p:pic>
      <p:pic>
        <p:nvPicPr>
          <p:cNvPr id="4" name="Image 3">
            <a:extLst>
              <a:ext uri="{FF2B5EF4-FFF2-40B4-BE49-F238E27FC236}">
                <a16:creationId xmlns:a16="http://schemas.microsoft.com/office/drawing/2014/main" id="{77A30B19-5A22-FF40-BAB8-66FF542AFF4C}"/>
              </a:ext>
            </a:extLst>
          </p:cNvPr>
          <p:cNvPicPr>
            <a:picLocks noChangeAspect="1"/>
          </p:cNvPicPr>
          <p:nvPr/>
        </p:nvPicPr>
        <p:blipFill rotWithShape="1">
          <a:blip r:embed="rId4"/>
          <a:srcRect t="13565" b="11364"/>
          <a:stretch/>
        </p:blipFill>
        <p:spPr>
          <a:xfrm rot="5400000">
            <a:off x="-1105419" y="1927824"/>
            <a:ext cx="5059544" cy="2848708"/>
          </a:xfrm>
          <a:prstGeom prst="rect">
            <a:avLst/>
          </a:prstGeom>
        </p:spPr>
      </p:pic>
    </p:spTree>
    <p:extLst>
      <p:ext uri="{BB962C8B-B14F-4D97-AF65-F5344CB8AC3E}">
        <p14:creationId xmlns:p14="http://schemas.microsoft.com/office/powerpoint/2010/main" val="200292277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1283</Words>
  <Application>Microsoft Macintosh PowerPoint</Application>
  <PresentationFormat>Grand écran</PresentationFormat>
  <Paragraphs>121</Paragraphs>
  <Slides>39</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39</vt:i4>
      </vt:variant>
    </vt:vector>
  </HeadingPairs>
  <TitlesOfParts>
    <vt:vector size="45" baseType="lpstr">
      <vt:lpstr>Arial</vt:lpstr>
      <vt:lpstr>Calibri</vt:lpstr>
      <vt:lpstr>Calibri Light</vt:lpstr>
      <vt:lpstr>Calisto MT</vt:lpstr>
      <vt:lpstr>Garamond</vt:lpstr>
      <vt:lpstr>Thème Office</vt:lpstr>
      <vt:lpstr>LE COLLEGE D’EYMOUTIERS  400 ans au service de l’éducation des jeunes</vt:lpstr>
      <vt:lpstr>LE COUVENT DES URSULINES (1627-1793)</vt:lpstr>
      <vt:lpstr>LA FONDATION DU COUVENT DES URSULINES A EYMOUTIERS</vt:lpstr>
      <vt:lpstr>LES URSULINES, UNE MISSION EDUCATIVE EN FAVEUR DES FILLES</vt:lpstr>
      <vt:lpstr>ETAT DU COUVENT EN 1766</vt:lpstr>
      <vt:lpstr>INVESTITURE D’UNE SŒUR URSULINE</vt:lpstr>
      <vt:lpstr>PLAN DU COUVENT DES URSULINES</vt:lpstr>
      <vt:lpstr>LA BIBLIOTHEQUE DES URSULINES AUX ARCHIVES</vt:lpstr>
      <vt:lpstr>DES OUVRAGES RELIGIEUX AUX OUVRAGES DE BIEN ETRE</vt:lpstr>
      <vt:lpstr>UN BIEN NATIONAL</vt:lpstr>
      <vt:lpstr>LE COLLEGE DES GARCONS  (1833-1913) puis (1920-1976)</vt:lpstr>
      <vt:lpstr>CREATION DE RENTES POUR REMUNERER LES « REGENTS » DU COLLEGE</vt:lpstr>
      <vt:lpstr>NOMINATION AU COLLEGE IMPERIAL - 1811</vt:lpstr>
      <vt:lpstr>HISTORIQUE DU BATIMENT</vt:lpstr>
      <vt:lpstr>UNE BATIMENT MUNICIPAL A VOCATION EDUCATIVE </vt:lpstr>
      <vt:lpstr>LE COLLEGE DANS LE COUVENT DES URSULINES</vt:lpstr>
      <vt:lpstr>LES MATIERES ENSEIGNEES</vt:lpstr>
      <vt:lpstr>LES CONDITIONS D’ACCES</vt:lpstr>
      <vt:lpstr>LES EFFECTIFS</vt:lpstr>
      <vt:lpstr>PLAN DU XIX° SIECLE - 1809</vt:lpstr>
      <vt:lpstr>PLAN CADASTRAL – XIX° SIECLE</vt:lpstr>
      <vt:lpstr>L’EMPLACEMENT DU COUVENT EN 1834</vt:lpstr>
      <vt:lpstr>ETAT DU COLLEGE EN 1894</vt:lpstr>
      <vt:lpstr>LES TRAVAUX D’AGRANDISSEMENT – 1894/95</vt:lpstr>
      <vt:lpstr>AMENAGEMENTS DU SOUS-SOL - 1894</vt:lpstr>
      <vt:lpstr>UNE RENOVATION ET EXTENSION AMBITIEUSE - 1894</vt:lpstr>
      <vt:lpstr>AMENAGEMENTS INTERIEURS DES 2° et 3° ETAGES</vt:lpstr>
      <vt:lpstr>LA FACADE PRINCIPALE DU COLLEGE - 1894</vt:lpstr>
      <vt:lpstr>LA FACADE DU COLLEGE COTE COUR - 1894</vt:lpstr>
      <vt:lpstr>FERMETURE DU COLLEGE - 1913</vt:lpstr>
      <vt:lpstr>LA PREMIERE GUERRE MONDIALE - 1914</vt:lpstr>
      <vt:lpstr>TRANSFERT DE L’ECOLE DE GARCONS DANS L’ANCIEN COLLEGE</vt:lpstr>
      <vt:lpstr>Présentation PowerPoint</vt:lpstr>
      <vt:lpstr>LE COUVENT DES URSULINES OU VIEUX COLLEGE</vt:lpstr>
      <vt:lpstr>Présentation PowerPoint</vt:lpstr>
      <vt:lpstr>LE COLLEGE AU XX° SIECLE</vt:lpstr>
      <vt:lpstr>PLAN CADASTRAL RENOVE - 1969</vt:lpstr>
      <vt:lpstr>De 1959 à 1976 : la lente décadence du vieux collège suite à l’ouverture du groupe scolaire St Gilles  Dans les années 80 : il sert de foyer et de centre d’aide pour le travail.  Inscrit aux monuments historiques le 28 décembre 1984 pour :  nuit 28 au 29 août 1994 : incendie </vt:lpstr>
      <vt:lpstr>L’INCENDIE DE LA NUIT DU 28 AU 29 AOUT 1994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FONDATION DU COUVENT DES URSULINES A EYMOUTIERS</dc:title>
  <dc:creator>Sophie SICOT</dc:creator>
  <cp:lastModifiedBy>Sophie SICOT</cp:lastModifiedBy>
  <cp:revision>202</cp:revision>
  <dcterms:created xsi:type="dcterms:W3CDTF">2021-09-16T17:10:09Z</dcterms:created>
  <dcterms:modified xsi:type="dcterms:W3CDTF">2022-01-20T16:02:49Z</dcterms:modified>
</cp:coreProperties>
</file>