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341" r:id="rId3"/>
    <p:sldId id="335" r:id="rId4"/>
    <p:sldId id="258" r:id="rId5"/>
    <p:sldId id="257" r:id="rId6"/>
    <p:sldId id="282" r:id="rId7"/>
    <p:sldId id="261" r:id="rId8"/>
    <p:sldId id="262" r:id="rId9"/>
    <p:sldId id="263" r:id="rId10"/>
    <p:sldId id="349" r:id="rId11"/>
    <p:sldId id="273" r:id="rId12"/>
    <p:sldId id="272" r:id="rId13"/>
    <p:sldId id="269" r:id="rId14"/>
    <p:sldId id="266" r:id="rId15"/>
    <p:sldId id="264" r:id="rId16"/>
    <p:sldId id="265" r:id="rId17"/>
    <p:sldId id="340" r:id="rId18"/>
    <p:sldId id="336" r:id="rId19"/>
    <p:sldId id="337" r:id="rId20"/>
    <p:sldId id="281" r:id="rId21"/>
    <p:sldId id="280" r:id="rId22"/>
    <p:sldId id="268" r:id="rId23"/>
    <p:sldId id="278" r:id="rId24"/>
    <p:sldId id="267" r:id="rId25"/>
    <p:sldId id="348" r:id="rId26"/>
    <p:sldId id="279" r:id="rId27"/>
    <p:sldId id="347" r:id="rId28"/>
    <p:sldId id="275" r:id="rId29"/>
    <p:sldId id="342" r:id="rId30"/>
    <p:sldId id="328" r:id="rId31"/>
    <p:sldId id="285" r:id="rId32"/>
    <p:sldId id="318" r:id="rId33"/>
    <p:sldId id="287" r:id="rId34"/>
    <p:sldId id="345" r:id="rId35"/>
    <p:sldId id="327" r:id="rId36"/>
    <p:sldId id="329" r:id="rId37"/>
    <p:sldId id="286" r:id="rId38"/>
    <p:sldId id="284" r:id="rId39"/>
    <p:sldId id="332" r:id="rId40"/>
    <p:sldId id="344" r:id="rId41"/>
    <p:sldId id="259" r:id="rId42"/>
    <p:sldId id="260" r:id="rId43"/>
    <p:sldId id="330" r:id="rId44"/>
    <p:sldId id="346" r:id="rId45"/>
    <p:sldId id="331" r:id="rId46"/>
    <p:sldId id="343" r:id="rId4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1"/>
    <p:restoredTop sz="94686"/>
  </p:normalViewPr>
  <p:slideViewPr>
    <p:cSldViewPr snapToGrid="0">
      <p:cViewPr varScale="1">
        <p:scale>
          <a:sx n="109" d="100"/>
          <a:sy n="109" d="100"/>
        </p:scale>
        <p:origin x="1224" y="192"/>
      </p:cViewPr>
      <p:guideLst/>
    </p:cSldViewPr>
  </p:slideViewPr>
  <p:notesTextViewPr>
    <p:cViewPr>
      <p:scale>
        <a:sx n="1" d="1"/>
        <a:sy n="1" d="1"/>
      </p:scale>
      <p:origin x="0" y="0"/>
    </p:cViewPr>
  </p:notesTextViewPr>
  <p:sorterViewPr>
    <p:cViewPr>
      <p:scale>
        <a:sx n="71" d="100"/>
        <a:sy n="71" d="100"/>
      </p:scale>
      <p:origin x="0" y="0"/>
    </p:cViewPr>
  </p:sorterViewPr>
  <p:notesViewPr>
    <p:cSldViewPr snapToGrid="0">
      <p:cViewPr varScale="1">
        <p:scale>
          <a:sx n="87" d="100"/>
          <a:sy n="87" d="100"/>
        </p:scale>
        <p:origin x="2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BEC25-DE14-424F-824F-2EF48B5FA8CE}" type="datetimeFigureOut">
              <a:rPr lang="fr-FR" smtClean="0"/>
              <a:t>07/12/2022</a:t>
            </a:fld>
            <a:endParaRPr lang="fr-FR"/>
          </a:p>
        </p:txBody>
      </p:sp>
      <p:sp>
        <p:nvSpPr>
          <p:cNvPr id="4" name="Espace réservé de l'image des diapositives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B83BFF-6973-8C44-86E7-468306078A3A}" type="slidenum">
              <a:rPr lang="fr-FR" smtClean="0"/>
              <a:t>‹N°›</a:t>
            </a:fld>
            <a:endParaRPr lang="fr-FR"/>
          </a:p>
        </p:txBody>
      </p:sp>
    </p:spTree>
    <p:extLst>
      <p:ext uri="{BB962C8B-B14F-4D97-AF65-F5344CB8AC3E}">
        <p14:creationId xmlns:p14="http://schemas.microsoft.com/office/powerpoint/2010/main" val="989273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F649266-FBBB-B4A7-3432-2B7EFBE73E4A}"/>
              </a:ext>
            </a:extLst>
          </p:cNvPr>
          <p:cNvSpPr>
            <a:spLocks noGrp="1" noChangeArrowheads="1"/>
          </p:cNvSpPr>
          <p:nvPr>
            <p:ph type="sldNum" sz="quarter" idx="5"/>
          </p:nvPr>
        </p:nvSpPr>
        <p:spPr>
          <a:ln/>
        </p:spPr>
        <p:txBody>
          <a:bodyPr/>
          <a:lstStyle/>
          <a:p>
            <a:fld id="{A2E4602C-4240-554E-B9AC-042AB8B5335F}" type="slidenum">
              <a:rPr lang="fr-FR" altLang="fr-FR"/>
              <a:pPr/>
              <a:t>32</a:t>
            </a:fld>
            <a:endParaRPr lang="fr-FR" altLang="fr-FR"/>
          </a:p>
        </p:txBody>
      </p:sp>
      <p:sp>
        <p:nvSpPr>
          <p:cNvPr id="68610" name="Rectangle 2">
            <a:extLst>
              <a:ext uri="{FF2B5EF4-FFF2-40B4-BE49-F238E27FC236}">
                <a16:creationId xmlns:a16="http://schemas.microsoft.com/office/drawing/2014/main" id="{9576DA08-BFEA-70CD-E2A1-4FCEFC86A340}"/>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9B495A3E-1C8D-A5D9-1747-55B34CAD33FF}"/>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3269278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ECB8C96-5CFB-87E0-15EF-8ADD30469A33}"/>
              </a:ext>
            </a:extLst>
          </p:cNvPr>
          <p:cNvSpPr>
            <a:spLocks noGrp="1" noChangeArrowheads="1"/>
          </p:cNvSpPr>
          <p:nvPr>
            <p:ph type="sldNum" sz="quarter" idx="5"/>
          </p:nvPr>
        </p:nvSpPr>
        <p:spPr>
          <a:ln/>
        </p:spPr>
        <p:txBody>
          <a:bodyPr/>
          <a:lstStyle/>
          <a:p>
            <a:fld id="{49C27786-5E0E-E74F-9579-DD6FA6DEA679}" type="slidenum">
              <a:rPr lang="fr-FR" altLang="fr-FR"/>
              <a:pPr/>
              <a:t>35</a:t>
            </a:fld>
            <a:endParaRPr lang="fr-FR" altLang="fr-FR"/>
          </a:p>
        </p:txBody>
      </p:sp>
      <p:sp>
        <p:nvSpPr>
          <p:cNvPr id="69634" name="Rectangle 2">
            <a:extLst>
              <a:ext uri="{FF2B5EF4-FFF2-40B4-BE49-F238E27FC236}">
                <a16:creationId xmlns:a16="http://schemas.microsoft.com/office/drawing/2014/main" id="{CB986152-9462-3B03-85BB-4E50A8B52F84}"/>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1037FF15-25C2-0445-053E-04D5121EDE4B}"/>
              </a:ext>
            </a:extLst>
          </p:cNvPr>
          <p:cNvSpPr>
            <a:spLocks noGrp="1" noChangeArrowheads="1"/>
          </p:cNvSpPr>
          <p:nvPr>
            <p:ph type="body" idx="1"/>
          </p:nvPr>
        </p:nvSpPr>
        <p:spPr/>
        <p:txBody>
          <a:bodyPr/>
          <a:lstStyle/>
          <a:p>
            <a:endParaRPr lang="fr-FR" altLang="fr-FR"/>
          </a:p>
        </p:txBody>
      </p:sp>
    </p:spTree>
    <p:extLst>
      <p:ext uri="{BB962C8B-B14F-4D97-AF65-F5344CB8AC3E}">
        <p14:creationId xmlns:p14="http://schemas.microsoft.com/office/powerpoint/2010/main" val="2064091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4023D20-011F-5245-9B7B-AC46AEB1D019}" type="datetimeFigureOut">
              <a:rPr lang="fr-FR" smtClean="0"/>
              <a:t>07/12/2022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107240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023D20-011F-5245-9B7B-AC46AEB1D019}" type="datetimeFigureOut">
              <a:rPr lang="fr-FR" smtClean="0"/>
              <a:t>07/12/2022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379355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023D20-011F-5245-9B7B-AC46AEB1D019}" type="datetimeFigureOut">
              <a:rPr lang="fr-FR" smtClean="0"/>
              <a:t>07/12/2022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2288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023D20-011F-5245-9B7B-AC46AEB1D019}" type="datetimeFigureOut">
              <a:rPr lang="fr-FR" smtClean="0"/>
              <a:t>07/12/2022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29501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4023D20-011F-5245-9B7B-AC46AEB1D019}" type="datetimeFigureOut">
              <a:rPr lang="fr-FR" smtClean="0"/>
              <a:t>07/12/2022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137302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4023D20-011F-5245-9B7B-AC46AEB1D019}" type="datetimeFigureOut">
              <a:rPr lang="fr-FR" smtClean="0"/>
              <a:t>07/12/2022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150792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4023D20-011F-5245-9B7B-AC46AEB1D019}" type="datetimeFigureOut">
              <a:rPr lang="fr-FR" smtClean="0"/>
              <a:t>07/12/2022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716610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4023D20-011F-5245-9B7B-AC46AEB1D019}" type="datetimeFigureOut">
              <a:rPr lang="fr-FR" smtClean="0"/>
              <a:t>07/12/2022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950703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23D20-011F-5245-9B7B-AC46AEB1D019}" type="datetimeFigureOut">
              <a:rPr lang="fr-FR" smtClean="0"/>
              <a:t>07/12/2022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236502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4023D20-011F-5245-9B7B-AC46AEB1D019}" type="datetimeFigureOut">
              <a:rPr lang="fr-FR" smtClean="0"/>
              <a:t>07/12/2022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140824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4023D20-011F-5245-9B7B-AC46AEB1D019}" type="datetimeFigureOut">
              <a:rPr lang="fr-FR" smtClean="0"/>
              <a:t>07/12/2022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9797D10-6276-DB4A-B712-C99F1761D9DC}" type="slidenum">
              <a:rPr lang="fr-FR" smtClean="0"/>
              <a:t>‹N°›</a:t>
            </a:fld>
            <a:endParaRPr lang="fr-FR"/>
          </a:p>
        </p:txBody>
      </p:sp>
    </p:spTree>
    <p:extLst>
      <p:ext uri="{BB962C8B-B14F-4D97-AF65-F5344CB8AC3E}">
        <p14:creationId xmlns:p14="http://schemas.microsoft.com/office/powerpoint/2010/main" val="236052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23D20-011F-5245-9B7B-AC46AEB1D019}" type="datetimeFigureOut">
              <a:rPr lang="fr-FR" smtClean="0"/>
              <a:t>07/12/2022</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797D10-6276-DB4A-B712-C99F1761D9DC}" type="slidenum">
              <a:rPr lang="fr-FR" smtClean="0"/>
              <a:t>‹N°›</a:t>
            </a:fld>
            <a:endParaRPr lang="fr-FR"/>
          </a:p>
        </p:txBody>
      </p:sp>
    </p:spTree>
    <p:extLst>
      <p:ext uri="{BB962C8B-B14F-4D97-AF65-F5344CB8AC3E}">
        <p14:creationId xmlns:p14="http://schemas.microsoft.com/office/powerpoint/2010/main" val="3165544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DC2E53-4B9C-B009-EED5-1D1301B7773E}"/>
              </a:ext>
            </a:extLst>
          </p:cNvPr>
          <p:cNvPicPr>
            <a:picLocks noChangeAspect="1"/>
          </p:cNvPicPr>
          <p:nvPr/>
        </p:nvPicPr>
        <p:blipFill rotWithShape="1">
          <a:blip r:embed="rId2">
            <a:alphaModFix amt="50000"/>
          </a:blip>
          <a:srcRect l="918" t="1861" b="1108"/>
          <a:stretch/>
        </p:blipFill>
        <p:spPr>
          <a:xfrm>
            <a:off x="218520" y="401474"/>
            <a:ext cx="9468960" cy="6055052"/>
          </a:xfrm>
          <a:prstGeom prst="rect">
            <a:avLst/>
          </a:prstGeom>
        </p:spPr>
      </p:pic>
      <p:sp>
        <p:nvSpPr>
          <p:cNvPr id="2" name="Titre 1">
            <a:extLst>
              <a:ext uri="{FF2B5EF4-FFF2-40B4-BE49-F238E27FC236}">
                <a16:creationId xmlns:a16="http://schemas.microsoft.com/office/drawing/2014/main" id="{0E268F24-07E9-0261-C326-5D6AA9C6CC4C}"/>
              </a:ext>
            </a:extLst>
          </p:cNvPr>
          <p:cNvSpPr>
            <a:spLocks noGrp="1"/>
          </p:cNvSpPr>
          <p:nvPr>
            <p:ph type="ctrTitle"/>
          </p:nvPr>
        </p:nvSpPr>
        <p:spPr>
          <a:xfrm>
            <a:off x="3104792" y="521114"/>
            <a:ext cx="6582688" cy="1194952"/>
          </a:xfrm>
        </p:spPr>
        <p:txBody>
          <a:bodyPr>
            <a:normAutofit/>
          </a:bodyPr>
          <a:lstStyle/>
          <a:p>
            <a:r>
              <a:rPr lang="fr-FR" sz="4800" dirty="0">
                <a:latin typeface="Garamond" panose="02020404030301010803" pitchFamily="18" charset="0"/>
              </a:rPr>
              <a:t>CHÂLUCET</a:t>
            </a:r>
          </a:p>
        </p:txBody>
      </p:sp>
    </p:spTree>
    <p:extLst>
      <p:ext uri="{BB962C8B-B14F-4D97-AF65-F5344CB8AC3E}">
        <p14:creationId xmlns:p14="http://schemas.microsoft.com/office/powerpoint/2010/main" val="2858294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3531E-F2EC-9028-6C02-409BF4DD9867}"/>
              </a:ext>
            </a:extLst>
          </p:cNvPr>
          <p:cNvSpPr>
            <a:spLocks noGrp="1"/>
          </p:cNvSpPr>
          <p:nvPr>
            <p:ph type="title"/>
          </p:nvPr>
        </p:nvSpPr>
        <p:spPr>
          <a:xfrm>
            <a:off x="681037" y="2510450"/>
            <a:ext cx="8543925" cy="1325563"/>
          </a:xfrm>
        </p:spPr>
        <p:txBody>
          <a:bodyPr>
            <a:normAutofit/>
          </a:bodyPr>
          <a:lstStyle/>
          <a:p>
            <a:pPr algn="ctr"/>
            <a:r>
              <a:rPr lang="fr-FR" sz="4000" b="1" dirty="0">
                <a:latin typeface="+mn-lt"/>
              </a:rPr>
              <a:t>LES REPRESENTATIONS DE CHALUSSET</a:t>
            </a:r>
          </a:p>
        </p:txBody>
      </p:sp>
    </p:spTree>
    <p:extLst>
      <p:ext uri="{BB962C8B-B14F-4D97-AF65-F5344CB8AC3E}">
        <p14:creationId xmlns:p14="http://schemas.microsoft.com/office/powerpoint/2010/main" val="147990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685CA7-4371-AF81-7609-2C6B2013E744}"/>
              </a:ext>
            </a:extLst>
          </p:cNvPr>
          <p:cNvSpPr>
            <a:spLocks noGrp="1"/>
          </p:cNvSpPr>
          <p:nvPr>
            <p:ph type="title"/>
          </p:nvPr>
        </p:nvSpPr>
        <p:spPr>
          <a:xfrm>
            <a:off x="985609" y="0"/>
            <a:ext cx="7934782" cy="599377"/>
          </a:xfrm>
        </p:spPr>
        <p:txBody>
          <a:bodyPr>
            <a:normAutofit/>
          </a:bodyPr>
          <a:lstStyle/>
          <a:p>
            <a:pPr algn="ctr"/>
            <a:r>
              <a:rPr lang="fr-FR" sz="2000" b="1" dirty="0">
                <a:latin typeface="+mn-lt"/>
              </a:rPr>
              <a:t>LES CARTES POSTALES</a:t>
            </a:r>
          </a:p>
        </p:txBody>
      </p:sp>
      <p:pic>
        <p:nvPicPr>
          <p:cNvPr id="5" name="Image 4">
            <a:extLst>
              <a:ext uri="{FF2B5EF4-FFF2-40B4-BE49-F238E27FC236}">
                <a16:creationId xmlns:a16="http://schemas.microsoft.com/office/drawing/2014/main" id="{F57C93B3-B750-97FD-84C3-5D1B47D5139A}"/>
              </a:ext>
            </a:extLst>
          </p:cNvPr>
          <p:cNvPicPr>
            <a:picLocks noChangeAspect="1"/>
          </p:cNvPicPr>
          <p:nvPr/>
        </p:nvPicPr>
        <p:blipFill>
          <a:blip r:embed="rId2"/>
          <a:stretch>
            <a:fillRect/>
          </a:stretch>
        </p:blipFill>
        <p:spPr>
          <a:xfrm>
            <a:off x="493146" y="599377"/>
            <a:ext cx="8876322" cy="5677971"/>
          </a:xfrm>
          <a:prstGeom prst="rect">
            <a:avLst/>
          </a:prstGeom>
        </p:spPr>
      </p:pic>
      <p:sp>
        <p:nvSpPr>
          <p:cNvPr id="6" name="ZoneTexte 5">
            <a:extLst>
              <a:ext uri="{FF2B5EF4-FFF2-40B4-BE49-F238E27FC236}">
                <a16:creationId xmlns:a16="http://schemas.microsoft.com/office/drawing/2014/main" id="{72C3580B-2A72-0844-C803-8FFA8FB5BE54}"/>
              </a:ext>
            </a:extLst>
          </p:cNvPr>
          <p:cNvSpPr txBox="1"/>
          <p:nvPr/>
        </p:nvSpPr>
        <p:spPr>
          <a:xfrm>
            <a:off x="4020855" y="6413326"/>
            <a:ext cx="1547218" cy="307777"/>
          </a:xfrm>
          <a:prstGeom prst="rect">
            <a:avLst/>
          </a:prstGeom>
          <a:noFill/>
        </p:spPr>
        <p:txBody>
          <a:bodyPr wrap="none" rtlCol="0">
            <a:spAutoFit/>
          </a:bodyPr>
          <a:lstStyle/>
          <a:p>
            <a:r>
              <a:rPr lang="fr-FR" sz="1400" dirty="0"/>
              <a:t>ADHV – 46Fi11448</a:t>
            </a:r>
          </a:p>
        </p:txBody>
      </p:sp>
    </p:spTree>
    <p:extLst>
      <p:ext uri="{BB962C8B-B14F-4D97-AF65-F5344CB8AC3E}">
        <p14:creationId xmlns:p14="http://schemas.microsoft.com/office/powerpoint/2010/main" val="374893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CCAE8-07A3-00B4-2EFA-F44F664E638F}"/>
              </a:ext>
            </a:extLst>
          </p:cNvPr>
          <p:cNvSpPr>
            <a:spLocks noGrp="1"/>
          </p:cNvSpPr>
          <p:nvPr>
            <p:ph type="title"/>
          </p:nvPr>
        </p:nvSpPr>
        <p:spPr>
          <a:xfrm>
            <a:off x="797718" y="0"/>
            <a:ext cx="8310563" cy="737163"/>
          </a:xfrm>
        </p:spPr>
        <p:txBody>
          <a:bodyPr>
            <a:normAutofit/>
          </a:bodyPr>
          <a:lstStyle/>
          <a:p>
            <a:pPr algn="ctr"/>
            <a:r>
              <a:rPr lang="fr-FR" sz="2000" b="1" dirty="0">
                <a:latin typeface="+mn-lt"/>
              </a:rPr>
              <a:t>VUE DE LA BRIANCE</a:t>
            </a:r>
          </a:p>
        </p:txBody>
      </p:sp>
      <p:pic>
        <p:nvPicPr>
          <p:cNvPr id="5" name="Image 4">
            <a:extLst>
              <a:ext uri="{FF2B5EF4-FFF2-40B4-BE49-F238E27FC236}">
                <a16:creationId xmlns:a16="http://schemas.microsoft.com/office/drawing/2014/main" id="{A1AA27BD-8F7D-215B-C110-7DE1035A8ED1}"/>
              </a:ext>
            </a:extLst>
          </p:cNvPr>
          <p:cNvPicPr>
            <a:picLocks noChangeAspect="1"/>
          </p:cNvPicPr>
          <p:nvPr/>
        </p:nvPicPr>
        <p:blipFill rotWithShape="1">
          <a:blip r:embed="rId2"/>
          <a:srcRect t="2021"/>
          <a:stretch/>
        </p:blipFill>
        <p:spPr>
          <a:xfrm>
            <a:off x="632094" y="590360"/>
            <a:ext cx="8641809" cy="5434659"/>
          </a:xfrm>
          <a:prstGeom prst="rect">
            <a:avLst/>
          </a:prstGeom>
        </p:spPr>
      </p:pic>
      <p:sp>
        <p:nvSpPr>
          <p:cNvPr id="6" name="ZoneTexte 5">
            <a:extLst>
              <a:ext uri="{FF2B5EF4-FFF2-40B4-BE49-F238E27FC236}">
                <a16:creationId xmlns:a16="http://schemas.microsoft.com/office/drawing/2014/main" id="{F72DB83C-B311-1A5C-41E8-D633C79BEFEF}"/>
              </a:ext>
            </a:extLst>
          </p:cNvPr>
          <p:cNvSpPr txBox="1"/>
          <p:nvPr/>
        </p:nvSpPr>
        <p:spPr>
          <a:xfrm>
            <a:off x="4179389" y="6113751"/>
            <a:ext cx="1547218" cy="307777"/>
          </a:xfrm>
          <a:prstGeom prst="rect">
            <a:avLst/>
          </a:prstGeom>
          <a:noFill/>
        </p:spPr>
        <p:txBody>
          <a:bodyPr wrap="none" rtlCol="0">
            <a:spAutoFit/>
          </a:bodyPr>
          <a:lstStyle/>
          <a:p>
            <a:r>
              <a:rPr lang="fr-FR" sz="1400" dirty="0"/>
              <a:t>ADHV – 46Fi11441</a:t>
            </a:r>
          </a:p>
        </p:txBody>
      </p:sp>
    </p:spTree>
    <p:extLst>
      <p:ext uri="{BB962C8B-B14F-4D97-AF65-F5344CB8AC3E}">
        <p14:creationId xmlns:p14="http://schemas.microsoft.com/office/powerpoint/2010/main" val="4254438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6E3AB-9409-4CD4-9260-5989AD940D9C}"/>
              </a:ext>
            </a:extLst>
          </p:cNvPr>
          <p:cNvSpPr>
            <a:spLocks noGrp="1"/>
          </p:cNvSpPr>
          <p:nvPr>
            <p:ph type="title"/>
          </p:nvPr>
        </p:nvSpPr>
        <p:spPr>
          <a:xfrm>
            <a:off x="5047989" y="56367"/>
            <a:ext cx="4515177" cy="1037788"/>
          </a:xfrm>
        </p:spPr>
        <p:txBody>
          <a:bodyPr>
            <a:normAutofit/>
          </a:bodyPr>
          <a:lstStyle/>
          <a:p>
            <a:pPr algn="ctr"/>
            <a:r>
              <a:rPr lang="fr-FR" sz="2000" b="1" dirty="0">
                <a:latin typeface="+mn-lt"/>
              </a:rPr>
              <a:t>UN SITE DEFENSIF</a:t>
            </a:r>
          </a:p>
        </p:txBody>
      </p:sp>
      <p:pic>
        <p:nvPicPr>
          <p:cNvPr id="5" name="Image 4">
            <a:extLst>
              <a:ext uri="{FF2B5EF4-FFF2-40B4-BE49-F238E27FC236}">
                <a16:creationId xmlns:a16="http://schemas.microsoft.com/office/drawing/2014/main" id="{8046737C-B6F3-4D6F-281D-240520594A8B}"/>
              </a:ext>
            </a:extLst>
          </p:cNvPr>
          <p:cNvPicPr>
            <a:picLocks noChangeAspect="1"/>
          </p:cNvPicPr>
          <p:nvPr/>
        </p:nvPicPr>
        <p:blipFill rotWithShape="1">
          <a:blip r:embed="rId2"/>
          <a:srcRect l="1482" t="1644"/>
          <a:stretch/>
        </p:blipFill>
        <p:spPr>
          <a:xfrm>
            <a:off x="100208" y="56367"/>
            <a:ext cx="4385351" cy="6745266"/>
          </a:xfrm>
          <a:prstGeom prst="rect">
            <a:avLst/>
          </a:prstGeom>
        </p:spPr>
      </p:pic>
      <p:sp>
        <p:nvSpPr>
          <p:cNvPr id="6" name="ZoneTexte 5">
            <a:extLst>
              <a:ext uri="{FF2B5EF4-FFF2-40B4-BE49-F238E27FC236}">
                <a16:creationId xmlns:a16="http://schemas.microsoft.com/office/drawing/2014/main" id="{EDC6DB11-4FC4-D046-C5F9-D3A5DEFFBFB2}"/>
              </a:ext>
            </a:extLst>
          </p:cNvPr>
          <p:cNvSpPr txBox="1"/>
          <p:nvPr/>
        </p:nvSpPr>
        <p:spPr>
          <a:xfrm>
            <a:off x="6350695" y="6493856"/>
            <a:ext cx="1547218" cy="307777"/>
          </a:xfrm>
          <a:prstGeom prst="rect">
            <a:avLst/>
          </a:prstGeom>
          <a:noFill/>
        </p:spPr>
        <p:txBody>
          <a:bodyPr wrap="none" rtlCol="0">
            <a:spAutoFit/>
          </a:bodyPr>
          <a:lstStyle/>
          <a:p>
            <a:r>
              <a:rPr lang="fr-FR" sz="1400" dirty="0"/>
              <a:t>ADHV – 46Fi11177</a:t>
            </a:r>
          </a:p>
        </p:txBody>
      </p:sp>
      <p:sp>
        <p:nvSpPr>
          <p:cNvPr id="8" name="ZoneTexte 7">
            <a:extLst>
              <a:ext uri="{FF2B5EF4-FFF2-40B4-BE49-F238E27FC236}">
                <a16:creationId xmlns:a16="http://schemas.microsoft.com/office/drawing/2014/main" id="{AD13C8A1-84B1-E2D0-F10F-C817499D6652}"/>
              </a:ext>
            </a:extLst>
          </p:cNvPr>
          <p:cNvSpPr txBox="1"/>
          <p:nvPr/>
        </p:nvSpPr>
        <p:spPr>
          <a:xfrm>
            <a:off x="4827553" y="2774575"/>
            <a:ext cx="4956048" cy="1477328"/>
          </a:xfrm>
          <a:prstGeom prst="rect">
            <a:avLst/>
          </a:prstGeom>
          <a:noFill/>
        </p:spPr>
        <p:txBody>
          <a:bodyPr wrap="square">
            <a:spAutoFit/>
          </a:bodyPr>
          <a:lstStyle/>
          <a:p>
            <a:pPr algn="just"/>
            <a:r>
              <a:rPr lang="fr-FR" dirty="0"/>
              <a:t>Localisé sur un éperon rocheux, un site défensif aux confluences de la Briance et de la </a:t>
            </a:r>
            <a:r>
              <a:rPr lang="fr-FR" dirty="0" err="1"/>
              <a:t>Ligoure</a:t>
            </a:r>
            <a:r>
              <a:rPr lang="fr-FR" dirty="0"/>
              <a:t> sur la commune de Saint-Jean-Ligoure, le château de </a:t>
            </a:r>
            <a:r>
              <a:rPr lang="fr-FR" dirty="0" err="1"/>
              <a:t>Châlucet</a:t>
            </a:r>
            <a:r>
              <a:rPr lang="fr-FR" dirty="0"/>
              <a:t> assurait le contrôle des routes de la région.</a:t>
            </a:r>
          </a:p>
        </p:txBody>
      </p:sp>
    </p:spTree>
    <p:extLst>
      <p:ext uri="{BB962C8B-B14F-4D97-AF65-F5344CB8AC3E}">
        <p14:creationId xmlns:p14="http://schemas.microsoft.com/office/powerpoint/2010/main" val="2704562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E4E7AA-3862-5F86-5848-DE6A821569C7}"/>
              </a:ext>
            </a:extLst>
          </p:cNvPr>
          <p:cNvSpPr>
            <a:spLocks noGrp="1"/>
          </p:cNvSpPr>
          <p:nvPr>
            <p:ph type="title"/>
          </p:nvPr>
        </p:nvSpPr>
        <p:spPr>
          <a:xfrm>
            <a:off x="958850" y="0"/>
            <a:ext cx="8266113" cy="461591"/>
          </a:xfrm>
        </p:spPr>
        <p:txBody>
          <a:bodyPr>
            <a:normAutofit/>
          </a:bodyPr>
          <a:lstStyle/>
          <a:p>
            <a:pPr algn="ctr"/>
            <a:r>
              <a:rPr lang="fr-FR" sz="2000" b="1" dirty="0">
                <a:latin typeface="+mn-lt"/>
              </a:rPr>
              <a:t>GRAVURE ROMANTIQUE DES RUINES DE CHALUSSET</a:t>
            </a:r>
          </a:p>
        </p:txBody>
      </p:sp>
      <p:pic>
        <p:nvPicPr>
          <p:cNvPr id="5" name="Image 4">
            <a:extLst>
              <a:ext uri="{FF2B5EF4-FFF2-40B4-BE49-F238E27FC236}">
                <a16:creationId xmlns:a16="http://schemas.microsoft.com/office/drawing/2014/main" id="{2392C869-165D-2F6D-5B7F-3781551AA6E2}"/>
              </a:ext>
            </a:extLst>
          </p:cNvPr>
          <p:cNvPicPr>
            <a:picLocks noChangeAspect="1"/>
          </p:cNvPicPr>
          <p:nvPr/>
        </p:nvPicPr>
        <p:blipFill>
          <a:blip r:embed="rId2"/>
          <a:stretch>
            <a:fillRect/>
          </a:stretch>
        </p:blipFill>
        <p:spPr>
          <a:xfrm>
            <a:off x="681037" y="440813"/>
            <a:ext cx="8466530" cy="5976374"/>
          </a:xfrm>
          <a:prstGeom prst="rect">
            <a:avLst/>
          </a:prstGeom>
        </p:spPr>
      </p:pic>
      <p:sp>
        <p:nvSpPr>
          <p:cNvPr id="6" name="ZoneTexte 5">
            <a:extLst>
              <a:ext uri="{FF2B5EF4-FFF2-40B4-BE49-F238E27FC236}">
                <a16:creationId xmlns:a16="http://schemas.microsoft.com/office/drawing/2014/main" id="{71F44178-74E4-236E-0831-0F71412F7C86}"/>
              </a:ext>
            </a:extLst>
          </p:cNvPr>
          <p:cNvSpPr txBox="1"/>
          <p:nvPr/>
        </p:nvSpPr>
        <p:spPr>
          <a:xfrm>
            <a:off x="3864976" y="6417187"/>
            <a:ext cx="2098651" cy="307777"/>
          </a:xfrm>
          <a:prstGeom prst="rect">
            <a:avLst/>
          </a:prstGeom>
          <a:noFill/>
        </p:spPr>
        <p:txBody>
          <a:bodyPr wrap="none" rtlCol="0">
            <a:spAutoFit/>
          </a:bodyPr>
          <a:lstStyle/>
          <a:p>
            <a:r>
              <a:rPr lang="fr-FR" sz="1400" dirty="0"/>
              <a:t>ADHV – 19Fi27, XIX° siècle</a:t>
            </a:r>
          </a:p>
        </p:txBody>
      </p:sp>
    </p:spTree>
    <p:extLst>
      <p:ext uri="{BB962C8B-B14F-4D97-AF65-F5344CB8AC3E}">
        <p14:creationId xmlns:p14="http://schemas.microsoft.com/office/powerpoint/2010/main" val="3311230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6CCD79-FC61-C279-58D0-DDA124D7C7A4}"/>
              </a:ext>
            </a:extLst>
          </p:cNvPr>
          <p:cNvSpPr>
            <a:spLocks noGrp="1"/>
          </p:cNvSpPr>
          <p:nvPr>
            <p:ph type="title"/>
          </p:nvPr>
        </p:nvSpPr>
        <p:spPr>
          <a:xfrm>
            <a:off x="761568" y="118419"/>
            <a:ext cx="8382863" cy="461590"/>
          </a:xfrm>
        </p:spPr>
        <p:txBody>
          <a:bodyPr>
            <a:normAutofit/>
          </a:bodyPr>
          <a:lstStyle/>
          <a:p>
            <a:pPr algn="ctr"/>
            <a:r>
              <a:rPr lang="fr-FR" sz="2000" b="1" dirty="0">
                <a:latin typeface="+mn-lt"/>
              </a:rPr>
              <a:t>GRAVURE DES TOURS DE CHALUSSET - 1836</a:t>
            </a:r>
          </a:p>
        </p:txBody>
      </p:sp>
      <p:pic>
        <p:nvPicPr>
          <p:cNvPr id="5" name="Image 4">
            <a:extLst>
              <a:ext uri="{FF2B5EF4-FFF2-40B4-BE49-F238E27FC236}">
                <a16:creationId xmlns:a16="http://schemas.microsoft.com/office/drawing/2014/main" id="{43FA73BF-19BE-8AF4-7E72-AEB8F8FA15F3}"/>
              </a:ext>
            </a:extLst>
          </p:cNvPr>
          <p:cNvPicPr>
            <a:picLocks noChangeAspect="1"/>
          </p:cNvPicPr>
          <p:nvPr/>
        </p:nvPicPr>
        <p:blipFill rotWithShape="1">
          <a:blip r:embed="rId2"/>
          <a:srcRect b="7238"/>
          <a:stretch/>
        </p:blipFill>
        <p:spPr>
          <a:xfrm>
            <a:off x="713982" y="580009"/>
            <a:ext cx="8478034" cy="5515787"/>
          </a:xfrm>
          <a:prstGeom prst="rect">
            <a:avLst/>
          </a:prstGeom>
        </p:spPr>
      </p:pic>
      <p:sp>
        <p:nvSpPr>
          <p:cNvPr id="6" name="ZoneTexte 5">
            <a:extLst>
              <a:ext uri="{FF2B5EF4-FFF2-40B4-BE49-F238E27FC236}">
                <a16:creationId xmlns:a16="http://schemas.microsoft.com/office/drawing/2014/main" id="{C0A66409-648F-FECF-D463-A6D1D647CE2D}"/>
              </a:ext>
            </a:extLst>
          </p:cNvPr>
          <p:cNvSpPr txBox="1"/>
          <p:nvPr/>
        </p:nvSpPr>
        <p:spPr>
          <a:xfrm>
            <a:off x="4362132" y="6431804"/>
            <a:ext cx="1181734" cy="307777"/>
          </a:xfrm>
          <a:prstGeom prst="rect">
            <a:avLst/>
          </a:prstGeom>
          <a:noFill/>
        </p:spPr>
        <p:txBody>
          <a:bodyPr wrap="none" rtlCol="0">
            <a:spAutoFit/>
          </a:bodyPr>
          <a:lstStyle/>
          <a:p>
            <a:r>
              <a:rPr lang="fr-FR" sz="1400" dirty="0"/>
              <a:t>ADHV – 2Fi10</a:t>
            </a:r>
          </a:p>
        </p:txBody>
      </p:sp>
    </p:spTree>
    <p:extLst>
      <p:ext uri="{BB962C8B-B14F-4D97-AF65-F5344CB8AC3E}">
        <p14:creationId xmlns:p14="http://schemas.microsoft.com/office/powerpoint/2010/main" val="2800216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97B2F0-6F36-08A9-B807-DF6D64D48834}"/>
              </a:ext>
            </a:extLst>
          </p:cNvPr>
          <p:cNvPicPr>
            <a:picLocks noChangeAspect="1"/>
          </p:cNvPicPr>
          <p:nvPr/>
        </p:nvPicPr>
        <p:blipFill>
          <a:blip r:embed="rId2"/>
          <a:stretch>
            <a:fillRect/>
          </a:stretch>
        </p:blipFill>
        <p:spPr>
          <a:xfrm>
            <a:off x="1066800" y="127133"/>
            <a:ext cx="7772400" cy="6155255"/>
          </a:xfrm>
          <a:prstGeom prst="rect">
            <a:avLst/>
          </a:prstGeom>
        </p:spPr>
      </p:pic>
      <p:sp>
        <p:nvSpPr>
          <p:cNvPr id="6" name="ZoneTexte 5">
            <a:extLst>
              <a:ext uri="{FF2B5EF4-FFF2-40B4-BE49-F238E27FC236}">
                <a16:creationId xmlns:a16="http://schemas.microsoft.com/office/drawing/2014/main" id="{1CA229B8-3EC2-0A2E-9393-C8D976634C74}"/>
              </a:ext>
            </a:extLst>
          </p:cNvPr>
          <p:cNvSpPr txBox="1"/>
          <p:nvPr/>
        </p:nvSpPr>
        <p:spPr>
          <a:xfrm>
            <a:off x="2126329" y="6423090"/>
            <a:ext cx="5653342" cy="307777"/>
          </a:xfrm>
          <a:prstGeom prst="rect">
            <a:avLst/>
          </a:prstGeom>
          <a:noFill/>
        </p:spPr>
        <p:txBody>
          <a:bodyPr wrap="none" rtlCol="0">
            <a:spAutoFit/>
          </a:bodyPr>
          <a:lstStyle/>
          <a:p>
            <a:r>
              <a:rPr lang="fr-FR" sz="1400" dirty="0"/>
              <a:t>ADHV – 2Fi40 : supplément à la gazette du Haut et Bas Limousin, avril 1836</a:t>
            </a:r>
          </a:p>
        </p:txBody>
      </p:sp>
    </p:spTree>
    <p:extLst>
      <p:ext uri="{BB962C8B-B14F-4D97-AF65-F5344CB8AC3E}">
        <p14:creationId xmlns:p14="http://schemas.microsoft.com/office/powerpoint/2010/main" val="2885712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4F8CBE-16C5-FC64-01C6-5FCEE46341D7}"/>
              </a:ext>
            </a:extLst>
          </p:cNvPr>
          <p:cNvSpPr>
            <a:spLocks noGrp="1"/>
          </p:cNvSpPr>
          <p:nvPr>
            <p:ph type="title"/>
          </p:nvPr>
        </p:nvSpPr>
        <p:spPr>
          <a:xfrm>
            <a:off x="681037" y="2103437"/>
            <a:ext cx="8543925" cy="1325563"/>
          </a:xfrm>
        </p:spPr>
        <p:txBody>
          <a:bodyPr>
            <a:normAutofit/>
          </a:bodyPr>
          <a:lstStyle/>
          <a:p>
            <a:pPr algn="ctr"/>
            <a:r>
              <a:rPr lang="fr-FR" sz="4000" b="1" dirty="0">
                <a:latin typeface="+mn-lt"/>
              </a:rPr>
              <a:t>L’ARCHITECTURE DU CHATEAU</a:t>
            </a:r>
          </a:p>
        </p:txBody>
      </p:sp>
    </p:spTree>
    <p:extLst>
      <p:ext uri="{BB962C8B-B14F-4D97-AF65-F5344CB8AC3E}">
        <p14:creationId xmlns:p14="http://schemas.microsoft.com/office/powerpoint/2010/main" val="2159997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77C3E4-7288-69B0-708F-722F3712A53B}"/>
              </a:ext>
            </a:extLst>
          </p:cNvPr>
          <p:cNvSpPr>
            <a:spLocks noGrp="1"/>
          </p:cNvSpPr>
          <p:nvPr>
            <p:ph type="title"/>
          </p:nvPr>
        </p:nvSpPr>
        <p:spPr>
          <a:xfrm>
            <a:off x="1336980" y="0"/>
            <a:ext cx="7489948" cy="666504"/>
          </a:xfrm>
        </p:spPr>
        <p:txBody>
          <a:bodyPr>
            <a:normAutofit/>
          </a:bodyPr>
          <a:lstStyle/>
          <a:p>
            <a:pPr algn="ctr"/>
            <a:r>
              <a:rPr lang="fr-FR" sz="2000" b="1" dirty="0">
                <a:latin typeface="+mn-lt"/>
              </a:rPr>
              <a:t>LE PLAN DES RUINES </a:t>
            </a:r>
          </a:p>
        </p:txBody>
      </p:sp>
      <p:pic>
        <p:nvPicPr>
          <p:cNvPr id="5" name="Image 4">
            <a:extLst>
              <a:ext uri="{FF2B5EF4-FFF2-40B4-BE49-F238E27FC236}">
                <a16:creationId xmlns:a16="http://schemas.microsoft.com/office/drawing/2014/main" id="{FF157B8B-4842-EA0A-4099-155984D9416C}"/>
              </a:ext>
            </a:extLst>
          </p:cNvPr>
          <p:cNvPicPr>
            <a:picLocks noChangeAspect="1"/>
          </p:cNvPicPr>
          <p:nvPr/>
        </p:nvPicPr>
        <p:blipFill rotWithShape="1">
          <a:blip r:embed="rId2"/>
          <a:srcRect l="7008" t="7037" r="8034" b="26866"/>
          <a:stretch/>
        </p:blipFill>
        <p:spPr>
          <a:xfrm rot="5400000">
            <a:off x="-1014046" y="1822942"/>
            <a:ext cx="5826369" cy="3399692"/>
          </a:xfrm>
          <a:prstGeom prst="rect">
            <a:avLst/>
          </a:prstGeom>
        </p:spPr>
      </p:pic>
      <p:sp>
        <p:nvSpPr>
          <p:cNvPr id="6" name="ZoneTexte 5">
            <a:extLst>
              <a:ext uri="{FF2B5EF4-FFF2-40B4-BE49-F238E27FC236}">
                <a16:creationId xmlns:a16="http://schemas.microsoft.com/office/drawing/2014/main" id="{6A08E6C3-4806-5EE0-C0F8-519BD16BED15}"/>
              </a:ext>
            </a:extLst>
          </p:cNvPr>
          <p:cNvSpPr txBox="1"/>
          <p:nvPr/>
        </p:nvSpPr>
        <p:spPr>
          <a:xfrm>
            <a:off x="929322" y="6478175"/>
            <a:ext cx="7518405" cy="307777"/>
          </a:xfrm>
          <a:prstGeom prst="rect">
            <a:avLst/>
          </a:prstGeom>
          <a:noFill/>
        </p:spPr>
        <p:txBody>
          <a:bodyPr wrap="none" rtlCol="0">
            <a:spAutoFit/>
          </a:bodyPr>
          <a:lstStyle/>
          <a:p>
            <a:r>
              <a:rPr lang="fr-FR" sz="1400" dirty="0"/>
              <a:t>ADHV – Bulletin de la Société Archéologique et Historique du Limousin, 1836, tome 33, Louis Guibert.</a:t>
            </a:r>
          </a:p>
        </p:txBody>
      </p:sp>
      <p:sp>
        <p:nvSpPr>
          <p:cNvPr id="7" name="ZoneTexte 6">
            <a:extLst>
              <a:ext uri="{FF2B5EF4-FFF2-40B4-BE49-F238E27FC236}">
                <a16:creationId xmlns:a16="http://schemas.microsoft.com/office/drawing/2014/main" id="{05B9BD1B-76FC-1AAC-5B9A-1DDA4A6B4262}"/>
              </a:ext>
            </a:extLst>
          </p:cNvPr>
          <p:cNvSpPr txBox="1"/>
          <p:nvPr/>
        </p:nvSpPr>
        <p:spPr>
          <a:xfrm>
            <a:off x="4196862" y="1043354"/>
            <a:ext cx="4419600" cy="3785652"/>
          </a:xfrm>
          <a:prstGeom prst="rect">
            <a:avLst/>
          </a:prstGeom>
          <a:noFill/>
        </p:spPr>
        <p:txBody>
          <a:bodyPr wrap="square" rtlCol="0">
            <a:spAutoFit/>
          </a:bodyPr>
          <a:lstStyle/>
          <a:p>
            <a:pPr algn="just"/>
            <a:r>
              <a:rPr lang="fr-FR" sz="2000" dirty="0"/>
              <a:t>Le site comporte en fait deux châteaux : le haut </a:t>
            </a:r>
            <a:r>
              <a:rPr lang="fr-FR" sz="2000" dirty="0" err="1"/>
              <a:t>Châlucet</a:t>
            </a:r>
            <a:r>
              <a:rPr lang="fr-FR" sz="2000" dirty="0"/>
              <a:t> et le bas </a:t>
            </a:r>
            <a:r>
              <a:rPr lang="fr-FR" sz="2000" dirty="0" err="1"/>
              <a:t>Châlucet</a:t>
            </a:r>
            <a:r>
              <a:rPr lang="fr-FR" sz="2000" dirty="0"/>
              <a:t>. </a:t>
            </a:r>
          </a:p>
          <a:p>
            <a:pPr algn="just"/>
            <a:endParaRPr lang="fr-FR" sz="2000" dirty="0"/>
          </a:p>
          <a:p>
            <a:pPr algn="just"/>
            <a:endParaRPr lang="fr-FR" sz="2000" dirty="0"/>
          </a:p>
          <a:p>
            <a:pPr algn="just"/>
            <a:endParaRPr lang="fr-FR" sz="2000" dirty="0"/>
          </a:p>
          <a:p>
            <a:pPr algn="just"/>
            <a:endParaRPr lang="fr-FR" sz="2000" dirty="0"/>
          </a:p>
          <a:p>
            <a:pPr algn="just"/>
            <a:r>
              <a:rPr lang="fr-FR" sz="2000" dirty="0"/>
              <a:t>Le nom même du site peut s’écrire de plusieurs façons : « </a:t>
            </a:r>
            <a:r>
              <a:rPr lang="fr-FR" sz="2000" dirty="0" err="1"/>
              <a:t>Châlucet</a:t>
            </a:r>
            <a:r>
              <a:rPr lang="fr-FR" sz="2000" dirty="0"/>
              <a:t> » ou « </a:t>
            </a:r>
            <a:r>
              <a:rPr lang="fr-FR" sz="2000" dirty="0" err="1"/>
              <a:t>Chalusset</a:t>
            </a:r>
            <a:r>
              <a:rPr lang="fr-FR" sz="2000" dirty="0"/>
              <a:t> » des noms latins que l’on trouve sur les documents (</a:t>
            </a:r>
            <a:r>
              <a:rPr lang="fr-FR" sz="2000" i="1" dirty="0" err="1"/>
              <a:t>Chaslucetum</a:t>
            </a:r>
            <a:r>
              <a:rPr lang="fr-FR" sz="2000" i="1" dirty="0"/>
              <a:t>, castrum </a:t>
            </a:r>
            <a:r>
              <a:rPr lang="fr-FR" sz="2000" i="1" dirty="0" err="1"/>
              <a:t>Luceti</a:t>
            </a:r>
            <a:r>
              <a:rPr lang="fr-FR" sz="2000" i="1" dirty="0"/>
              <a:t>, castrum </a:t>
            </a:r>
            <a:r>
              <a:rPr lang="fr-FR" sz="2000" i="1" dirty="0" err="1"/>
              <a:t>Lucii</a:t>
            </a:r>
            <a:r>
              <a:rPr lang="fr-FR" sz="2000" i="1" dirty="0"/>
              <a:t>, </a:t>
            </a:r>
            <a:r>
              <a:rPr lang="fr-FR" sz="2000" dirty="0"/>
              <a:t>plus rarement </a:t>
            </a:r>
            <a:r>
              <a:rPr lang="fr-FR" sz="2000" i="1" dirty="0" err="1"/>
              <a:t>Chaslussetum</a:t>
            </a:r>
            <a:r>
              <a:rPr lang="fr-FR" sz="2000" dirty="0"/>
              <a:t>).</a:t>
            </a:r>
          </a:p>
        </p:txBody>
      </p:sp>
      <p:sp>
        <p:nvSpPr>
          <p:cNvPr id="3" name="Rectangle 2">
            <a:extLst>
              <a:ext uri="{FF2B5EF4-FFF2-40B4-BE49-F238E27FC236}">
                <a16:creationId xmlns:a16="http://schemas.microsoft.com/office/drawing/2014/main" id="{C2A8A032-8635-0BF8-9819-F95C9CD58A7C}"/>
              </a:ext>
            </a:extLst>
          </p:cNvPr>
          <p:cNvSpPr/>
          <p:nvPr/>
        </p:nvSpPr>
        <p:spPr>
          <a:xfrm>
            <a:off x="713984" y="666504"/>
            <a:ext cx="2129424" cy="178859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ABA3412C-9CA1-654F-6BCF-3C34C4D79EE1}"/>
              </a:ext>
            </a:extLst>
          </p:cNvPr>
          <p:cNvSpPr/>
          <p:nvPr/>
        </p:nvSpPr>
        <p:spPr>
          <a:xfrm>
            <a:off x="1691014" y="2818356"/>
            <a:ext cx="1315233" cy="17411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0428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17C96-E0E3-CF1A-3D1D-84FE1D022F72}"/>
              </a:ext>
            </a:extLst>
          </p:cNvPr>
          <p:cNvSpPr>
            <a:spLocks noGrp="1"/>
          </p:cNvSpPr>
          <p:nvPr>
            <p:ph type="title"/>
          </p:nvPr>
        </p:nvSpPr>
        <p:spPr>
          <a:xfrm>
            <a:off x="958356" y="0"/>
            <a:ext cx="7989287" cy="685197"/>
          </a:xfrm>
        </p:spPr>
        <p:txBody>
          <a:bodyPr>
            <a:normAutofit/>
          </a:bodyPr>
          <a:lstStyle/>
          <a:p>
            <a:pPr algn="ctr"/>
            <a:r>
              <a:rPr lang="fr-FR" sz="2000" b="1" dirty="0">
                <a:latin typeface="+mn-lt"/>
              </a:rPr>
              <a:t>LA FORTERESSE : LE HAUT CHALUCET</a:t>
            </a:r>
          </a:p>
        </p:txBody>
      </p:sp>
      <p:pic>
        <p:nvPicPr>
          <p:cNvPr id="4" name="Image 3">
            <a:extLst>
              <a:ext uri="{FF2B5EF4-FFF2-40B4-BE49-F238E27FC236}">
                <a16:creationId xmlns:a16="http://schemas.microsoft.com/office/drawing/2014/main" id="{41C4FB23-3F55-ECD7-2074-23585C89091A}"/>
              </a:ext>
            </a:extLst>
          </p:cNvPr>
          <p:cNvPicPr>
            <a:picLocks noChangeAspect="1"/>
          </p:cNvPicPr>
          <p:nvPr/>
        </p:nvPicPr>
        <p:blipFill rotWithShape="1">
          <a:blip r:embed="rId2"/>
          <a:srcRect l="7008" t="11423" r="66025" b="35243"/>
          <a:stretch/>
        </p:blipFill>
        <p:spPr>
          <a:xfrm rot="5400000">
            <a:off x="934997" y="-69265"/>
            <a:ext cx="3122133" cy="4631057"/>
          </a:xfrm>
          <a:prstGeom prst="rect">
            <a:avLst/>
          </a:prstGeom>
        </p:spPr>
      </p:pic>
      <p:sp>
        <p:nvSpPr>
          <p:cNvPr id="6" name="ZoneTexte 5">
            <a:extLst>
              <a:ext uri="{FF2B5EF4-FFF2-40B4-BE49-F238E27FC236}">
                <a16:creationId xmlns:a16="http://schemas.microsoft.com/office/drawing/2014/main" id="{637243EC-619F-0A7F-0B6A-144A8FC94F2B}"/>
              </a:ext>
            </a:extLst>
          </p:cNvPr>
          <p:cNvSpPr txBox="1"/>
          <p:nvPr/>
        </p:nvSpPr>
        <p:spPr>
          <a:xfrm>
            <a:off x="21211" y="3959797"/>
            <a:ext cx="4955058" cy="523220"/>
          </a:xfrm>
          <a:prstGeom prst="rect">
            <a:avLst/>
          </a:prstGeom>
          <a:noFill/>
        </p:spPr>
        <p:txBody>
          <a:bodyPr wrap="square">
            <a:spAutoFit/>
          </a:bodyPr>
          <a:lstStyle/>
          <a:p>
            <a:pPr algn="ctr"/>
            <a:r>
              <a:rPr lang="fr-FR" sz="1400" dirty="0"/>
              <a:t>ADHV – Bulletin de la Société Archéologique et Historique du Limousin, 1836, tome 33, Louis Guibert.</a:t>
            </a:r>
          </a:p>
        </p:txBody>
      </p:sp>
      <p:pic>
        <p:nvPicPr>
          <p:cNvPr id="7" name="Image 6">
            <a:extLst>
              <a:ext uri="{FF2B5EF4-FFF2-40B4-BE49-F238E27FC236}">
                <a16:creationId xmlns:a16="http://schemas.microsoft.com/office/drawing/2014/main" id="{DC1FF5D9-252D-91EC-1D2A-63DED6F0C967}"/>
              </a:ext>
            </a:extLst>
          </p:cNvPr>
          <p:cNvPicPr>
            <a:picLocks noChangeAspect="1"/>
          </p:cNvPicPr>
          <p:nvPr/>
        </p:nvPicPr>
        <p:blipFill rotWithShape="1">
          <a:blip r:embed="rId3"/>
          <a:srcRect l="10622" t="16612" r="70276" b="60832"/>
          <a:stretch/>
        </p:blipFill>
        <p:spPr>
          <a:xfrm rot="7824223">
            <a:off x="5440475" y="1149368"/>
            <a:ext cx="2878287" cy="2549036"/>
          </a:xfrm>
          <a:prstGeom prst="rect">
            <a:avLst/>
          </a:prstGeom>
        </p:spPr>
      </p:pic>
      <p:sp>
        <p:nvSpPr>
          <p:cNvPr id="9" name="ZoneTexte 8">
            <a:extLst>
              <a:ext uri="{FF2B5EF4-FFF2-40B4-BE49-F238E27FC236}">
                <a16:creationId xmlns:a16="http://schemas.microsoft.com/office/drawing/2014/main" id="{8D6938F5-5ABA-C833-48FB-0F6E459B8B39}"/>
              </a:ext>
            </a:extLst>
          </p:cNvPr>
          <p:cNvSpPr txBox="1"/>
          <p:nvPr/>
        </p:nvSpPr>
        <p:spPr>
          <a:xfrm>
            <a:off x="312829" y="5117952"/>
            <a:ext cx="9326879" cy="1477328"/>
          </a:xfrm>
          <a:prstGeom prst="rect">
            <a:avLst/>
          </a:prstGeom>
          <a:noFill/>
        </p:spPr>
        <p:txBody>
          <a:bodyPr wrap="square">
            <a:spAutoFit/>
          </a:bodyPr>
          <a:lstStyle/>
          <a:p>
            <a:pPr algn="just"/>
            <a:r>
              <a:rPr lang="fr-FR" sz="1800" dirty="0">
                <a:effectLst/>
                <a:latin typeface="OpenSans"/>
              </a:rPr>
              <a:t>Sur ce plan, on constate la forme particulière de la forteresse : un grand quadrilatère d'une longueur de 70 mètres et d'une largeur de 43 mètres au sud et de 27 mètres au nord flanqué de tours cylindriques à ses angles.  </a:t>
            </a:r>
            <a:endParaRPr lang="fr-FR" dirty="0">
              <a:effectLst/>
            </a:endParaRPr>
          </a:p>
          <a:p>
            <a:pPr algn="just"/>
            <a:endParaRPr lang="fr-FR" dirty="0">
              <a:effectLst/>
            </a:endParaRPr>
          </a:p>
          <a:p>
            <a:pPr algn="just"/>
            <a:r>
              <a:rPr lang="fr-FR" sz="1800" dirty="0">
                <a:effectLst/>
                <a:latin typeface="OpenSans"/>
              </a:rPr>
              <a:t> </a:t>
            </a:r>
            <a:r>
              <a:rPr lang="fr-FR" sz="1800" dirty="0" err="1">
                <a:effectLst/>
                <a:latin typeface="OpenSans"/>
              </a:rPr>
              <a:t>Châlucet</a:t>
            </a:r>
            <a:r>
              <a:rPr lang="fr-FR" sz="1800" dirty="0">
                <a:effectLst/>
                <a:latin typeface="OpenSans"/>
              </a:rPr>
              <a:t> est le premier cas d'enceinte géométrique. </a:t>
            </a:r>
            <a:endParaRPr lang="fr-FR" dirty="0">
              <a:effectLst/>
            </a:endParaRPr>
          </a:p>
        </p:txBody>
      </p:sp>
      <p:sp>
        <p:nvSpPr>
          <p:cNvPr id="11" name="ZoneTexte 10">
            <a:extLst>
              <a:ext uri="{FF2B5EF4-FFF2-40B4-BE49-F238E27FC236}">
                <a16:creationId xmlns:a16="http://schemas.microsoft.com/office/drawing/2014/main" id="{DBA11FE7-6D17-07DC-DB23-97113DEA337E}"/>
              </a:ext>
            </a:extLst>
          </p:cNvPr>
          <p:cNvSpPr txBox="1"/>
          <p:nvPr/>
        </p:nvSpPr>
        <p:spPr>
          <a:xfrm>
            <a:off x="6388713" y="4463400"/>
            <a:ext cx="1172671" cy="307777"/>
          </a:xfrm>
          <a:prstGeom prst="rect">
            <a:avLst/>
          </a:prstGeom>
          <a:noFill/>
        </p:spPr>
        <p:txBody>
          <a:bodyPr wrap="square">
            <a:spAutoFit/>
          </a:bodyPr>
          <a:lstStyle/>
          <a:p>
            <a:r>
              <a:rPr lang="fr-FR" sz="1400" dirty="0"/>
              <a:t>ADHV – 7S28</a:t>
            </a:r>
          </a:p>
        </p:txBody>
      </p:sp>
      <p:cxnSp>
        <p:nvCxnSpPr>
          <p:cNvPr id="5" name="Connecteur droit avec flèche 4">
            <a:extLst>
              <a:ext uri="{FF2B5EF4-FFF2-40B4-BE49-F238E27FC236}">
                <a16:creationId xmlns:a16="http://schemas.microsoft.com/office/drawing/2014/main" id="{E468BEE6-36FD-F9AF-3582-2B0FBD91BFD4}"/>
              </a:ext>
            </a:extLst>
          </p:cNvPr>
          <p:cNvCxnSpPr>
            <a:cxnSpLocks/>
          </p:cNvCxnSpPr>
          <p:nvPr/>
        </p:nvCxnSpPr>
        <p:spPr>
          <a:xfrm flipH="1">
            <a:off x="5761973" y="1665962"/>
            <a:ext cx="350728" cy="1490597"/>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77E03F4C-3FB7-2374-ECBC-9C6B29AC353E}"/>
              </a:ext>
            </a:extLst>
          </p:cNvPr>
          <p:cNvCxnSpPr>
            <a:cxnSpLocks/>
          </p:cNvCxnSpPr>
          <p:nvPr/>
        </p:nvCxnSpPr>
        <p:spPr>
          <a:xfrm flipH="1" flipV="1">
            <a:off x="6388713" y="1544763"/>
            <a:ext cx="1001643" cy="27151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A070999-E0B4-10D4-2864-E20C16D70EE7}"/>
              </a:ext>
            </a:extLst>
          </p:cNvPr>
          <p:cNvCxnSpPr>
            <a:cxnSpLocks/>
          </p:cNvCxnSpPr>
          <p:nvPr/>
        </p:nvCxnSpPr>
        <p:spPr>
          <a:xfrm flipH="1" flipV="1">
            <a:off x="5937337" y="3354461"/>
            <a:ext cx="676405" cy="14887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A276D407-7788-DA06-8A2A-8C5EEC7E9852}"/>
              </a:ext>
            </a:extLst>
          </p:cNvPr>
          <p:cNvSpPr txBox="1"/>
          <p:nvPr/>
        </p:nvSpPr>
        <p:spPr>
          <a:xfrm>
            <a:off x="5160723" y="1954060"/>
            <a:ext cx="655949" cy="369332"/>
          </a:xfrm>
          <a:prstGeom prst="rect">
            <a:avLst/>
          </a:prstGeom>
          <a:noFill/>
        </p:spPr>
        <p:txBody>
          <a:bodyPr wrap="none" rtlCol="0">
            <a:spAutoFit/>
          </a:bodyPr>
          <a:lstStyle/>
          <a:p>
            <a:r>
              <a:rPr lang="fr-FR" b="1" dirty="0">
                <a:solidFill>
                  <a:srgbClr val="FF0000"/>
                </a:solidFill>
              </a:rPr>
              <a:t>70 m</a:t>
            </a:r>
          </a:p>
        </p:txBody>
      </p:sp>
      <p:sp>
        <p:nvSpPr>
          <p:cNvPr id="18" name="ZoneTexte 17">
            <a:extLst>
              <a:ext uri="{FF2B5EF4-FFF2-40B4-BE49-F238E27FC236}">
                <a16:creationId xmlns:a16="http://schemas.microsoft.com/office/drawing/2014/main" id="{40FECFDF-7584-4EBD-41A2-E3BD10623E98}"/>
              </a:ext>
            </a:extLst>
          </p:cNvPr>
          <p:cNvSpPr txBox="1"/>
          <p:nvPr/>
        </p:nvSpPr>
        <p:spPr>
          <a:xfrm rot="1035783">
            <a:off x="6647074" y="1287811"/>
            <a:ext cx="655949" cy="369332"/>
          </a:xfrm>
          <a:prstGeom prst="rect">
            <a:avLst/>
          </a:prstGeom>
          <a:noFill/>
        </p:spPr>
        <p:txBody>
          <a:bodyPr wrap="none" rtlCol="0">
            <a:spAutoFit/>
          </a:bodyPr>
          <a:lstStyle/>
          <a:p>
            <a:r>
              <a:rPr lang="fr-FR" b="1" dirty="0">
                <a:solidFill>
                  <a:srgbClr val="FF0000"/>
                </a:solidFill>
              </a:rPr>
              <a:t>43 m</a:t>
            </a:r>
          </a:p>
        </p:txBody>
      </p:sp>
      <p:sp>
        <p:nvSpPr>
          <p:cNvPr id="19" name="ZoneTexte 18">
            <a:extLst>
              <a:ext uri="{FF2B5EF4-FFF2-40B4-BE49-F238E27FC236}">
                <a16:creationId xmlns:a16="http://schemas.microsoft.com/office/drawing/2014/main" id="{94F5291E-8B8F-2273-AE47-F33728FCD109}"/>
              </a:ext>
            </a:extLst>
          </p:cNvPr>
          <p:cNvSpPr txBox="1"/>
          <p:nvPr/>
        </p:nvSpPr>
        <p:spPr>
          <a:xfrm rot="852591">
            <a:off x="5922498" y="3492056"/>
            <a:ext cx="655949" cy="369332"/>
          </a:xfrm>
          <a:prstGeom prst="rect">
            <a:avLst/>
          </a:prstGeom>
          <a:noFill/>
        </p:spPr>
        <p:txBody>
          <a:bodyPr wrap="none" rtlCol="0">
            <a:spAutoFit/>
          </a:bodyPr>
          <a:lstStyle/>
          <a:p>
            <a:r>
              <a:rPr lang="fr-FR" b="1" dirty="0">
                <a:solidFill>
                  <a:srgbClr val="FF0000"/>
                </a:solidFill>
              </a:rPr>
              <a:t>27 m</a:t>
            </a:r>
          </a:p>
        </p:txBody>
      </p:sp>
      <p:pic>
        <p:nvPicPr>
          <p:cNvPr id="20" name="Image 19" descr="rose-des-vents-2.jpg">
            <a:extLst>
              <a:ext uri="{FF2B5EF4-FFF2-40B4-BE49-F238E27FC236}">
                <a16:creationId xmlns:a16="http://schemas.microsoft.com/office/drawing/2014/main" id="{8AE35B45-8127-0E25-1B0A-BCEFDE05CBB7}"/>
              </a:ext>
            </a:extLst>
          </p:cNvPr>
          <p:cNvPicPr>
            <a:picLocks noChangeAspect="1"/>
          </p:cNvPicPr>
          <p:nvPr/>
        </p:nvPicPr>
        <p:blipFill>
          <a:blip r:embed="rId4"/>
          <a:stretch>
            <a:fillRect/>
          </a:stretch>
        </p:blipFill>
        <p:spPr>
          <a:xfrm>
            <a:off x="8262260" y="3172844"/>
            <a:ext cx="685383" cy="660980"/>
          </a:xfrm>
          <a:prstGeom prst="rect">
            <a:avLst/>
          </a:prstGeom>
        </p:spPr>
      </p:pic>
      <p:sp>
        <p:nvSpPr>
          <p:cNvPr id="21" name="ZoneTexte 20">
            <a:extLst>
              <a:ext uri="{FF2B5EF4-FFF2-40B4-BE49-F238E27FC236}">
                <a16:creationId xmlns:a16="http://schemas.microsoft.com/office/drawing/2014/main" id="{2879DB56-A5FF-0A84-7830-13FA0AD117AD}"/>
              </a:ext>
            </a:extLst>
          </p:cNvPr>
          <p:cNvSpPr txBox="1"/>
          <p:nvPr/>
        </p:nvSpPr>
        <p:spPr>
          <a:xfrm>
            <a:off x="8337890" y="2803512"/>
            <a:ext cx="534121" cy="369332"/>
          </a:xfrm>
          <a:prstGeom prst="rect">
            <a:avLst/>
          </a:prstGeom>
          <a:noFill/>
        </p:spPr>
        <p:txBody>
          <a:bodyPr wrap="none" rtlCol="0">
            <a:spAutoFit/>
          </a:bodyPr>
          <a:lstStyle/>
          <a:p>
            <a:r>
              <a:rPr lang="fr-FR" dirty="0"/>
              <a:t>Sud</a:t>
            </a:r>
          </a:p>
        </p:txBody>
      </p:sp>
      <p:sp>
        <p:nvSpPr>
          <p:cNvPr id="22" name="ZoneTexte 21">
            <a:extLst>
              <a:ext uri="{FF2B5EF4-FFF2-40B4-BE49-F238E27FC236}">
                <a16:creationId xmlns:a16="http://schemas.microsoft.com/office/drawing/2014/main" id="{AE7D79BB-B21A-B323-69A7-938DF2C3FEC3}"/>
              </a:ext>
            </a:extLst>
          </p:cNvPr>
          <p:cNvSpPr txBox="1"/>
          <p:nvPr/>
        </p:nvSpPr>
        <p:spPr>
          <a:xfrm>
            <a:off x="8293297" y="3860457"/>
            <a:ext cx="654346" cy="369332"/>
          </a:xfrm>
          <a:prstGeom prst="rect">
            <a:avLst/>
          </a:prstGeom>
          <a:noFill/>
        </p:spPr>
        <p:txBody>
          <a:bodyPr wrap="none" rtlCol="0">
            <a:spAutoFit/>
          </a:bodyPr>
          <a:lstStyle/>
          <a:p>
            <a:r>
              <a:rPr lang="fr-FR" dirty="0"/>
              <a:t>Nord</a:t>
            </a:r>
          </a:p>
        </p:txBody>
      </p:sp>
    </p:spTree>
    <p:extLst>
      <p:ext uri="{BB962C8B-B14F-4D97-AF65-F5344CB8AC3E}">
        <p14:creationId xmlns:p14="http://schemas.microsoft.com/office/powerpoint/2010/main" val="298784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C5B17-EEF1-1546-5965-8881DD544947}"/>
              </a:ext>
            </a:extLst>
          </p:cNvPr>
          <p:cNvSpPr>
            <a:spLocks noGrp="1"/>
          </p:cNvSpPr>
          <p:nvPr>
            <p:ph type="title"/>
          </p:nvPr>
        </p:nvSpPr>
        <p:spPr>
          <a:xfrm>
            <a:off x="681037" y="2445387"/>
            <a:ext cx="8543925" cy="1325563"/>
          </a:xfrm>
        </p:spPr>
        <p:txBody>
          <a:bodyPr/>
          <a:lstStyle/>
          <a:p>
            <a:pPr algn="ctr"/>
            <a:r>
              <a:rPr lang="fr-FR" b="1" dirty="0">
                <a:latin typeface="+mn-lt"/>
              </a:rPr>
              <a:t>LOCALISATION</a:t>
            </a:r>
          </a:p>
        </p:txBody>
      </p:sp>
    </p:spTree>
    <p:extLst>
      <p:ext uri="{BB962C8B-B14F-4D97-AF65-F5344CB8AC3E}">
        <p14:creationId xmlns:p14="http://schemas.microsoft.com/office/powerpoint/2010/main" val="1069144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0F5A35-BA0F-B51E-6CAD-9EE2EDD2E125}"/>
              </a:ext>
            </a:extLst>
          </p:cNvPr>
          <p:cNvSpPr>
            <a:spLocks noGrp="1"/>
          </p:cNvSpPr>
          <p:nvPr>
            <p:ph type="title"/>
          </p:nvPr>
        </p:nvSpPr>
        <p:spPr>
          <a:xfrm>
            <a:off x="684984" y="0"/>
            <a:ext cx="8536031" cy="774741"/>
          </a:xfrm>
        </p:spPr>
        <p:txBody>
          <a:bodyPr>
            <a:normAutofit/>
          </a:bodyPr>
          <a:lstStyle/>
          <a:p>
            <a:pPr algn="ctr"/>
            <a:r>
              <a:rPr lang="fr-FR" sz="2000" b="1" dirty="0">
                <a:latin typeface="+mn-lt"/>
              </a:rPr>
              <a:t>CHALUCET COTE SUD EST : GRANDE GALERIE</a:t>
            </a:r>
          </a:p>
        </p:txBody>
      </p:sp>
      <p:pic>
        <p:nvPicPr>
          <p:cNvPr id="5" name="Image 4">
            <a:extLst>
              <a:ext uri="{FF2B5EF4-FFF2-40B4-BE49-F238E27FC236}">
                <a16:creationId xmlns:a16="http://schemas.microsoft.com/office/drawing/2014/main" id="{2157D4E6-C2CA-6AA1-D27F-5AFDB0A3618C}"/>
              </a:ext>
            </a:extLst>
          </p:cNvPr>
          <p:cNvPicPr>
            <a:picLocks noChangeAspect="1"/>
          </p:cNvPicPr>
          <p:nvPr/>
        </p:nvPicPr>
        <p:blipFill rotWithShape="1">
          <a:blip r:embed="rId2"/>
          <a:srcRect t="1575"/>
          <a:stretch/>
        </p:blipFill>
        <p:spPr>
          <a:xfrm>
            <a:off x="413178" y="774741"/>
            <a:ext cx="9079641" cy="5718009"/>
          </a:xfrm>
          <a:prstGeom prst="rect">
            <a:avLst/>
          </a:prstGeom>
        </p:spPr>
      </p:pic>
      <p:sp>
        <p:nvSpPr>
          <p:cNvPr id="6" name="ZoneTexte 5">
            <a:extLst>
              <a:ext uri="{FF2B5EF4-FFF2-40B4-BE49-F238E27FC236}">
                <a16:creationId xmlns:a16="http://schemas.microsoft.com/office/drawing/2014/main" id="{2B99A3C0-542B-0CDB-365B-E45F0CC8E07B}"/>
              </a:ext>
            </a:extLst>
          </p:cNvPr>
          <p:cNvSpPr txBox="1"/>
          <p:nvPr/>
        </p:nvSpPr>
        <p:spPr>
          <a:xfrm>
            <a:off x="3872390" y="6492750"/>
            <a:ext cx="1547218" cy="307777"/>
          </a:xfrm>
          <a:prstGeom prst="rect">
            <a:avLst/>
          </a:prstGeom>
          <a:noFill/>
        </p:spPr>
        <p:txBody>
          <a:bodyPr wrap="none" rtlCol="0">
            <a:spAutoFit/>
          </a:bodyPr>
          <a:lstStyle/>
          <a:p>
            <a:r>
              <a:rPr lang="fr-FR" sz="1400" dirty="0"/>
              <a:t>ADHV – 46Fi13110</a:t>
            </a:r>
          </a:p>
        </p:txBody>
      </p:sp>
      <p:pic>
        <p:nvPicPr>
          <p:cNvPr id="3" name="Image 2">
            <a:extLst>
              <a:ext uri="{FF2B5EF4-FFF2-40B4-BE49-F238E27FC236}">
                <a16:creationId xmlns:a16="http://schemas.microsoft.com/office/drawing/2014/main" id="{11E45774-DF4F-ABB5-DCB0-A5A786BCA51F}"/>
              </a:ext>
            </a:extLst>
          </p:cNvPr>
          <p:cNvPicPr>
            <a:picLocks noChangeAspect="1"/>
          </p:cNvPicPr>
          <p:nvPr/>
        </p:nvPicPr>
        <p:blipFill rotWithShape="1">
          <a:blip r:embed="rId3"/>
          <a:srcRect l="7008" t="23882" r="66025" b="51731"/>
          <a:stretch/>
        </p:blipFill>
        <p:spPr>
          <a:xfrm rot="21059161">
            <a:off x="6869634" y="3962017"/>
            <a:ext cx="2159501" cy="1464661"/>
          </a:xfrm>
          <a:prstGeom prst="rect">
            <a:avLst/>
          </a:prstGeom>
        </p:spPr>
      </p:pic>
    </p:spTree>
    <p:extLst>
      <p:ext uri="{BB962C8B-B14F-4D97-AF65-F5344CB8AC3E}">
        <p14:creationId xmlns:p14="http://schemas.microsoft.com/office/powerpoint/2010/main" val="14942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ECD74-AA6A-DB10-3709-E2F2B39F4A7B}"/>
              </a:ext>
            </a:extLst>
          </p:cNvPr>
          <p:cNvSpPr>
            <a:spLocks noGrp="1"/>
          </p:cNvSpPr>
          <p:nvPr>
            <p:ph type="title"/>
          </p:nvPr>
        </p:nvSpPr>
        <p:spPr>
          <a:xfrm>
            <a:off x="802121" y="0"/>
            <a:ext cx="8097621" cy="611903"/>
          </a:xfrm>
        </p:spPr>
        <p:txBody>
          <a:bodyPr>
            <a:normAutofit/>
          </a:bodyPr>
          <a:lstStyle/>
          <a:p>
            <a:pPr algn="ctr"/>
            <a:r>
              <a:rPr lang="fr-FR" sz="2000" b="1" dirty="0">
                <a:latin typeface="+mn-lt"/>
              </a:rPr>
              <a:t>CHALUCET COTE OUEST</a:t>
            </a:r>
          </a:p>
        </p:txBody>
      </p:sp>
      <p:pic>
        <p:nvPicPr>
          <p:cNvPr id="5" name="Image 4">
            <a:extLst>
              <a:ext uri="{FF2B5EF4-FFF2-40B4-BE49-F238E27FC236}">
                <a16:creationId xmlns:a16="http://schemas.microsoft.com/office/drawing/2014/main" id="{26C6026C-51CB-1EC0-B50B-620C014E8379}"/>
              </a:ext>
            </a:extLst>
          </p:cNvPr>
          <p:cNvPicPr>
            <a:picLocks noChangeAspect="1"/>
          </p:cNvPicPr>
          <p:nvPr/>
        </p:nvPicPr>
        <p:blipFill rotWithShape="1">
          <a:blip r:embed="rId2"/>
          <a:srcRect t="2720"/>
          <a:stretch/>
        </p:blipFill>
        <p:spPr>
          <a:xfrm>
            <a:off x="443042" y="611902"/>
            <a:ext cx="8926425" cy="5611095"/>
          </a:xfrm>
          <a:prstGeom prst="rect">
            <a:avLst/>
          </a:prstGeom>
        </p:spPr>
      </p:pic>
      <p:sp>
        <p:nvSpPr>
          <p:cNvPr id="6" name="ZoneTexte 5">
            <a:extLst>
              <a:ext uri="{FF2B5EF4-FFF2-40B4-BE49-F238E27FC236}">
                <a16:creationId xmlns:a16="http://schemas.microsoft.com/office/drawing/2014/main" id="{C3A62ED4-732E-554D-192B-C83D6B0A88B7}"/>
              </a:ext>
            </a:extLst>
          </p:cNvPr>
          <p:cNvSpPr txBox="1"/>
          <p:nvPr/>
        </p:nvSpPr>
        <p:spPr>
          <a:xfrm>
            <a:off x="4077322" y="6388274"/>
            <a:ext cx="1547218" cy="307777"/>
          </a:xfrm>
          <a:prstGeom prst="rect">
            <a:avLst/>
          </a:prstGeom>
          <a:noFill/>
        </p:spPr>
        <p:txBody>
          <a:bodyPr wrap="none" rtlCol="0">
            <a:spAutoFit/>
          </a:bodyPr>
          <a:lstStyle/>
          <a:p>
            <a:r>
              <a:rPr lang="fr-FR" sz="1400" dirty="0"/>
              <a:t>ADHV – 46Fi13107</a:t>
            </a:r>
          </a:p>
        </p:txBody>
      </p:sp>
      <p:pic>
        <p:nvPicPr>
          <p:cNvPr id="3" name="Image 2">
            <a:extLst>
              <a:ext uri="{FF2B5EF4-FFF2-40B4-BE49-F238E27FC236}">
                <a16:creationId xmlns:a16="http://schemas.microsoft.com/office/drawing/2014/main" id="{4A74EAF0-2185-7727-4B85-B147CE22EC37}"/>
              </a:ext>
            </a:extLst>
          </p:cNvPr>
          <p:cNvPicPr>
            <a:picLocks noChangeAspect="1"/>
          </p:cNvPicPr>
          <p:nvPr/>
        </p:nvPicPr>
        <p:blipFill rotWithShape="1">
          <a:blip r:embed="rId3"/>
          <a:srcRect l="7008" t="23882" r="66025" b="51731"/>
          <a:stretch/>
        </p:blipFill>
        <p:spPr>
          <a:xfrm rot="10800000">
            <a:off x="3560723" y="4169756"/>
            <a:ext cx="2784554" cy="1888597"/>
          </a:xfrm>
          <a:prstGeom prst="rect">
            <a:avLst/>
          </a:prstGeom>
        </p:spPr>
      </p:pic>
      <p:pic>
        <p:nvPicPr>
          <p:cNvPr id="4" name="Image 3" descr="rose-des-vents-2.jpg">
            <a:extLst>
              <a:ext uri="{FF2B5EF4-FFF2-40B4-BE49-F238E27FC236}">
                <a16:creationId xmlns:a16="http://schemas.microsoft.com/office/drawing/2014/main" id="{9A199171-2278-997E-3D17-9DB0C7863AA5}"/>
              </a:ext>
            </a:extLst>
          </p:cNvPr>
          <p:cNvPicPr>
            <a:picLocks noChangeAspect="1"/>
          </p:cNvPicPr>
          <p:nvPr/>
        </p:nvPicPr>
        <p:blipFill>
          <a:blip r:embed="rId4"/>
          <a:stretch>
            <a:fillRect/>
          </a:stretch>
        </p:blipFill>
        <p:spPr>
          <a:xfrm>
            <a:off x="7623432" y="4883807"/>
            <a:ext cx="685383" cy="660980"/>
          </a:xfrm>
          <a:prstGeom prst="rect">
            <a:avLst/>
          </a:prstGeom>
        </p:spPr>
      </p:pic>
      <p:sp>
        <p:nvSpPr>
          <p:cNvPr id="7" name="ZoneTexte 6">
            <a:extLst>
              <a:ext uri="{FF2B5EF4-FFF2-40B4-BE49-F238E27FC236}">
                <a16:creationId xmlns:a16="http://schemas.microsoft.com/office/drawing/2014/main" id="{1897BE7B-F2A6-6673-FDEA-732404EC19D0}"/>
              </a:ext>
            </a:extLst>
          </p:cNvPr>
          <p:cNvSpPr txBox="1"/>
          <p:nvPr/>
        </p:nvSpPr>
        <p:spPr>
          <a:xfrm>
            <a:off x="6875853" y="5029631"/>
            <a:ext cx="654346" cy="369332"/>
          </a:xfrm>
          <a:prstGeom prst="rect">
            <a:avLst/>
          </a:prstGeom>
          <a:noFill/>
        </p:spPr>
        <p:txBody>
          <a:bodyPr wrap="none" rtlCol="0">
            <a:spAutoFit/>
          </a:bodyPr>
          <a:lstStyle/>
          <a:p>
            <a:r>
              <a:rPr lang="fr-FR" dirty="0">
                <a:solidFill>
                  <a:schemeClr val="bg1"/>
                </a:solidFill>
              </a:rPr>
              <a:t>Nord</a:t>
            </a:r>
          </a:p>
        </p:txBody>
      </p:sp>
      <p:sp>
        <p:nvSpPr>
          <p:cNvPr id="8" name="ZoneTexte 7">
            <a:extLst>
              <a:ext uri="{FF2B5EF4-FFF2-40B4-BE49-F238E27FC236}">
                <a16:creationId xmlns:a16="http://schemas.microsoft.com/office/drawing/2014/main" id="{C14BD10A-F66D-1A85-7801-4F968959501E}"/>
              </a:ext>
            </a:extLst>
          </p:cNvPr>
          <p:cNvSpPr txBox="1"/>
          <p:nvPr/>
        </p:nvSpPr>
        <p:spPr>
          <a:xfrm>
            <a:off x="8365621" y="5029631"/>
            <a:ext cx="534121" cy="369332"/>
          </a:xfrm>
          <a:prstGeom prst="rect">
            <a:avLst/>
          </a:prstGeom>
          <a:noFill/>
        </p:spPr>
        <p:txBody>
          <a:bodyPr wrap="none" rtlCol="0">
            <a:spAutoFit/>
          </a:bodyPr>
          <a:lstStyle/>
          <a:p>
            <a:r>
              <a:rPr lang="fr-FR" dirty="0">
                <a:solidFill>
                  <a:schemeClr val="bg1"/>
                </a:solidFill>
              </a:rPr>
              <a:t>Sud</a:t>
            </a:r>
          </a:p>
        </p:txBody>
      </p:sp>
      <p:sp>
        <p:nvSpPr>
          <p:cNvPr id="9" name="ZoneTexte 8">
            <a:extLst>
              <a:ext uri="{FF2B5EF4-FFF2-40B4-BE49-F238E27FC236}">
                <a16:creationId xmlns:a16="http://schemas.microsoft.com/office/drawing/2014/main" id="{0C18FD43-B819-9F50-8E7A-B4BCCB035ECC}"/>
              </a:ext>
            </a:extLst>
          </p:cNvPr>
          <p:cNvSpPr txBox="1"/>
          <p:nvPr/>
        </p:nvSpPr>
        <p:spPr>
          <a:xfrm>
            <a:off x="7609336" y="5544787"/>
            <a:ext cx="739305" cy="369332"/>
          </a:xfrm>
          <a:prstGeom prst="rect">
            <a:avLst/>
          </a:prstGeom>
          <a:noFill/>
        </p:spPr>
        <p:txBody>
          <a:bodyPr wrap="none" rtlCol="0">
            <a:spAutoFit/>
          </a:bodyPr>
          <a:lstStyle/>
          <a:p>
            <a:r>
              <a:rPr lang="fr-FR" dirty="0">
                <a:solidFill>
                  <a:schemeClr val="bg1"/>
                </a:solidFill>
              </a:rPr>
              <a:t>Ouest</a:t>
            </a:r>
          </a:p>
        </p:txBody>
      </p:sp>
    </p:spTree>
    <p:extLst>
      <p:ext uri="{BB962C8B-B14F-4D97-AF65-F5344CB8AC3E}">
        <p14:creationId xmlns:p14="http://schemas.microsoft.com/office/powerpoint/2010/main" val="212690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16FFC-0F7F-9703-B53B-AA7B8E0ACEFF}"/>
              </a:ext>
            </a:extLst>
          </p:cNvPr>
          <p:cNvSpPr>
            <a:spLocks noGrp="1"/>
          </p:cNvSpPr>
          <p:nvPr>
            <p:ph type="title"/>
          </p:nvPr>
        </p:nvSpPr>
        <p:spPr>
          <a:xfrm>
            <a:off x="4953000" y="50104"/>
            <a:ext cx="4402442" cy="774741"/>
          </a:xfrm>
        </p:spPr>
        <p:txBody>
          <a:bodyPr>
            <a:normAutofit/>
          </a:bodyPr>
          <a:lstStyle/>
          <a:p>
            <a:pPr algn="ctr"/>
            <a:r>
              <a:rPr lang="fr-FR" sz="2000" b="1" dirty="0">
                <a:latin typeface="+mn-lt"/>
              </a:rPr>
              <a:t>LE DONJON DE CHALUCET</a:t>
            </a:r>
          </a:p>
        </p:txBody>
      </p:sp>
      <p:pic>
        <p:nvPicPr>
          <p:cNvPr id="5" name="Image 4">
            <a:extLst>
              <a:ext uri="{FF2B5EF4-FFF2-40B4-BE49-F238E27FC236}">
                <a16:creationId xmlns:a16="http://schemas.microsoft.com/office/drawing/2014/main" id="{185052FE-DEC2-8AC4-1585-3F37AEA0ED19}"/>
              </a:ext>
            </a:extLst>
          </p:cNvPr>
          <p:cNvPicPr>
            <a:picLocks noChangeAspect="1"/>
          </p:cNvPicPr>
          <p:nvPr/>
        </p:nvPicPr>
        <p:blipFill rotWithShape="1">
          <a:blip r:embed="rId2"/>
          <a:srcRect l="1830" t="1461" r="2355"/>
          <a:stretch/>
        </p:blipFill>
        <p:spPr>
          <a:xfrm>
            <a:off x="87682" y="50104"/>
            <a:ext cx="4196220" cy="6757792"/>
          </a:xfrm>
          <a:prstGeom prst="rect">
            <a:avLst/>
          </a:prstGeom>
        </p:spPr>
      </p:pic>
      <p:sp>
        <p:nvSpPr>
          <p:cNvPr id="6" name="ZoneTexte 5">
            <a:extLst>
              <a:ext uri="{FF2B5EF4-FFF2-40B4-BE49-F238E27FC236}">
                <a16:creationId xmlns:a16="http://schemas.microsoft.com/office/drawing/2014/main" id="{3D8A2FED-430A-6625-0F7C-9E6F51A94223}"/>
              </a:ext>
            </a:extLst>
          </p:cNvPr>
          <p:cNvSpPr txBox="1"/>
          <p:nvPr/>
        </p:nvSpPr>
        <p:spPr>
          <a:xfrm>
            <a:off x="6380612" y="6500119"/>
            <a:ext cx="1547218" cy="307777"/>
          </a:xfrm>
          <a:prstGeom prst="rect">
            <a:avLst/>
          </a:prstGeom>
          <a:noFill/>
        </p:spPr>
        <p:txBody>
          <a:bodyPr wrap="none" rtlCol="0">
            <a:spAutoFit/>
          </a:bodyPr>
          <a:lstStyle/>
          <a:p>
            <a:r>
              <a:rPr lang="fr-FR" sz="1400" dirty="0"/>
              <a:t>ADHV – 46Fi11172</a:t>
            </a:r>
          </a:p>
        </p:txBody>
      </p:sp>
      <p:sp>
        <p:nvSpPr>
          <p:cNvPr id="14" name="ZoneTexte 13">
            <a:extLst>
              <a:ext uri="{FF2B5EF4-FFF2-40B4-BE49-F238E27FC236}">
                <a16:creationId xmlns:a16="http://schemas.microsoft.com/office/drawing/2014/main" id="{0DE85E72-9C7E-083D-067B-F5962C570912}"/>
              </a:ext>
            </a:extLst>
          </p:cNvPr>
          <p:cNvSpPr txBox="1"/>
          <p:nvPr/>
        </p:nvSpPr>
        <p:spPr>
          <a:xfrm>
            <a:off x="4676197" y="1345360"/>
            <a:ext cx="4956048" cy="2862322"/>
          </a:xfrm>
          <a:prstGeom prst="rect">
            <a:avLst/>
          </a:prstGeom>
          <a:noFill/>
        </p:spPr>
        <p:txBody>
          <a:bodyPr wrap="square">
            <a:spAutoFit/>
          </a:bodyPr>
          <a:lstStyle/>
          <a:p>
            <a:pPr algn="just"/>
            <a:r>
              <a:rPr lang="fr-FR" sz="1800" dirty="0">
                <a:effectLst/>
                <a:latin typeface="OpenSans"/>
              </a:rPr>
              <a:t>Le donjon rectangulaire (10 m x 7,80 m) haut de 32,50 m mesurait à l’origine, avec sa guette de sommet, 40 mètres avant l'effondrement de sa face nord-est (en 1918). </a:t>
            </a:r>
          </a:p>
          <a:p>
            <a:pPr algn="just"/>
            <a:endParaRPr lang="fr-FR" dirty="0">
              <a:latin typeface="OpenSans"/>
            </a:endParaRPr>
          </a:p>
          <a:p>
            <a:pPr algn="just"/>
            <a:r>
              <a:rPr lang="fr-FR" sz="1800" dirty="0">
                <a:effectLst/>
                <a:latin typeface="OpenSans"/>
              </a:rPr>
              <a:t>Son plan est particulier, car sa face sud-ouest est renforcée par un </a:t>
            </a:r>
            <a:r>
              <a:rPr lang="fr-FR" dirty="0">
                <a:latin typeface="OpenSans"/>
              </a:rPr>
              <a:t>é</a:t>
            </a:r>
            <a:r>
              <a:rPr lang="fr-FR" sz="1800" dirty="0">
                <a:effectLst/>
                <a:latin typeface="OpenSans"/>
              </a:rPr>
              <a:t>peron triangulaire et ses faces latérales sont munies d'un seul contrefort plat médian. Ses murs témoignent de plusieurs campagnes de construction.</a:t>
            </a:r>
            <a:endParaRPr lang="fr-FR" dirty="0">
              <a:effectLst/>
            </a:endParaRPr>
          </a:p>
        </p:txBody>
      </p:sp>
      <p:sp>
        <p:nvSpPr>
          <p:cNvPr id="16" name="ZoneTexte 15">
            <a:extLst>
              <a:ext uri="{FF2B5EF4-FFF2-40B4-BE49-F238E27FC236}">
                <a16:creationId xmlns:a16="http://schemas.microsoft.com/office/drawing/2014/main" id="{195C49B6-4804-2554-BAC9-85AD1B5CF246}"/>
              </a:ext>
            </a:extLst>
          </p:cNvPr>
          <p:cNvSpPr txBox="1"/>
          <p:nvPr/>
        </p:nvSpPr>
        <p:spPr>
          <a:xfrm>
            <a:off x="4676197" y="5201154"/>
            <a:ext cx="4955058" cy="1077218"/>
          </a:xfrm>
          <a:prstGeom prst="rect">
            <a:avLst/>
          </a:prstGeom>
          <a:noFill/>
        </p:spPr>
        <p:txBody>
          <a:bodyPr wrap="square">
            <a:spAutoFit/>
          </a:bodyPr>
          <a:lstStyle/>
          <a:p>
            <a:pPr algn="just"/>
            <a:r>
              <a:rPr lang="fr-FR" sz="1600" b="0" i="0" u="sng" strike="noStrike" dirty="0">
                <a:effectLst/>
              </a:rPr>
              <a:t>Une guette </a:t>
            </a:r>
            <a:r>
              <a:rPr lang="fr-FR" sz="1600" b="0" i="0" u="none" strike="noStrike" dirty="0">
                <a:effectLst/>
              </a:rPr>
              <a:t>: tourelle qui peut être située sur le donjon, ou la plus haute tour du château, ou lui être accolée. Dans les deux cas, le sommet de cette tourelle est le point culminant du château.</a:t>
            </a:r>
            <a:endParaRPr lang="fr-FR" sz="1600" dirty="0"/>
          </a:p>
        </p:txBody>
      </p:sp>
    </p:spTree>
    <p:extLst>
      <p:ext uri="{BB962C8B-B14F-4D97-AF65-F5344CB8AC3E}">
        <p14:creationId xmlns:p14="http://schemas.microsoft.com/office/powerpoint/2010/main" val="3956338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D0FDFA-D61C-94E1-B15B-1E1C8395ECED}"/>
              </a:ext>
            </a:extLst>
          </p:cNvPr>
          <p:cNvSpPr>
            <a:spLocks noGrp="1"/>
          </p:cNvSpPr>
          <p:nvPr>
            <p:ph type="title"/>
          </p:nvPr>
        </p:nvSpPr>
        <p:spPr>
          <a:xfrm>
            <a:off x="926110" y="0"/>
            <a:ext cx="7659210" cy="592790"/>
          </a:xfrm>
        </p:spPr>
        <p:txBody>
          <a:bodyPr>
            <a:normAutofit/>
          </a:bodyPr>
          <a:lstStyle/>
          <a:p>
            <a:pPr algn="ctr"/>
            <a:r>
              <a:rPr lang="fr-FR" sz="2000" b="1" dirty="0">
                <a:latin typeface="+mn-lt"/>
              </a:rPr>
              <a:t>CHALUCET COTE NORD-EST</a:t>
            </a:r>
          </a:p>
        </p:txBody>
      </p:sp>
      <p:pic>
        <p:nvPicPr>
          <p:cNvPr id="5" name="Image 4">
            <a:extLst>
              <a:ext uri="{FF2B5EF4-FFF2-40B4-BE49-F238E27FC236}">
                <a16:creationId xmlns:a16="http://schemas.microsoft.com/office/drawing/2014/main" id="{5070231A-5DDD-26C3-32D8-38DA030A01FC}"/>
              </a:ext>
            </a:extLst>
          </p:cNvPr>
          <p:cNvPicPr>
            <a:picLocks noChangeAspect="1"/>
          </p:cNvPicPr>
          <p:nvPr/>
        </p:nvPicPr>
        <p:blipFill rotWithShape="1">
          <a:blip r:embed="rId2"/>
          <a:srcRect l="1456" t="2118"/>
          <a:stretch/>
        </p:blipFill>
        <p:spPr>
          <a:xfrm>
            <a:off x="549058" y="592790"/>
            <a:ext cx="8732728" cy="5593675"/>
          </a:xfrm>
          <a:prstGeom prst="rect">
            <a:avLst/>
          </a:prstGeom>
        </p:spPr>
      </p:pic>
      <p:sp>
        <p:nvSpPr>
          <p:cNvPr id="6" name="ZoneTexte 5">
            <a:extLst>
              <a:ext uri="{FF2B5EF4-FFF2-40B4-BE49-F238E27FC236}">
                <a16:creationId xmlns:a16="http://schemas.microsoft.com/office/drawing/2014/main" id="{AFA24E12-0D36-D655-CDC0-F54C5A134F12}"/>
              </a:ext>
            </a:extLst>
          </p:cNvPr>
          <p:cNvSpPr txBox="1"/>
          <p:nvPr/>
        </p:nvSpPr>
        <p:spPr>
          <a:xfrm>
            <a:off x="4020855" y="6471478"/>
            <a:ext cx="1547218" cy="307777"/>
          </a:xfrm>
          <a:prstGeom prst="rect">
            <a:avLst/>
          </a:prstGeom>
          <a:noFill/>
        </p:spPr>
        <p:txBody>
          <a:bodyPr wrap="none" rtlCol="0">
            <a:spAutoFit/>
          </a:bodyPr>
          <a:lstStyle/>
          <a:p>
            <a:r>
              <a:rPr lang="fr-FR" sz="1400" dirty="0"/>
              <a:t>ADHV – 46Fi12796</a:t>
            </a:r>
          </a:p>
        </p:txBody>
      </p:sp>
    </p:spTree>
    <p:extLst>
      <p:ext uri="{BB962C8B-B14F-4D97-AF65-F5344CB8AC3E}">
        <p14:creationId xmlns:p14="http://schemas.microsoft.com/office/powerpoint/2010/main" val="239421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B564FC-728C-D224-71C8-7E070B451BCC}"/>
              </a:ext>
            </a:extLst>
          </p:cNvPr>
          <p:cNvSpPr>
            <a:spLocks noGrp="1"/>
          </p:cNvSpPr>
          <p:nvPr>
            <p:ph type="title"/>
          </p:nvPr>
        </p:nvSpPr>
        <p:spPr>
          <a:xfrm>
            <a:off x="960557" y="57350"/>
            <a:ext cx="7984886" cy="511695"/>
          </a:xfrm>
        </p:spPr>
        <p:txBody>
          <a:bodyPr>
            <a:normAutofit/>
          </a:bodyPr>
          <a:lstStyle/>
          <a:p>
            <a:pPr algn="ctr"/>
            <a:r>
              <a:rPr lang="fr-FR" sz="2000" b="1" dirty="0">
                <a:latin typeface="+mn-lt"/>
              </a:rPr>
              <a:t>LES ELEMENTS DEFENSIF DE CHALUSSET</a:t>
            </a:r>
          </a:p>
        </p:txBody>
      </p:sp>
      <p:sp>
        <p:nvSpPr>
          <p:cNvPr id="6" name="ZoneTexte 5">
            <a:extLst>
              <a:ext uri="{FF2B5EF4-FFF2-40B4-BE49-F238E27FC236}">
                <a16:creationId xmlns:a16="http://schemas.microsoft.com/office/drawing/2014/main" id="{CCD42F83-23A1-0616-DC30-60B6A724F9AD}"/>
              </a:ext>
            </a:extLst>
          </p:cNvPr>
          <p:cNvSpPr txBox="1"/>
          <p:nvPr/>
        </p:nvSpPr>
        <p:spPr>
          <a:xfrm>
            <a:off x="3958224" y="6492873"/>
            <a:ext cx="2042547" cy="307777"/>
          </a:xfrm>
          <a:prstGeom prst="rect">
            <a:avLst/>
          </a:prstGeom>
          <a:noFill/>
        </p:spPr>
        <p:txBody>
          <a:bodyPr wrap="none" rtlCol="0">
            <a:spAutoFit/>
          </a:bodyPr>
          <a:lstStyle/>
          <a:p>
            <a:r>
              <a:rPr lang="fr-FR" sz="1400" dirty="0"/>
              <a:t>ADHV – 46Fi10117, détail</a:t>
            </a:r>
          </a:p>
        </p:txBody>
      </p:sp>
      <p:pic>
        <p:nvPicPr>
          <p:cNvPr id="7" name="Image 6">
            <a:extLst>
              <a:ext uri="{FF2B5EF4-FFF2-40B4-BE49-F238E27FC236}">
                <a16:creationId xmlns:a16="http://schemas.microsoft.com/office/drawing/2014/main" id="{8AA1F54C-75FA-9DC4-B62A-74B1A79F1DBA}"/>
              </a:ext>
            </a:extLst>
          </p:cNvPr>
          <p:cNvPicPr>
            <a:picLocks noChangeAspect="1"/>
          </p:cNvPicPr>
          <p:nvPr/>
        </p:nvPicPr>
        <p:blipFill rotWithShape="1">
          <a:blip r:embed="rId2"/>
          <a:srcRect r="57767" b="29863"/>
          <a:stretch/>
        </p:blipFill>
        <p:spPr>
          <a:xfrm>
            <a:off x="262397" y="569045"/>
            <a:ext cx="4882454" cy="5205454"/>
          </a:xfrm>
          <a:prstGeom prst="rect">
            <a:avLst/>
          </a:prstGeom>
        </p:spPr>
      </p:pic>
      <p:sp>
        <p:nvSpPr>
          <p:cNvPr id="9" name="ZoneTexte 8">
            <a:extLst>
              <a:ext uri="{FF2B5EF4-FFF2-40B4-BE49-F238E27FC236}">
                <a16:creationId xmlns:a16="http://schemas.microsoft.com/office/drawing/2014/main" id="{96355FBE-A311-3452-46D7-C55F21CB9FDF}"/>
              </a:ext>
            </a:extLst>
          </p:cNvPr>
          <p:cNvSpPr txBox="1"/>
          <p:nvPr/>
        </p:nvSpPr>
        <p:spPr>
          <a:xfrm>
            <a:off x="5444249" y="922336"/>
            <a:ext cx="3695827" cy="3139321"/>
          </a:xfrm>
          <a:prstGeom prst="rect">
            <a:avLst/>
          </a:prstGeom>
          <a:noFill/>
        </p:spPr>
        <p:txBody>
          <a:bodyPr wrap="square">
            <a:spAutoFit/>
          </a:bodyPr>
          <a:lstStyle/>
          <a:p>
            <a:pPr algn="just"/>
            <a:r>
              <a:rPr lang="fr-FR" dirty="0">
                <a:effectLst/>
              </a:rPr>
              <a:t>Au nord, une barbacane assurait la défense de l'entrée du château. </a:t>
            </a:r>
          </a:p>
          <a:p>
            <a:pPr algn="just"/>
            <a:endParaRPr lang="fr-FR" dirty="0"/>
          </a:p>
          <a:p>
            <a:pPr algn="just"/>
            <a:r>
              <a:rPr lang="fr-FR" dirty="0">
                <a:effectLst/>
              </a:rPr>
              <a:t>Le portail ouvrait sur une petite cour polygonale. Puis une seconde porte desservait une rampe dallée jusqu'à l'entrée du château. </a:t>
            </a:r>
          </a:p>
          <a:p>
            <a:pPr algn="just"/>
            <a:endParaRPr lang="fr-FR" dirty="0"/>
          </a:p>
          <a:p>
            <a:pPr algn="just"/>
            <a:r>
              <a:rPr lang="fr-FR" dirty="0">
                <a:effectLst/>
              </a:rPr>
              <a:t>En retrait, la porte est fermée par deux vantaux, protégée par une herse.</a:t>
            </a:r>
          </a:p>
        </p:txBody>
      </p:sp>
      <p:sp>
        <p:nvSpPr>
          <p:cNvPr id="10" name="Rectangle 9">
            <a:extLst>
              <a:ext uri="{FF2B5EF4-FFF2-40B4-BE49-F238E27FC236}">
                <a16:creationId xmlns:a16="http://schemas.microsoft.com/office/drawing/2014/main" id="{65E1EC07-A1B6-150C-7318-6E54F89260DA}"/>
              </a:ext>
            </a:extLst>
          </p:cNvPr>
          <p:cNvSpPr/>
          <p:nvPr/>
        </p:nvSpPr>
        <p:spPr>
          <a:xfrm>
            <a:off x="2947624" y="2141617"/>
            <a:ext cx="622293" cy="2104706"/>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89EC005D-211F-D466-D467-81936CE3585C}"/>
              </a:ext>
            </a:extLst>
          </p:cNvPr>
          <p:cNvSpPr txBox="1"/>
          <p:nvPr/>
        </p:nvSpPr>
        <p:spPr>
          <a:xfrm>
            <a:off x="5444249" y="4477165"/>
            <a:ext cx="3695827" cy="1323439"/>
          </a:xfrm>
          <a:prstGeom prst="rect">
            <a:avLst/>
          </a:prstGeom>
          <a:noFill/>
        </p:spPr>
        <p:txBody>
          <a:bodyPr wrap="square" rtlCol="0">
            <a:spAutoFit/>
          </a:bodyPr>
          <a:lstStyle/>
          <a:p>
            <a:pPr algn="just"/>
            <a:r>
              <a:rPr lang="fr-FR" sz="1600" u="sng" dirty="0"/>
              <a:t>Une herse </a:t>
            </a:r>
            <a:r>
              <a:rPr lang="fr-FR" sz="1600" dirty="0"/>
              <a:t>: une grille en métal</a:t>
            </a:r>
          </a:p>
          <a:p>
            <a:pPr algn="just"/>
            <a:endParaRPr lang="fr-FR" sz="1600" dirty="0"/>
          </a:p>
          <a:p>
            <a:pPr algn="just"/>
            <a:r>
              <a:rPr lang="fr-FR" sz="1600" u="sng" dirty="0">
                <a:effectLst/>
              </a:rPr>
              <a:t>Une barbacane </a:t>
            </a:r>
            <a:r>
              <a:rPr lang="fr-FR" sz="1600" dirty="0">
                <a:effectLst/>
              </a:rPr>
              <a:t>: élément défensif chargé de renforcer la protection à l’entrée d’un château.</a:t>
            </a:r>
          </a:p>
        </p:txBody>
      </p:sp>
    </p:spTree>
    <p:extLst>
      <p:ext uri="{BB962C8B-B14F-4D97-AF65-F5344CB8AC3E}">
        <p14:creationId xmlns:p14="http://schemas.microsoft.com/office/powerpoint/2010/main" val="27459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4F7F6B-6F0B-71AF-FFE2-D154006758F6}"/>
              </a:ext>
            </a:extLst>
          </p:cNvPr>
          <p:cNvSpPr>
            <a:spLocks noGrp="1"/>
          </p:cNvSpPr>
          <p:nvPr>
            <p:ph type="title"/>
          </p:nvPr>
        </p:nvSpPr>
        <p:spPr>
          <a:xfrm>
            <a:off x="910452" y="0"/>
            <a:ext cx="8085095" cy="499169"/>
          </a:xfrm>
        </p:spPr>
        <p:txBody>
          <a:bodyPr>
            <a:normAutofit/>
          </a:bodyPr>
          <a:lstStyle/>
          <a:p>
            <a:pPr algn="ctr"/>
            <a:r>
              <a:rPr lang="fr-FR" sz="2000" b="1" dirty="0">
                <a:latin typeface="+mn-lt"/>
              </a:rPr>
              <a:t>LE HAUT ET LE BAS CHALUCET</a:t>
            </a:r>
          </a:p>
        </p:txBody>
      </p:sp>
      <p:pic>
        <p:nvPicPr>
          <p:cNvPr id="4" name="Image 3">
            <a:extLst>
              <a:ext uri="{FF2B5EF4-FFF2-40B4-BE49-F238E27FC236}">
                <a16:creationId xmlns:a16="http://schemas.microsoft.com/office/drawing/2014/main" id="{143A4D21-65FA-DD76-7029-3AEE8D403266}"/>
              </a:ext>
            </a:extLst>
          </p:cNvPr>
          <p:cNvPicPr>
            <a:picLocks noChangeAspect="1"/>
          </p:cNvPicPr>
          <p:nvPr/>
        </p:nvPicPr>
        <p:blipFill>
          <a:blip r:embed="rId2"/>
          <a:stretch>
            <a:fillRect/>
          </a:stretch>
        </p:blipFill>
        <p:spPr>
          <a:xfrm>
            <a:off x="402105" y="499169"/>
            <a:ext cx="9042520" cy="5805186"/>
          </a:xfrm>
          <a:prstGeom prst="rect">
            <a:avLst/>
          </a:prstGeom>
        </p:spPr>
      </p:pic>
      <p:sp>
        <p:nvSpPr>
          <p:cNvPr id="6" name="ZoneTexte 5">
            <a:extLst>
              <a:ext uri="{FF2B5EF4-FFF2-40B4-BE49-F238E27FC236}">
                <a16:creationId xmlns:a16="http://schemas.microsoft.com/office/drawing/2014/main" id="{6B4E04FB-142C-C039-B7AB-1E89C5A13E1C}"/>
              </a:ext>
            </a:extLst>
          </p:cNvPr>
          <p:cNvSpPr txBox="1"/>
          <p:nvPr/>
        </p:nvSpPr>
        <p:spPr>
          <a:xfrm>
            <a:off x="3924299" y="6409121"/>
            <a:ext cx="2057400" cy="369332"/>
          </a:xfrm>
          <a:prstGeom prst="rect">
            <a:avLst/>
          </a:prstGeom>
          <a:noFill/>
        </p:spPr>
        <p:txBody>
          <a:bodyPr wrap="square">
            <a:spAutoFit/>
          </a:bodyPr>
          <a:lstStyle/>
          <a:p>
            <a:r>
              <a:rPr lang="fr-FR" sz="1800" dirty="0"/>
              <a:t>ADHV – 46Fi10117</a:t>
            </a:r>
          </a:p>
        </p:txBody>
      </p:sp>
    </p:spTree>
    <p:extLst>
      <p:ext uri="{BB962C8B-B14F-4D97-AF65-F5344CB8AC3E}">
        <p14:creationId xmlns:p14="http://schemas.microsoft.com/office/powerpoint/2010/main" val="3367336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CA48F7-B916-0843-4027-BD7B53945D3F}"/>
              </a:ext>
            </a:extLst>
          </p:cNvPr>
          <p:cNvSpPr>
            <a:spLocks noGrp="1"/>
          </p:cNvSpPr>
          <p:nvPr>
            <p:ph type="title"/>
          </p:nvPr>
        </p:nvSpPr>
        <p:spPr>
          <a:xfrm>
            <a:off x="735088" y="0"/>
            <a:ext cx="8435823" cy="674533"/>
          </a:xfrm>
        </p:spPr>
        <p:txBody>
          <a:bodyPr>
            <a:normAutofit/>
          </a:bodyPr>
          <a:lstStyle/>
          <a:p>
            <a:pPr algn="ctr"/>
            <a:r>
              <a:rPr lang="fr-FR" sz="2000" b="1" cap="all" dirty="0">
                <a:latin typeface="+mn-lt"/>
              </a:rPr>
              <a:t>Donjon du bas château : LA TOUR JEANNETTE</a:t>
            </a:r>
          </a:p>
        </p:txBody>
      </p:sp>
      <p:pic>
        <p:nvPicPr>
          <p:cNvPr id="7" name="Image 6">
            <a:extLst>
              <a:ext uri="{FF2B5EF4-FFF2-40B4-BE49-F238E27FC236}">
                <a16:creationId xmlns:a16="http://schemas.microsoft.com/office/drawing/2014/main" id="{FB3A64DF-3233-0720-F442-A0A770FDC0CE}"/>
              </a:ext>
            </a:extLst>
          </p:cNvPr>
          <p:cNvPicPr>
            <a:picLocks noChangeAspect="1"/>
          </p:cNvPicPr>
          <p:nvPr/>
        </p:nvPicPr>
        <p:blipFill rotWithShape="1">
          <a:blip r:embed="rId2"/>
          <a:srcRect t="4723" r="2202" b="2573"/>
          <a:stretch/>
        </p:blipFill>
        <p:spPr>
          <a:xfrm>
            <a:off x="465551" y="563348"/>
            <a:ext cx="8941496" cy="5496417"/>
          </a:xfrm>
          <a:prstGeom prst="rect">
            <a:avLst/>
          </a:prstGeom>
        </p:spPr>
      </p:pic>
      <p:sp>
        <p:nvSpPr>
          <p:cNvPr id="8" name="ZoneTexte 7">
            <a:extLst>
              <a:ext uri="{FF2B5EF4-FFF2-40B4-BE49-F238E27FC236}">
                <a16:creationId xmlns:a16="http://schemas.microsoft.com/office/drawing/2014/main" id="{72BE9175-C907-9502-1A31-FCEA86F19DC9}"/>
              </a:ext>
            </a:extLst>
          </p:cNvPr>
          <p:cNvSpPr txBox="1"/>
          <p:nvPr/>
        </p:nvSpPr>
        <p:spPr>
          <a:xfrm>
            <a:off x="3983276" y="6315336"/>
            <a:ext cx="1547218" cy="307777"/>
          </a:xfrm>
          <a:prstGeom prst="rect">
            <a:avLst/>
          </a:prstGeom>
          <a:noFill/>
        </p:spPr>
        <p:txBody>
          <a:bodyPr wrap="none" rtlCol="0">
            <a:spAutoFit/>
          </a:bodyPr>
          <a:lstStyle/>
          <a:p>
            <a:r>
              <a:rPr lang="fr-FR" sz="1400" dirty="0"/>
              <a:t>ADHV – 46Fi12993</a:t>
            </a:r>
          </a:p>
        </p:txBody>
      </p:sp>
    </p:spTree>
    <p:extLst>
      <p:ext uri="{BB962C8B-B14F-4D97-AF65-F5344CB8AC3E}">
        <p14:creationId xmlns:p14="http://schemas.microsoft.com/office/powerpoint/2010/main" val="238126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34B72-A406-D15A-0297-007D4079BC08}"/>
              </a:ext>
            </a:extLst>
          </p:cNvPr>
          <p:cNvSpPr>
            <a:spLocks noGrp="1"/>
          </p:cNvSpPr>
          <p:nvPr>
            <p:ph type="title"/>
          </p:nvPr>
        </p:nvSpPr>
        <p:spPr>
          <a:xfrm>
            <a:off x="4562453" y="12070"/>
            <a:ext cx="5321643" cy="704335"/>
          </a:xfrm>
        </p:spPr>
        <p:txBody>
          <a:bodyPr>
            <a:normAutofit/>
          </a:bodyPr>
          <a:lstStyle/>
          <a:p>
            <a:pPr algn="ctr"/>
            <a:r>
              <a:rPr lang="fr-FR" sz="2000" b="1" dirty="0">
                <a:latin typeface="+mn-lt"/>
              </a:rPr>
              <a:t>LOCALISATION DE LA TOUR JEANNETTE</a:t>
            </a:r>
          </a:p>
        </p:txBody>
      </p:sp>
      <p:pic>
        <p:nvPicPr>
          <p:cNvPr id="4" name="Image 3">
            <a:extLst>
              <a:ext uri="{FF2B5EF4-FFF2-40B4-BE49-F238E27FC236}">
                <a16:creationId xmlns:a16="http://schemas.microsoft.com/office/drawing/2014/main" id="{77803A21-1AEC-6C1C-2927-32E9E25B387A}"/>
              </a:ext>
            </a:extLst>
          </p:cNvPr>
          <p:cNvPicPr>
            <a:picLocks noChangeAspect="1"/>
          </p:cNvPicPr>
          <p:nvPr/>
        </p:nvPicPr>
        <p:blipFill rotWithShape="1">
          <a:blip r:embed="rId2"/>
          <a:srcRect l="66130" t="11339" r="11591" b="43655"/>
          <a:stretch/>
        </p:blipFill>
        <p:spPr>
          <a:xfrm>
            <a:off x="197708" y="101151"/>
            <a:ext cx="4250724" cy="6440055"/>
          </a:xfrm>
          <a:prstGeom prst="rect">
            <a:avLst/>
          </a:prstGeom>
        </p:spPr>
      </p:pic>
      <p:sp>
        <p:nvSpPr>
          <p:cNvPr id="6" name="ZoneTexte 5">
            <a:extLst>
              <a:ext uri="{FF2B5EF4-FFF2-40B4-BE49-F238E27FC236}">
                <a16:creationId xmlns:a16="http://schemas.microsoft.com/office/drawing/2014/main" id="{EEBE8634-F7AE-27F6-C1B1-23BBCC24B5FB}"/>
              </a:ext>
            </a:extLst>
          </p:cNvPr>
          <p:cNvSpPr txBox="1"/>
          <p:nvPr/>
        </p:nvSpPr>
        <p:spPr>
          <a:xfrm>
            <a:off x="1155357" y="6550223"/>
            <a:ext cx="2675237" cy="307777"/>
          </a:xfrm>
          <a:prstGeom prst="rect">
            <a:avLst/>
          </a:prstGeom>
          <a:noFill/>
        </p:spPr>
        <p:txBody>
          <a:bodyPr wrap="square">
            <a:spAutoFit/>
          </a:bodyPr>
          <a:lstStyle/>
          <a:p>
            <a:r>
              <a:rPr lang="fr-FR" sz="1400" dirty="0"/>
              <a:t>ADHV – 7S142, détail - 1854</a:t>
            </a:r>
          </a:p>
        </p:txBody>
      </p:sp>
      <p:sp>
        <p:nvSpPr>
          <p:cNvPr id="7" name="Ellipse 6">
            <a:extLst>
              <a:ext uri="{FF2B5EF4-FFF2-40B4-BE49-F238E27FC236}">
                <a16:creationId xmlns:a16="http://schemas.microsoft.com/office/drawing/2014/main" id="{254AAA14-CDE8-60CE-E18A-48AB00A57938}"/>
              </a:ext>
            </a:extLst>
          </p:cNvPr>
          <p:cNvSpPr/>
          <p:nvPr/>
        </p:nvSpPr>
        <p:spPr>
          <a:xfrm>
            <a:off x="2743200" y="4287795"/>
            <a:ext cx="593124" cy="6796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3F70E33-3621-3249-70E6-DA7BC7EA4224}"/>
              </a:ext>
            </a:extLst>
          </p:cNvPr>
          <p:cNvPicPr>
            <a:picLocks noChangeAspect="1"/>
          </p:cNvPicPr>
          <p:nvPr/>
        </p:nvPicPr>
        <p:blipFill rotWithShape="1">
          <a:blip r:embed="rId3"/>
          <a:srcRect l="20073" t="41564" r="33978" b="27452"/>
          <a:stretch/>
        </p:blipFill>
        <p:spPr>
          <a:xfrm>
            <a:off x="4584357" y="4287795"/>
            <a:ext cx="5169525" cy="2119184"/>
          </a:xfrm>
          <a:prstGeom prst="rect">
            <a:avLst/>
          </a:prstGeom>
        </p:spPr>
      </p:pic>
      <p:sp>
        <p:nvSpPr>
          <p:cNvPr id="10" name="ZoneTexte 9">
            <a:extLst>
              <a:ext uri="{FF2B5EF4-FFF2-40B4-BE49-F238E27FC236}">
                <a16:creationId xmlns:a16="http://schemas.microsoft.com/office/drawing/2014/main" id="{C7368EAF-FBB2-FB32-BDAB-8E9B4E884BE2}"/>
              </a:ext>
            </a:extLst>
          </p:cNvPr>
          <p:cNvSpPr txBox="1"/>
          <p:nvPr/>
        </p:nvSpPr>
        <p:spPr>
          <a:xfrm>
            <a:off x="5195606" y="6486380"/>
            <a:ext cx="4008119" cy="307777"/>
          </a:xfrm>
          <a:prstGeom prst="rect">
            <a:avLst/>
          </a:prstGeom>
          <a:noFill/>
        </p:spPr>
        <p:txBody>
          <a:bodyPr wrap="square">
            <a:spAutoFit/>
          </a:bodyPr>
          <a:lstStyle/>
          <a:p>
            <a:r>
              <a:rPr lang="fr-FR" sz="1400" dirty="0"/>
              <a:t>ADHV – 1203W115, cadastre rénové, détail - 1932 </a:t>
            </a:r>
          </a:p>
        </p:txBody>
      </p:sp>
      <p:pic>
        <p:nvPicPr>
          <p:cNvPr id="12" name="Image 11">
            <a:extLst>
              <a:ext uri="{FF2B5EF4-FFF2-40B4-BE49-F238E27FC236}">
                <a16:creationId xmlns:a16="http://schemas.microsoft.com/office/drawing/2014/main" id="{F861F39C-7D07-1215-FEE8-B92BD42A0149}"/>
              </a:ext>
            </a:extLst>
          </p:cNvPr>
          <p:cNvPicPr>
            <a:picLocks noChangeAspect="1"/>
          </p:cNvPicPr>
          <p:nvPr/>
        </p:nvPicPr>
        <p:blipFill rotWithShape="1">
          <a:blip r:embed="rId4"/>
          <a:srcRect l="39682" t="31727" r="26263" b="36239"/>
          <a:stretch/>
        </p:blipFill>
        <p:spPr>
          <a:xfrm>
            <a:off x="4538767" y="593123"/>
            <a:ext cx="5169525" cy="3166784"/>
          </a:xfrm>
          <a:prstGeom prst="rect">
            <a:avLst/>
          </a:prstGeom>
        </p:spPr>
      </p:pic>
      <p:sp>
        <p:nvSpPr>
          <p:cNvPr id="14" name="ZoneTexte 13">
            <a:extLst>
              <a:ext uri="{FF2B5EF4-FFF2-40B4-BE49-F238E27FC236}">
                <a16:creationId xmlns:a16="http://schemas.microsoft.com/office/drawing/2014/main" id="{EF0174C0-D3F3-71D2-45AC-155929E0F79E}"/>
              </a:ext>
            </a:extLst>
          </p:cNvPr>
          <p:cNvSpPr txBox="1"/>
          <p:nvPr/>
        </p:nvSpPr>
        <p:spPr>
          <a:xfrm>
            <a:off x="5731890" y="3799765"/>
            <a:ext cx="3122550" cy="307777"/>
          </a:xfrm>
          <a:prstGeom prst="rect">
            <a:avLst/>
          </a:prstGeom>
          <a:noFill/>
        </p:spPr>
        <p:txBody>
          <a:bodyPr wrap="square">
            <a:spAutoFit/>
          </a:bodyPr>
          <a:lstStyle/>
          <a:p>
            <a:r>
              <a:rPr lang="fr-FR" sz="1400" dirty="0"/>
              <a:t>ADHV – 3P162 : cadastre, détail - 1830</a:t>
            </a:r>
          </a:p>
        </p:txBody>
      </p:sp>
      <p:sp>
        <p:nvSpPr>
          <p:cNvPr id="15" name="Ellipse 14">
            <a:extLst>
              <a:ext uri="{FF2B5EF4-FFF2-40B4-BE49-F238E27FC236}">
                <a16:creationId xmlns:a16="http://schemas.microsoft.com/office/drawing/2014/main" id="{E7138040-89B2-EA0F-EBC8-90D4249A2B03}"/>
              </a:ext>
            </a:extLst>
          </p:cNvPr>
          <p:cNvSpPr/>
          <p:nvPr/>
        </p:nvSpPr>
        <p:spPr>
          <a:xfrm>
            <a:off x="8153400" y="1767840"/>
            <a:ext cx="597243" cy="580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B11C8504-9C88-3526-2520-12446FE148DB}"/>
              </a:ext>
            </a:extLst>
          </p:cNvPr>
          <p:cNvSpPr/>
          <p:nvPr/>
        </p:nvSpPr>
        <p:spPr>
          <a:xfrm>
            <a:off x="8153400" y="5715000"/>
            <a:ext cx="701040" cy="579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497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2491C-BBAA-6126-F33D-E338FD7179C6}"/>
              </a:ext>
            </a:extLst>
          </p:cNvPr>
          <p:cNvSpPr>
            <a:spLocks noGrp="1"/>
          </p:cNvSpPr>
          <p:nvPr>
            <p:ph type="title"/>
          </p:nvPr>
        </p:nvSpPr>
        <p:spPr>
          <a:xfrm>
            <a:off x="5065733" y="0"/>
            <a:ext cx="4271963" cy="712111"/>
          </a:xfrm>
        </p:spPr>
        <p:txBody>
          <a:bodyPr>
            <a:normAutofit/>
          </a:bodyPr>
          <a:lstStyle/>
          <a:p>
            <a:pPr algn="ctr"/>
            <a:r>
              <a:rPr lang="fr-FR" sz="2000" b="1" dirty="0">
                <a:latin typeface="+mn-lt"/>
              </a:rPr>
              <a:t>LA TOUR JEANNETTE</a:t>
            </a:r>
          </a:p>
        </p:txBody>
      </p:sp>
      <p:pic>
        <p:nvPicPr>
          <p:cNvPr id="4" name="Image 3">
            <a:extLst>
              <a:ext uri="{FF2B5EF4-FFF2-40B4-BE49-F238E27FC236}">
                <a16:creationId xmlns:a16="http://schemas.microsoft.com/office/drawing/2014/main" id="{C70D717E-FBC6-44F0-28B2-FC3194E21F1D}"/>
              </a:ext>
            </a:extLst>
          </p:cNvPr>
          <p:cNvPicPr>
            <a:picLocks noChangeAspect="1"/>
          </p:cNvPicPr>
          <p:nvPr/>
        </p:nvPicPr>
        <p:blipFill rotWithShape="1">
          <a:blip r:embed="rId2"/>
          <a:srcRect r="2035"/>
          <a:stretch/>
        </p:blipFill>
        <p:spPr>
          <a:xfrm>
            <a:off x="100209" y="53087"/>
            <a:ext cx="4271375" cy="6751825"/>
          </a:xfrm>
          <a:prstGeom prst="rect">
            <a:avLst/>
          </a:prstGeom>
        </p:spPr>
      </p:pic>
      <p:sp>
        <p:nvSpPr>
          <p:cNvPr id="5" name="ZoneTexte 4">
            <a:extLst>
              <a:ext uri="{FF2B5EF4-FFF2-40B4-BE49-F238E27FC236}">
                <a16:creationId xmlns:a16="http://schemas.microsoft.com/office/drawing/2014/main" id="{770CC732-AC26-A936-0EDF-222830A0331C}"/>
              </a:ext>
            </a:extLst>
          </p:cNvPr>
          <p:cNvSpPr txBox="1"/>
          <p:nvPr/>
        </p:nvSpPr>
        <p:spPr>
          <a:xfrm>
            <a:off x="6428106" y="6489296"/>
            <a:ext cx="1547218" cy="307777"/>
          </a:xfrm>
          <a:prstGeom prst="rect">
            <a:avLst/>
          </a:prstGeom>
          <a:noFill/>
        </p:spPr>
        <p:txBody>
          <a:bodyPr wrap="none" rtlCol="0">
            <a:spAutoFit/>
          </a:bodyPr>
          <a:lstStyle/>
          <a:p>
            <a:r>
              <a:rPr lang="fr-FR" sz="1400" dirty="0"/>
              <a:t>ADHV – 46Fi11452</a:t>
            </a:r>
          </a:p>
        </p:txBody>
      </p:sp>
      <p:sp>
        <p:nvSpPr>
          <p:cNvPr id="7" name="ZoneTexte 6">
            <a:extLst>
              <a:ext uri="{FF2B5EF4-FFF2-40B4-BE49-F238E27FC236}">
                <a16:creationId xmlns:a16="http://schemas.microsoft.com/office/drawing/2014/main" id="{37123273-BBAE-5504-0F3A-FDEC5155CD41}"/>
              </a:ext>
            </a:extLst>
          </p:cNvPr>
          <p:cNvSpPr txBox="1"/>
          <p:nvPr/>
        </p:nvSpPr>
        <p:spPr>
          <a:xfrm>
            <a:off x="4618182" y="994221"/>
            <a:ext cx="4956048" cy="4524315"/>
          </a:xfrm>
          <a:prstGeom prst="rect">
            <a:avLst/>
          </a:prstGeom>
          <a:noFill/>
        </p:spPr>
        <p:txBody>
          <a:bodyPr wrap="square">
            <a:spAutoFit/>
          </a:bodyPr>
          <a:lstStyle/>
          <a:p>
            <a:pPr algn="just"/>
            <a:r>
              <a:rPr lang="fr-FR" dirty="0">
                <a:latin typeface="OpenSans"/>
              </a:rPr>
              <a:t>L</a:t>
            </a:r>
            <a:r>
              <a:rPr lang="fr-FR" sz="1800" dirty="0">
                <a:effectLst/>
                <a:latin typeface="OpenSans"/>
              </a:rPr>
              <a:t>a tour Jeannette tient son nom d’une jeune bergère </a:t>
            </a:r>
            <a:r>
              <a:rPr lang="fr-FR" dirty="0">
                <a:latin typeface="OpenSans"/>
              </a:rPr>
              <a:t>enfermée</a:t>
            </a:r>
            <a:r>
              <a:rPr lang="fr-FR" sz="1800" dirty="0">
                <a:effectLst/>
                <a:latin typeface="OpenSans"/>
              </a:rPr>
              <a:t> dans un cachot de la tour</a:t>
            </a:r>
            <a:r>
              <a:rPr lang="fr-FR" dirty="0">
                <a:latin typeface="OpenSans"/>
              </a:rPr>
              <a:t>. L’historien Guibert penche plutôt sur la déformation du nom des premiers possesseurs, les seigneurs de </a:t>
            </a:r>
            <a:r>
              <a:rPr lang="fr-FR" dirty="0" err="1">
                <a:latin typeface="OpenSans"/>
              </a:rPr>
              <a:t>Jaunhac</a:t>
            </a:r>
            <a:r>
              <a:rPr lang="fr-FR" dirty="0">
                <a:latin typeface="OpenSans"/>
              </a:rPr>
              <a:t>.</a:t>
            </a:r>
          </a:p>
          <a:p>
            <a:pPr algn="just"/>
            <a:endParaRPr lang="fr-FR" dirty="0">
              <a:latin typeface="OpenSans"/>
            </a:endParaRPr>
          </a:p>
          <a:p>
            <a:pPr algn="just"/>
            <a:r>
              <a:rPr lang="fr-FR" dirty="0">
                <a:latin typeface="OpenSans"/>
              </a:rPr>
              <a:t>C’est la partie </a:t>
            </a:r>
            <a:r>
              <a:rPr lang="fr-FR" sz="1800" dirty="0">
                <a:effectLst/>
                <a:latin typeface="OpenSans"/>
              </a:rPr>
              <a:t>du bas castrum la mieux conservée</a:t>
            </a:r>
            <a:r>
              <a:rPr lang="fr-FR" dirty="0">
                <a:latin typeface="OpenSans"/>
              </a:rPr>
              <a:t>, autour de laquelle s’étendait un</a:t>
            </a:r>
            <a:r>
              <a:rPr lang="fr-FR" sz="1800" dirty="0">
                <a:effectLst/>
                <a:latin typeface="OpenSans"/>
              </a:rPr>
              <a:t> véritable village avec une chapelle dans lequel une vingtaine de chevaliers résidaient avec leurs familles.</a:t>
            </a:r>
          </a:p>
          <a:p>
            <a:pPr algn="just"/>
            <a:endParaRPr lang="fr-FR" dirty="0">
              <a:latin typeface="OpenSans"/>
            </a:endParaRPr>
          </a:p>
          <a:p>
            <a:pPr algn="just"/>
            <a:r>
              <a:rPr lang="fr-FR" dirty="0">
                <a:latin typeface="OpenSans"/>
              </a:rPr>
              <a:t>Donjon de plan carré (8,25 mètres de côté sur 23 mètres de haut), il se composait de 4 niveaux avec un contrefort médian par face. Il n’avait pas de fonction de résidence mais il devait s’intégrer dans un système de tours-maîtresses.</a:t>
            </a:r>
            <a:endParaRPr lang="fr-FR" sz="1800" dirty="0">
              <a:effectLst/>
              <a:latin typeface="OpenSans"/>
            </a:endParaRPr>
          </a:p>
        </p:txBody>
      </p:sp>
    </p:spTree>
    <p:extLst>
      <p:ext uri="{BB962C8B-B14F-4D97-AF65-F5344CB8AC3E}">
        <p14:creationId xmlns:p14="http://schemas.microsoft.com/office/powerpoint/2010/main" val="650706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A92341-AC90-D6AE-372C-386421E70842}"/>
              </a:ext>
            </a:extLst>
          </p:cNvPr>
          <p:cNvSpPr>
            <a:spLocks noGrp="1"/>
          </p:cNvSpPr>
          <p:nvPr>
            <p:ph type="title"/>
          </p:nvPr>
        </p:nvSpPr>
        <p:spPr>
          <a:xfrm>
            <a:off x="452438" y="2491107"/>
            <a:ext cx="8543925" cy="1325563"/>
          </a:xfrm>
        </p:spPr>
        <p:txBody>
          <a:bodyPr>
            <a:normAutofit/>
          </a:bodyPr>
          <a:lstStyle/>
          <a:p>
            <a:pPr algn="ctr"/>
            <a:r>
              <a:rPr lang="fr-FR" sz="4000" b="1" dirty="0">
                <a:latin typeface="+mn-lt"/>
              </a:rPr>
              <a:t>LES PROPRIETAIRES</a:t>
            </a:r>
          </a:p>
        </p:txBody>
      </p:sp>
    </p:spTree>
    <p:extLst>
      <p:ext uri="{BB962C8B-B14F-4D97-AF65-F5344CB8AC3E}">
        <p14:creationId xmlns:p14="http://schemas.microsoft.com/office/powerpoint/2010/main" val="203706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2CDC9-1598-4378-DBEC-28E27A6F94FE}"/>
              </a:ext>
            </a:extLst>
          </p:cNvPr>
          <p:cNvSpPr>
            <a:spLocks noGrp="1"/>
          </p:cNvSpPr>
          <p:nvPr>
            <p:ph type="title"/>
          </p:nvPr>
        </p:nvSpPr>
        <p:spPr>
          <a:xfrm>
            <a:off x="1277816" y="0"/>
            <a:ext cx="6845178" cy="584442"/>
          </a:xfrm>
        </p:spPr>
        <p:txBody>
          <a:bodyPr>
            <a:normAutofit/>
          </a:bodyPr>
          <a:lstStyle/>
          <a:p>
            <a:pPr algn="ctr"/>
            <a:r>
              <a:rPr lang="fr-FR" sz="2000" b="1" dirty="0">
                <a:latin typeface="+mn-lt"/>
              </a:rPr>
              <a:t>CARTE DE CASSINI</a:t>
            </a:r>
          </a:p>
        </p:txBody>
      </p:sp>
      <p:pic>
        <p:nvPicPr>
          <p:cNvPr id="5" name="Image 4">
            <a:extLst>
              <a:ext uri="{FF2B5EF4-FFF2-40B4-BE49-F238E27FC236}">
                <a16:creationId xmlns:a16="http://schemas.microsoft.com/office/drawing/2014/main" id="{E65AB604-35E5-EAD7-C8DA-2C3915BEC95B}"/>
              </a:ext>
            </a:extLst>
          </p:cNvPr>
          <p:cNvPicPr>
            <a:picLocks noChangeAspect="1"/>
          </p:cNvPicPr>
          <p:nvPr/>
        </p:nvPicPr>
        <p:blipFill>
          <a:blip r:embed="rId2"/>
          <a:stretch>
            <a:fillRect/>
          </a:stretch>
        </p:blipFill>
        <p:spPr>
          <a:xfrm>
            <a:off x="869950" y="812800"/>
            <a:ext cx="7772400" cy="4980138"/>
          </a:xfrm>
          <a:prstGeom prst="rect">
            <a:avLst/>
          </a:prstGeom>
        </p:spPr>
      </p:pic>
      <p:sp>
        <p:nvSpPr>
          <p:cNvPr id="7" name="Rectangle 6">
            <a:extLst>
              <a:ext uri="{FF2B5EF4-FFF2-40B4-BE49-F238E27FC236}">
                <a16:creationId xmlns:a16="http://schemas.microsoft.com/office/drawing/2014/main" id="{1D4ECCB4-9BDC-BFC9-0E57-F27CDCB4B1FD}"/>
              </a:ext>
            </a:extLst>
          </p:cNvPr>
          <p:cNvSpPr/>
          <p:nvPr/>
        </p:nvSpPr>
        <p:spPr>
          <a:xfrm>
            <a:off x="3862137" y="3429000"/>
            <a:ext cx="1443789" cy="10708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E3D54A2-7BED-8DF4-D0BA-000C51C097DF}"/>
              </a:ext>
            </a:extLst>
          </p:cNvPr>
          <p:cNvSpPr txBox="1"/>
          <p:nvPr/>
        </p:nvSpPr>
        <p:spPr>
          <a:xfrm>
            <a:off x="3372598" y="6436895"/>
            <a:ext cx="2767104" cy="307777"/>
          </a:xfrm>
          <a:prstGeom prst="rect">
            <a:avLst/>
          </a:prstGeom>
          <a:noFill/>
        </p:spPr>
        <p:txBody>
          <a:bodyPr wrap="none" rtlCol="0">
            <a:spAutoFit/>
          </a:bodyPr>
          <a:lstStyle/>
          <a:p>
            <a:r>
              <a:rPr lang="fr-FR" sz="1400" dirty="0"/>
              <a:t>Site Gallica : Feuille 33 – 1763-1776</a:t>
            </a:r>
          </a:p>
        </p:txBody>
      </p:sp>
    </p:spTree>
    <p:extLst>
      <p:ext uri="{BB962C8B-B14F-4D97-AF65-F5344CB8AC3E}">
        <p14:creationId xmlns:p14="http://schemas.microsoft.com/office/powerpoint/2010/main" val="221191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38F53B-D5E8-E453-83B1-FD7F1DBE4DDA}"/>
              </a:ext>
            </a:extLst>
          </p:cNvPr>
          <p:cNvSpPr>
            <a:spLocks noGrp="1"/>
          </p:cNvSpPr>
          <p:nvPr>
            <p:ph type="title"/>
          </p:nvPr>
        </p:nvSpPr>
        <p:spPr>
          <a:xfrm>
            <a:off x="844101" y="0"/>
            <a:ext cx="8217798" cy="549273"/>
          </a:xfrm>
        </p:spPr>
        <p:txBody>
          <a:bodyPr>
            <a:normAutofit/>
          </a:bodyPr>
          <a:lstStyle/>
          <a:p>
            <a:pPr algn="ctr"/>
            <a:r>
              <a:rPr lang="fr-FR" sz="2000" b="1" dirty="0">
                <a:latin typeface="+mn-lt"/>
              </a:rPr>
              <a:t>LES FONDATEURS DE CHALUCET, LA FAMILLE JAUHNAC</a:t>
            </a:r>
          </a:p>
        </p:txBody>
      </p:sp>
      <p:sp>
        <p:nvSpPr>
          <p:cNvPr id="5" name="ZoneTexte 4">
            <a:extLst>
              <a:ext uri="{FF2B5EF4-FFF2-40B4-BE49-F238E27FC236}">
                <a16:creationId xmlns:a16="http://schemas.microsoft.com/office/drawing/2014/main" id="{5F134104-7668-9CB7-7473-E1ED83FD99D0}"/>
              </a:ext>
            </a:extLst>
          </p:cNvPr>
          <p:cNvSpPr txBox="1"/>
          <p:nvPr/>
        </p:nvSpPr>
        <p:spPr>
          <a:xfrm>
            <a:off x="1270189" y="6215404"/>
            <a:ext cx="7365621" cy="523220"/>
          </a:xfrm>
          <a:prstGeom prst="rect">
            <a:avLst/>
          </a:prstGeom>
          <a:noFill/>
        </p:spPr>
        <p:txBody>
          <a:bodyPr wrap="square" rtlCol="0">
            <a:spAutoFit/>
          </a:bodyPr>
          <a:lstStyle/>
          <a:p>
            <a:pPr algn="ctr"/>
            <a:r>
              <a:rPr lang="fr-FR" sz="1400" dirty="0"/>
              <a:t>ADHV - </a:t>
            </a:r>
            <a:r>
              <a:rPr lang="fr-FR" sz="1400" dirty="0">
                <a:effectLst/>
              </a:rPr>
              <a:t>D 777 : Donation faite par Hugues de </a:t>
            </a:r>
            <a:r>
              <a:rPr lang="fr-FR" sz="1400" dirty="0" err="1">
                <a:effectLst/>
              </a:rPr>
              <a:t>Jaunhac</a:t>
            </a:r>
            <a:r>
              <a:rPr lang="fr-FR" sz="1400" dirty="0">
                <a:effectLst/>
              </a:rPr>
              <a:t>, chevalier et Aymeric son </a:t>
            </a:r>
            <a:r>
              <a:rPr lang="fr-FR" sz="1400" dirty="0" err="1">
                <a:effectLst/>
              </a:rPr>
              <a:t>frère</a:t>
            </a:r>
            <a:r>
              <a:rPr lang="fr-FR" sz="1400" dirty="0">
                <a:effectLst/>
              </a:rPr>
              <a:t>, au prieuré d’Aureil, du droit de </a:t>
            </a:r>
            <a:r>
              <a:rPr lang="fr-FR" sz="1400" dirty="0" err="1">
                <a:effectLst/>
              </a:rPr>
              <a:t>dîme</a:t>
            </a:r>
            <a:r>
              <a:rPr lang="fr-FR" sz="1400" dirty="0">
                <a:effectLst/>
              </a:rPr>
              <a:t> qu’ils avaient sur les paroisses d’</a:t>
            </a:r>
            <a:r>
              <a:rPr lang="fr-FR" sz="1400" dirty="0" err="1">
                <a:effectLst/>
              </a:rPr>
              <a:t>Éjaux</a:t>
            </a:r>
            <a:r>
              <a:rPr lang="fr-FR" sz="1400" dirty="0">
                <a:effectLst/>
              </a:rPr>
              <a:t> et d’Aureil, 1218 </a:t>
            </a:r>
            <a:endParaRPr lang="fr-FR" sz="1400" dirty="0"/>
          </a:p>
        </p:txBody>
      </p:sp>
      <p:sp>
        <p:nvSpPr>
          <p:cNvPr id="3" name="ZoneTexte 2">
            <a:extLst>
              <a:ext uri="{FF2B5EF4-FFF2-40B4-BE49-F238E27FC236}">
                <a16:creationId xmlns:a16="http://schemas.microsoft.com/office/drawing/2014/main" id="{4A980F10-9590-735A-BCF8-879253DE3862}"/>
              </a:ext>
            </a:extLst>
          </p:cNvPr>
          <p:cNvSpPr txBox="1"/>
          <p:nvPr/>
        </p:nvSpPr>
        <p:spPr>
          <a:xfrm>
            <a:off x="306705" y="549273"/>
            <a:ext cx="9292590" cy="1477328"/>
          </a:xfrm>
          <a:prstGeom prst="rect">
            <a:avLst/>
          </a:prstGeom>
          <a:noFill/>
        </p:spPr>
        <p:txBody>
          <a:bodyPr wrap="square" rtlCol="0">
            <a:spAutoFit/>
          </a:bodyPr>
          <a:lstStyle/>
          <a:p>
            <a:pPr algn="just"/>
            <a:r>
              <a:rPr lang="fr-FR" dirty="0"/>
              <a:t>Les </a:t>
            </a:r>
            <a:r>
              <a:rPr lang="fr-FR" dirty="0" err="1"/>
              <a:t>Jaunhac</a:t>
            </a:r>
            <a:r>
              <a:rPr lang="fr-FR" dirty="0"/>
              <a:t> étaient une des familles féodales les plus puissantes des environs de Limoges. Leur possessions s’étendaient sur plusieurs communes (Condat, Saint-Martin-le-Vieux, Jourgnac, </a:t>
            </a:r>
            <a:r>
              <a:rPr lang="fr-FR" dirty="0" err="1"/>
              <a:t>Aixe</a:t>
            </a:r>
            <a:r>
              <a:rPr lang="fr-FR" dirty="0"/>
              <a:t>, Le </a:t>
            </a:r>
            <a:r>
              <a:rPr lang="fr-FR" dirty="0" err="1"/>
              <a:t>Vigen</a:t>
            </a:r>
            <a:r>
              <a:rPr lang="fr-FR" dirty="0"/>
              <a:t>, Boisseuil, Eyjeaux, Pierre-Buffière, Saint-Bonnet-la-Rivière, Saint-Jean et Saint-Priest-Ligoure, Saint-Vitte, Glanges, Saint-Germain). Cependant, on connaît peu de choses de leur vie.</a:t>
            </a:r>
          </a:p>
          <a:p>
            <a:pPr algn="just"/>
            <a:r>
              <a:rPr lang="fr-FR" dirty="0"/>
              <a:t>Au XIII° siècle, ils sont tantôt nommés « chevaliers » tantôt « seigneurs » de </a:t>
            </a:r>
            <a:r>
              <a:rPr lang="fr-FR" dirty="0" err="1"/>
              <a:t>Châlucet</a:t>
            </a:r>
            <a:r>
              <a:rPr lang="fr-FR" dirty="0"/>
              <a:t>.</a:t>
            </a:r>
          </a:p>
        </p:txBody>
      </p:sp>
      <p:pic>
        <p:nvPicPr>
          <p:cNvPr id="6" name="Image 5">
            <a:extLst>
              <a:ext uri="{FF2B5EF4-FFF2-40B4-BE49-F238E27FC236}">
                <a16:creationId xmlns:a16="http://schemas.microsoft.com/office/drawing/2014/main" id="{EF4FFF95-A4C7-972B-1F9B-B4C02D9BD995}"/>
              </a:ext>
            </a:extLst>
          </p:cNvPr>
          <p:cNvPicPr>
            <a:picLocks noChangeAspect="1"/>
          </p:cNvPicPr>
          <p:nvPr/>
        </p:nvPicPr>
        <p:blipFill rotWithShape="1">
          <a:blip r:embed="rId2"/>
          <a:srcRect l="1922" t="15046" r="2402" b="8077"/>
          <a:stretch/>
        </p:blipFill>
        <p:spPr>
          <a:xfrm>
            <a:off x="1672279" y="2143921"/>
            <a:ext cx="6561439" cy="3954162"/>
          </a:xfrm>
          <a:prstGeom prst="rect">
            <a:avLst/>
          </a:prstGeom>
        </p:spPr>
      </p:pic>
      <p:sp>
        <p:nvSpPr>
          <p:cNvPr id="7" name="Rectangle 6">
            <a:extLst>
              <a:ext uri="{FF2B5EF4-FFF2-40B4-BE49-F238E27FC236}">
                <a16:creationId xmlns:a16="http://schemas.microsoft.com/office/drawing/2014/main" id="{317A0382-940C-9690-79BE-B7CA08F68701}"/>
              </a:ext>
            </a:extLst>
          </p:cNvPr>
          <p:cNvSpPr/>
          <p:nvPr/>
        </p:nvSpPr>
        <p:spPr>
          <a:xfrm>
            <a:off x="1785937" y="2478881"/>
            <a:ext cx="1571625" cy="202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4AEF8905-5BCA-0E34-210A-FC6F1F758537}"/>
              </a:ext>
            </a:extLst>
          </p:cNvPr>
          <p:cNvPicPr>
            <a:picLocks noChangeAspect="1"/>
          </p:cNvPicPr>
          <p:nvPr/>
        </p:nvPicPr>
        <p:blipFill rotWithShape="1">
          <a:blip r:embed="rId2"/>
          <a:srcRect l="4317" t="20980" r="73729" b="73758"/>
          <a:stretch/>
        </p:blipFill>
        <p:spPr>
          <a:xfrm>
            <a:off x="2307772" y="3274056"/>
            <a:ext cx="5127172" cy="921756"/>
          </a:xfrm>
          <a:prstGeom prst="rect">
            <a:avLst/>
          </a:prstGeom>
        </p:spPr>
      </p:pic>
      <p:sp>
        <p:nvSpPr>
          <p:cNvPr id="4" name="ZoneTexte 3">
            <a:extLst>
              <a:ext uri="{FF2B5EF4-FFF2-40B4-BE49-F238E27FC236}">
                <a16:creationId xmlns:a16="http://schemas.microsoft.com/office/drawing/2014/main" id="{59A2A6BE-D6A6-30B1-C4DE-269326BB8817}"/>
              </a:ext>
            </a:extLst>
          </p:cNvPr>
          <p:cNvSpPr txBox="1"/>
          <p:nvPr/>
        </p:nvSpPr>
        <p:spPr>
          <a:xfrm>
            <a:off x="2571749" y="4195812"/>
            <a:ext cx="4762842" cy="523220"/>
          </a:xfrm>
          <a:prstGeom prst="rect">
            <a:avLst/>
          </a:prstGeom>
          <a:noFill/>
        </p:spPr>
        <p:txBody>
          <a:bodyPr wrap="none" rtlCol="0">
            <a:spAutoFit/>
          </a:bodyPr>
          <a:lstStyle/>
          <a:p>
            <a:r>
              <a:rPr lang="fr-FR" sz="2800" b="1" dirty="0"/>
              <a:t>HUGO    DE JAUNAC         MILES</a:t>
            </a:r>
          </a:p>
        </p:txBody>
      </p:sp>
    </p:spTree>
    <p:extLst>
      <p:ext uri="{BB962C8B-B14F-4D97-AF65-F5344CB8AC3E}">
        <p14:creationId xmlns:p14="http://schemas.microsoft.com/office/powerpoint/2010/main" val="190871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1670EB-0C3E-0A8C-702C-892FA9551626}"/>
              </a:ext>
            </a:extLst>
          </p:cNvPr>
          <p:cNvSpPr>
            <a:spLocks noGrp="1"/>
          </p:cNvSpPr>
          <p:nvPr>
            <p:ph type="title"/>
          </p:nvPr>
        </p:nvSpPr>
        <p:spPr>
          <a:xfrm>
            <a:off x="4056004" y="0"/>
            <a:ext cx="5849996" cy="698902"/>
          </a:xfrm>
        </p:spPr>
        <p:txBody>
          <a:bodyPr>
            <a:normAutofit/>
          </a:bodyPr>
          <a:lstStyle/>
          <a:p>
            <a:pPr algn="ctr"/>
            <a:r>
              <a:rPr lang="fr-FR" sz="2000" b="1" dirty="0">
                <a:latin typeface="+mn-lt"/>
              </a:rPr>
              <a:t>HOMMAGE</a:t>
            </a:r>
          </a:p>
        </p:txBody>
      </p:sp>
      <p:pic>
        <p:nvPicPr>
          <p:cNvPr id="15" name="Image 14">
            <a:extLst>
              <a:ext uri="{FF2B5EF4-FFF2-40B4-BE49-F238E27FC236}">
                <a16:creationId xmlns:a16="http://schemas.microsoft.com/office/drawing/2014/main" id="{B0060B2D-5900-5619-4D49-0AB5FDCB03EE}"/>
              </a:ext>
            </a:extLst>
          </p:cNvPr>
          <p:cNvPicPr>
            <a:picLocks noChangeAspect="1"/>
          </p:cNvPicPr>
          <p:nvPr/>
        </p:nvPicPr>
        <p:blipFill rotWithShape="1">
          <a:blip r:embed="rId2"/>
          <a:srcRect l="5324" t="18520" r="5324" b="17036"/>
          <a:stretch/>
        </p:blipFill>
        <p:spPr>
          <a:xfrm rot="5400000">
            <a:off x="-977899" y="1743074"/>
            <a:ext cx="6127747" cy="3314700"/>
          </a:xfrm>
          <a:prstGeom prst="rect">
            <a:avLst/>
          </a:prstGeom>
        </p:spPr>
      </p:pic>
      <p:sp>
        <p:nvSpPr>
          <p:cNvPr id="22" name="ZoneTexte 21">
            <a:extLst>
              <a:ext uri="{FF2B5EF4-FFF2-40B4-BE49-F238E27FC236}">
                <a16:creationId xmlns:a16="http://schemas.microsoft.com/office/drawing/2014/main" id="{AAE80436-C36C-080D-7F6D-691708DFE744}"/>
              </a:ext>
            </a:extLst>
          </p:cNvPr>
          <p:cNvSpPr txBox="1"/>
          <p:nvPr/>
        </p:nvSpPr>
        <p:spPr>
          <a:xfrm>
            <a:off x="4185109" y="5294747"/>
            <a:ext cx="5203767" cy="1169551"/>
          </a:xfrm>
          <a:prstGeom prst="rect">
            <a:avLst/>
          </a:prstGeom>
          <a:noFill/>
        </p:spPr>
        <p:txBody>
          <a:bodyPr wrap="square" rtlCol="0">
            <a:spAutoFit/>
          </a:bodyPr>
          <a:lstStyle/>
          <a:p>
            <a:pPr algn="just"/>
            <a:r>
              <a:rPr lang="fr-FR" sz="1400" dirty="0"/>
              <a:t>Hommage pour le Haut </a:t>
            </a:r>
            <a:r>
              <a:rPr lang="fr-FR" sz="1400" dirty="0" err="1"/>
              <a:t>Châlusset</a:t>
            </a:r>
            <a:r>
              <a:rPr lang="fr-FR" sz="1400" dirty="0"/>
              <a:t> (et pour des biens situés au </a:t>
            </a:r>
            <a:r>
              <a:rPr lang="fr-FR" sz="1400" dirty="0" err="1"/>
              <a:t>Vigen</a:t>
            </a:r>
            <a:r>
              <a:rPr lang="fr-FR" sz="1400" dirty="0"/>
              <a:t>, à Solignac, Saint-Hilaire-Bonneval, la Porcherie, Boisseuil, Eyjeaux, Saint-Paul, Saint-Priest-Ligoure) par Bernard de </a:t>
            </a:r>
            <a:r>
              <a:rPr lang="fr-FR" sz="1400" dirty="0" err="1"/>
              <a:t>Châlusset</a:t>
            </a:r>
            <a:r>
              <a:rPr lang="fr-FR" sz="1400" dirty="0"/>
              <a:t>, son neveu Hugues de </a:t>
            </a:r>
            <a:r>
              <a:rPr lang="fr-FR" sz="1400" dirty="0" err="1"/>
              <a:t>Jaunhac</a:t>
            </a:r>
            <a:r>
              <a:rPr lang="fr-FR" sz="1400" dirty="0"/>
              <a:t>, Aymeric de </a:t>
            </a:r>
            <a:r>
              <a:rPr lang="fr-FR" sz="1400" dirty="0" err="1"/>
              <a:t>Jaunhac</a:t>
            </a:r>
            <a:r>
              <a:rPr lang="fr-FR" sz="1400" dirty="0"/>
              <a:t>, Jourdain de </a:t>
            </a:r>
            <a:r>
              <a:rPr lang="fr-FR" sz="1400" dirty="0" err="1"/>
              <a:t>Montcocu</a:t>
            </a:r>
            <a:r>
              <a:rPr lang="fr-FR" sz="1400" dirty="0"/>
              <a:t> (système de </a:t>
            </a:r>
            <a:r>
              <a:rPr lang="fr-FR" sz="1400" dirty="0" err="1"/>
              <a:t>co-seigneuries</a:t>
            </a:r>
            <a:r>
              <a:rPr lang="fr-FR" sz="1400" dirty="0"/>
              <a:t>) à l’abbé de Solignac.</a:t>
            </a:r>
          </a:p>
        </p:txBody>
      </p:sp>
      <p:sp>
        <p:nvSpPr>
          <p:cNvPr id="31" name="ZoneTexte 30">
            <a:extLst>
              <a:ext uri="{FF2B5EF4-FFF2-40B4-BE49-F238E27FC236}">
                <a16:creationId xmlns:a16="http://schemas.microsoft.com/office/drawing/2014/main" id="{6263AE2E-4A5E-7248-9767-8141044EDF2C}"/>
              </a:ext>
            </a:extLst>
          </p:cNvPr>
          <p:cNvSpPr txBox="1"/>
          <p:nvPr/>
        </p:nvSpPr>
        <p:spPr>
          <a:xfrm>
            <a:off x="4185110" y="1986631"/>
            <a:ext cx="5203766" cy="1200329"/>
          </a:xfrm>
          <a:prstGeom prst="rect">
            <a:avLst/>
          </a:prstGeom>
          <a:noFill/>
        </p:spPr>
        <p:txBody>
          <a:bodyPr wrap="square">
            <a:spAutoFit/>
          </a:bodyPr>
          <a:lstStyle/>
          <a:p>
            <a:pPr algn="just"/>
            <a:r>
              <a:rPr lang="fr-FR" dirty="0"/>
              <a:t>La seigneurie de </a:t>
            </a:r>
            <a:r>
              <a:rPr lang="fr-FR" dirty="0" err="1"/>
              <a:t>Châlucet</a:t>
            </a:r>
            <a:r>
              <a:rPr lang="fr-FR" dirty="0"/>
              <a:t> est un fief appartenant à l’abbaye de Solignac : les seigneurs de </a:t>
            </a:r>
            <a:r>
              <a:rPr lang="fr-FR" dirty="0" err="1"/>
              <a:t>Châlucet</a:t>
            </a:r>
            <a:r>
              <a:rPr lang="fr-FR" dirty="0"/>
              <a:t>, notamment les </a:t>
            </a:r>
            <a:r>
              <a:rPr lang="fr-FR" dirty="0" err="1"/>
              <a:t>Jauhnac</a:t>
            </a:r>
            <a:r>
              <a:rPr lang="fr-FR" dirty="0"/>
              <a:t> doivent rendre un hommage aux abbés de Solignac.</a:t>
            </a:r>
          </a:p>
        </p:txBody>
      </p:sp>
      <p:sp>
        <p:nvSpPr>
          <p:cNvPr id="32" name="ZoneTexte 31">
            <a:extLst>
              <a:ext uri="{FF2B5EF4-FFF2-40B4-BE49-F238E27FC236}">
                <a16:creationId xmlns:a16="http://schemas.microsoft.com/office/drawing/2014/main" id="{4D461254-5491-4100-2226-947D188FA3CD}"/>
              </a:ext>
            </a:extLst>
          </p:cNvPr>
          <p:cNvSpPr txBox="1"/>
          <p:nvPr/>
        </p:nvSpPr>
        <p:spPr>
          <a:xfrm>
            <a:off x="1455032" y="6550223"/>
            <a:ext cx="1261884" cy="307777"/>
          </a:xfrm>
          <a:prstGeom prst="rect">
            <a:avLst/>
          </a:prstGeom>
          <a:noFill/>
        </p:spPr>
        <p:txBody>
          <a:bodyPr wrap="none" rtlCol="0">
            <a:spAutoFit/>
          </a:bodyPr>
          <a:lstStyle/>
          <a:p>
            <a:r>
              <a:rPr lang="fr-FR" sz="1400" dirty="0"/>
              <a:t>ADHV – 6H125</a:t>
            </a:r>
          </a:p>
        </p:txBody>
      </p:sp>
      <p:sp>
        <p:nvSpPr>
          <p:cNvPr id="36" name="ZoneTexte 35">
            <a:extLst>
              <a:ext uri="{FF2B5EF4-FFF2-40B4-BE49-F238E27FC236}">
                <a16:creationId xmlns:a16="http://schemas.microsoft.com/office/drawing/2014/main" id="{FF78B296-8F6F-F79D-FF23-03DCE77968E9}"/>
              </a:ext>
            </a:extLst>
          </p:cNvPr>
          <p:cNvSpPr txBox="1"/>
          <p:nvPr/>
        </p:nvSpPr>
        <p:spPr>
          <a:xfrm>
            <a:off x="4185112" y="723589"/>
            <a:ext cx="5203765" cy="923330"/>
          </a:xfrm>
          <a:prstGeom prst="rect">
            <a:avLst/>
          </a:prstGeom>
          <a:noFill/>
        </p:spPr>
        <p:txBody>
          <a:bodyPr wrap="square">
            <a:spAutoFit/>
          </a:bodyPr>
          <a:lstStyle/>
          <a:p>
            <a:pPr algn="just"/>
            <a:r>
              <a:rPr lang="fr-FR" sz="1800" dirty="0" err="1">
                <a:effectLst/>
                <a:latin typeface="OpenSans"/>
              </a:rPr>
              <a:t>Châlucet</a:t>
            </a:r>
            <a:r>
              <a:rPr lang="fr-FR" sz="1800" dirty="0">
                <a:effectLst/>
                <a:latin typeface="OpenSans"/>
              </a:rPr>
              <a:t> a </a:t>
            </a:r>
            <a:r>
              <a:rPr lang="fr-FR" dirty="0">
                <a:latin typeface="OpenSans"/>
              </a:rPr>
              <a:t>é</a:t>
            </a:r>
            <a:r>
              <a:rPr lang="fr-FR" sz="1800" dirty="0">
                <a:effectLst/>
                <a:latin typeface="OpenSans"/>
              </a:rPr>
              <a:t>té fondé vers 1130 par deux chevaliers de la famille des </a:t>
            </a:r>
            <a:r>
              <a:rPr lang="fr-FR" sz="1800" dirty="0" err="1">
                <a:effectLst/>
                <a:latin typeface="OpenSans"/>
              </a:rPr>
              <a:t>Jaunhac</a:t>
            </a:r>
            <a:r>
              <a:rPr lang="fr-FR" sz="1800" dirty="0">
                <a:effectLst/>
                <a:latin typeface="OpenSans"/>
              </a:rPr>
              <a:t>, Arnaud Bernard et Bernard de </a:t>
            </a:r>
            <a:r>
              <a:rPr lang="fr-FR" sz="1800" dirty="0" err="1">
                <a:effectLst/>
                <a:latin typeface="OpenSans"/>
              </a:rPr>
              <a:t>Jaunhac</a:t>
            </a:r>
            <a:r>
              <a:rPr lang="fr-FR" sz="1800" dirty="0">
                <a:effectLst/>
                <a:latin typeface="OpenSans"/>
              </a:rPr>
              <a:t>. Du premier château, il ne reste rien.</a:t>
            </a:r>
          </a:p>
        </p:txBody>
      </p:sp>
      <p:sp>
        <p:nvSpPr>
          <p:cNvPr id="38" name="ZoneTexte 37">
            <a:extLst>
              <a:ext uri="{FF2B5EF4-FFF2-40B4-BE49-F238E27FC236}">
                <a16:creationId xmlns:a16="http://schemas.microsoft.com/office/drawing/2014/main" id="{B82AABED-9906-1E0F-168C-210E2D3E849D}"/>
              </a:ext>
            </a:extLst>
          </p:cNvPr>
          <p:cNvSpPr txBox="1"/>
          <p:nvPr/>
        </p:nvSpPr>
        <p:spPr>
          <a:xfrm>
            <a:off x="4185109" y="3611463"/>
            <a:ext cx="4955058" cy="830997"/>
          </a:xfrm>
          <a:prstGeom prst="rect">
            <a:avLst/>
          </a:prstGeom>
          <a:noFill/>
        </p:spPr>
        <p:txBody>
          <a:bodyPr wrap="square">
            <a:spAutoFit/>
          </a:bodyPr>
          <a:lstStyle/>
          <a:p>
            <a:pPr algn="just"/>
            <a:r>
              <a:rPr lang="fr-FR" sz="1600" b="0" i="0" u="sng" strike="noStrike" dirty="0">
                <a:effectLst/>
              </a:rPr>
              <a:t>Hommage</a:t>
            </a:r>
            <a:r>
              <a:rPr lang="fr-FR" sz="1600" b="0" i="0" u="none" strike="noStrike" dirty="0">
                <a:effectLst/>
                <a:latin typeface="arial" panose="020B0604020202020204" pitchFamily="34" charset="0"/>
              </a:rPr>
              <a:t> </a:t>
            </a:r>
            <a:r>
              <a:rPr lang="fr-FR" sz="1600" b="0" i="0" u="none" strike="noStrike" dirty="0">
                <a:effectLst/>
              </a:rPr>
              <a:t>: serment du vassal qui se déclarait l’obligé de son seigneur. En échange, il recevait un fief, c’est-à-dire une terre.</a:t>
            </a:r>
            <a:endParaRPr lang="fr-FR" sz="1600" dirty="0"/>
          </a:p>
        </p:txBody>
      </p:sp>
    </p:spTree>
    <p:extLst>
      <p:ext uri="{BB962C8B-B14F-4D97-AF65-F5344CB8AC3E}">
        <p14:creationId xmlns:p14="http://schemas.microsoft.com/office/powerpoint/2010/main" val="2000856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88" name="Picture 36">
            <a:extLst>
              <a:ext uri="{FF2B5EF4-FFF2-40B4-BE49-F238E27FC236}">
                <a16:creationId xmlns:a16="http://schemas.microsoft.com/office/drawing/2014/main" id="{F464542E-C41F-3842-74A3-834D0B34C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58674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9160" name="Rectangle 8">
            <a:extLst>
              <a:ext uri="{FF2B5EF4-FFF2-40B4-BE49-F238E27FC236}">
                <a16:creationId xmlns:a16="http://schemas.microsoft.com/office/drawing/2014/main" id="{8B854B15-66F7-1B65-CE3F-9B2970C2D00A}"/>
              </a:ext>
            </a:extLst>
          </p:cNvPr>
          <p:cNvSpPr>
            <a:spLocks noChangeArrowheads="1"/>
          </p:cNvSpPr>
          <p:nvPr/>
        </p:nvSpPr>
        <p:spPr bwMode="auto">
          <a:xfrm>
            <a:off x="2743200" y="1524000"/>
            <a:ext cx="17526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161" name="Rectangle 9">
            <a:extLst>
              <a:ext uri="{FF2B5EF4-FFF2-40B4-BE49-F238E27FC236}">
                <a16:creationId xmlns:a16="http://schemas.microsoft.com/office/drawing/2014/main" id="{3D234874-9A61-9CA1-4543-97AC78F81DC0}"/>
              </a:ext>
            </a:extLst>
          </p:cNvPr>
          <p:cNvSpPr>
            <a:spLocks noChangeArrowheads="1"/>
          </p:cNvSpPr>
          <p:nvPr/>
        </p:nvSpPr>
        <p:spPr bwMode="auto">
          <a:xfrm>
            <a:off x="4572000" y="2590800"/>
            <a:ext cx="990600" cy="1524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162" name="Rectangle 10">
            <a:extLst>
              <a:ext uri="{FF2B5EF4-FFF2-40B4-BE49-F238E27FC236}">
                <a16:creationId xmlns:a16="http://schemas.microsoft.com/office/drawing/2014/main" id="{C55F85D8-2766-061D-7BDA-4E7A7CE9C289}"/>
              </a:ext>
            </a:extLst>
          </p:cNvPr>
          <p:cNvSpPr>
            <a:spLocks noChangeArrowheads="1"/>
          </p:cNvSpPr>
          <p:nvPr/>
        </p:nvSpPr>
        <p:spPr bwMode="auto">
          <a:xfrm>
            <a:off x="1981200" y="2362200"/>
            <a:ext cx="22860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163" name="Rectangle 11">
            <a:extLst>
              <a:ext uri="{FF2B5EF4-FFF2-40B4-BE49-F238E27FC236}">
                <a16:creationId xmlns:a16="http://schemas.microsoft.com/office/drawing/2014/main" id="{5DB1384A-C174-04B0-7027-CD014066E983}"/>
              </a:ext>
            </a:extLst>
          </p:cNvPr>
          <p:cNvSpPr>
            <a:spLocks noChangeArrowheads="1"/>
          </p:cNvSpPr>
          <p:nvPr/>
        </p:nvSpPr>
        <p:spPr bwMode="auto">
          <a:xfrm>
            <a:off x="6096000" y="1143000"/>
            <a:ext cx="914400" cy="1524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164" name="Line 12">
            <a:extLst>
              <a:ext uri="{FF2B5EF4-FFF2-40B4-BE49-F238E27FC236}">
                <a16:creationId xmlns:a16="http://schemas.microsoft.com/office/drawing/2014/main" id="{A8376E9C-00ED-F289-A588-A5127BFF1C61}"/>
              </a:ext>
            </a:extLst>
          </p:cNvPr>
          <p:cNvSpPr>
            <a:spLocks noChangeShapeType="1"/>
          </p:cNvSpPr>
          <p:nvPr/>
        </p:nvSpPr>
        <p:spPr bwMode="auto">
          <a:xfrm>
            <a:off x="7010400" y="1219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9165" name="Line 13">
            <a:extLst>
              <a:ext uri="{FF2B5EF4-FFF2-40B4-BE49-F238E27FC236}">
                <a16:creationId xmlns:a16="http://schemas.microsoft.com/office/drawing/2014/main" id="{1D646ECE-0344-8969-86F5-2083F89A458E}"/>
              </a:ext>
            </a:extLst>
          </p:cNvPr>
          <p:cNvSpPr>
            <a:spLocks noChangeShapeType="1"/>
          </p:cNvSpPr>
          <p:nvPr/>
        </p:nvSpPr>
        <p:spPr bwMode="auto">
          <a:xfrm flipV="1">
            <a:off x="3733800" y="4572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9169" name="Text Box 17">
            <a:extLst>
              <a:ext uri="{FF2B5EF4-FFF2-40B4-BE49-F238E27FC236}">
                <a16:creationId xmlns:a16="http://schemas.microsoft.com/office/drawing/2014/main" id="{882C7CCC-DD66-7860-8AB0-95729DE9C37B}"/>
              </a:ext>
            </a:extLst>
          </p:cNvPr>
          <p:cNvSpPr txBox="1">
            <a:spLocks noChangeArrowheads="1"/>
          </p:cNvSpPr>
          <p:nvPr/>
        </p:nvSpPr>
        <p:spPr bwMode="auto">
          <a:xfrm>
            <a:off x="381000" y="2057401"/>
            <a:ext cx="9906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fr-FR" altLang="fr-FR" sz="1400">
                <a:latin typeface="Garamond" panose="02020404030301010803" pitchFamily="18" charset="0"/>
              </a:rPr>
              <a:t>Abbé, couvent et monastère de Solignac</a:t>
            </a:r>
            <a:endParaRPr lang="fr-FR" altLang="fr-FR"/>
          </a:p>
        </p:txBody>
      </p:sp>
      <p:sp>
        <p:nvSpPr>
          <p:cNvPr id="49170" name="Text Box 18">
            <a:extLst>
              <a:ext uri="{FF2B5EF4-FFF2-40B4-BE49-F238E27FC236}">
                <a16:creationId xmlns:a16="http://schemas.microsoft.com/office/drawing/2014/main" id="{DA2B4128-5CBC-43E7-C388-4FE7598D7674}"/>
              </a:ext>
            </a:extLst>
          </p:cNvPr>
          <p:cNvSpPr txBox="1">
            <a:spLocks noChangeArrowheads="1"/>
          </p:cNvSpPr>
          <p:nvPr/>
        </p:nvSpPr>
        <p:spPr bwMode="auto">
          <a:xfrm>
            <a:off x="7848600" y="2514601"/>
            <a:ext cx="120097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ltLang="fr-FR" sz="1400">
                <a:latin typeface="Garamond" panose="02020404030301010803" pitchFamily="18" charset="0"/>
              </a:rPr>
              <a:t>Hommage lige</a:t>
            </a:r>
          </a:p>
        </p:txBody>
      </p:sp>
      <p:sp>
        <p:nvSpPr>
          <p:cNvPr id="49171" name="Text Box 19">
            <a:extLst>
              <a:ext uri="{FF2B5EF4-FFF2-40B4-BE49-F238E27FC236}">
                <a16:creationId xmlns:a16="http://schemas.microsoft.com/office/drawing/2014/main" id="{F845DA69-4DBC-54C4-5AD4-DA97BBEE78B6}"/>
              </a:ext>
            </a:extLst>
          </p:cNvPr>
          <p:cNvSpPr txBox="1">
            <a:spLocks noChangeArrowheads="1"/>
          </p:cNvSpPr>
          <p:nvPr/>
        </p:nvSpPr>
        <p:spPr bwMode="auto">
          <a:xfrm>
            <a:off x="7543801" y="990600"/>
            <a:ext cx="1768475"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fr-FR" altLang="fr-FR" sz="1400">
                <a:latin typeface="Garamond" panose="02020404030301010803" pitchFamily="18" charset="0"/>
              </a:rPr>
              <a:t>Pierre Bernard, seigneur</a:t>
            </a:r>
            <a:endParaRPr lang="fr-FR" altLang="fr-FR"/>
          </a:p>
        </p:txBody>
      </p:sp>
      <p:sp>
        <p:nvSpPr>
          <p:cNvPr id="49172" name="Text Box 20">
            <a:extLst>
              <a:ext uri="{FF2B5EF4-FFF2-40B4-BE49-F238E27FC236}">
                <a16:creationId xmlns:a16="http://schemas.microsoft.com/office/drawing/2014/main" id="{CC0C09C1-3C38-E8AF-907E-27A6C9BA1900}"/>
              </a:ext>
            </a:extLst>
          </p:cNvPr>
          <p:cNvSpPr txBox="1">
            <a:spLocks noChangeArrowheads="1"/>
          </p:cNvSpPr>
          <p:nvPr/>
        </p:nvSpPr>
        <p:spPr bwMode="auto">
          <a:xfrm>
            <a:off x="2888460" y="0"/>
            <a:ext cx="1608133"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fr-FR" altLang="fr-FR" sz="1400">
                <a:latin typeface="Garamond" panose="02020404030301010803" pitchFamily="18" charset="0"/>
              </a:rPr>
              <a:t>Hugues de Jaunhac, </a:t>
            </a:r>
          </a:p>
          <a:p>
            <a:pPr algn="ctr"/>
            <a:r>
              <a:rPr lang="fr-FR" altLang="fr-FR" sz="1400">
                <a:latin typeface="Garamond" panose="02020404030301010803" pitchFamily="18" charset="0"/>
              </a:rPr>
              <a:t>son neveu</a:t>
            </a:r>
            <a:endParaRPr lang="fr-FR" altLang="fr-FR"/>
          </a:p>
        </p:txBody>
      </p:sp>
      <p:sp>
        <p:nvSpPr>
          <p:cNvPr id="49175" name="Line 23">
            <a:extLst>
              <a:ext uri="{FF2B5EF4-FFF2-40B4-BE49-F238E27FC236}">
                <a16:creationId xmlns:a16="http://schemas.microsoft.com/office/drawing/2014/main" id="{53508F7B-9DC5-BF8C-4D21-F05FCF1209B3}"/>
              </a:ext>
            </a:extLst>
          </p:cNvPr>
          <p:cNvSpPr>
            <a:spLocks noChangeShapeType="1"/>
          </p:cNvSpPr>
          <p:nvPr/>
        </p:nvSpPr>
        <p:spPr bwMode="auto">
          <a:xfrm flipH="1">
            <a:off x="1295400" y="25146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9176" name="Line 24">
            <a:extLst>
              <a:ext uri="{FF2B5EF4-FFF2-40B4-BE49-F238E27FC236}">
                <a16:creationId xmlns:a16="http://schemas.microsoft.com/office/drawing/2014/main" id="{751BC2A2-0F13-0FA7-C419-3E96CFF5DC64}"/>
              </a:ext>
            </a:extLst>
          </p:cNvPr>
          <p:cNvSpPr>
            <a:spLocks noChangeShapeType="1"/>
          </p:cNvSpPr>
          <p:nvPr/>
        </p:nvSpPr>
        <p:spPr bwMode="auto">
          <a:xfrm>
            <a:off x="5562600" y="2667000"/>
            <a:ext cx="2209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9177" name="Rectangle 25">
            <a:extLst>
              <a:ext uri="{FF2B5EF4-FFF2-40B4-BE49-F238E27FC236}">
                <a16:creationId xmlns:a16="http://schemas.microsoft.com/office/drawing/2014/main" id="{6D116535-57E8-81AB-9B5C-2EBB3329004C}"/>
              </a:ext>
            </a:extLst>
          </p:cNvPr>
          <p:cNvSpPr>
            <a:spLocks noChangeArrowheads="1"/>
          </p:cNvSpPr>
          <p:nvPr/>
        </p:nvSpPr>
        <p:spPr bwMode="auto">
          <a:xfrm>
            <a:off x="1600200" y="1371600"/>
            <a:ext cx="7620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178" name="Rectangle 26">
            <a:extLst>
              <a:ext uri="{FF2B5EF4-FFF2-40B4-BE49-F238E27FC236}">
                <a16:creationId xmlns:a16="http://schemas.microsoft.com/office/drawing/2014/main" id="{E1DCDAF8-4901-0506-EFC6-06B7F7C6BCD0}"/>
              </a:ext>
            </a:extLst>
          </p:cNvPr>
          <p:cNvSpPr>
            <a:spLocks noChangeArrowheads="1"/>
          </p:cNvSpPr>
          <p:nvPr/>
        </p:nvSpPr>
        <p:spPr bwMode="auto">
          <a:xfrm>
            <a:off x="58277" y="1338590"/>
            <a:ext cx="1218603"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fr-FR" altLang="fr-FR" sz="1400" dirty="0">
                <a:latin typeface="Garamond" panose="02020404030301010803" pitchFamily="18" charset="0"/>
              </a:rPr>
              <a:t>« </a:t>
            </a:r>
            <a:r>
              <a:rPr lang="fr-FR" altLang="fr-FR" sz="1400" dirty="0" err="1">
                <a:latin typeface="Garamond" panose="02020404030301010803" pitchFamily="18" charset="0"/>
              </a:rPr>
              <a:t>castro</a:t>
            </a:r>
            <a:r>
              <a:rPr lang="fr-FR" altLang="fr-FR" sz="1400" dirty="0">
                <a:latin typeface="Garamond" panose="02020404030301010803" pitchFamily="18" charset="0"/>
              </a:rPr>
              <a:t> </a:t>
            </a:r>
            <a:r>
              <a:rPr lang="fr-FR" altLang="fr-FR" sz="1400" dirty="0" err="1">
                <a:latin typeface="Garamond" panose="02020404030301010803" pitchFamily="18" charset="0"/>
              </a:rPr>
              <a:t>Lucii</a:t>
            </a:r>
            <a:r>
              <a:rPr lang="fr-FR" altLang="fr-FR" sz="1400" dirty="0">
                <a:latin typeface="Garamond" panose="02020404030301010803" pitchFamily="18" charset="0"/>
              </a:rPr>
              <a:t> »</a:t>
            </a:r>
          </a:p>
          <a:p>
            <a:pPr algn="ctr"/>
            <a:r>
              <a:rPr lang="fr-FR" altLang="fr-FR" sz="1400" dirty="0" err="1">
                <a:latin typeface="Garamond" panose="02020404030301010803" pitchFamily="18" charset="0"/>
              </a:rPr>
              <a:t>Ch</a:t>
            </a:r>
            <a:r>
              <a:rPr lang="fr-FR" altLang="ja-JP" sz="1400" dirty="0" err="1">
                <a:latin typeface="Garamond" panose="02020404030301010803" pitchFamily="18" charset="0"/>
              </a:rPr>
              <a:t>âlucet</a:t>
            </a:r>
            <a:endParaRPr lang="fr-FR" altLang="fr-FR" sz="1400" dirty="0">
              <a:latin typeface="Garamond" panose="02020404030301010803" pitchFamily="18" charset="0"/>
            </a:endParaRPr>
          </a:p>
        </p:txBody>
      </p:sp>
      <p:sp>
        <p:nvSpPr>
          <p:cNvPr id="49179" name="Line 27">
            <a:extLst>
              <a:ext uri="{FF2B5EF4-FFF2-40B4-BE49-F238E27FC236}">
                <a16:creationId xmlns:a16="http://schemas.microsoft.com/office/drawing/2014/main" id="{E31D4F48-A166-5B17-FAA1-294AFF4E3234}"/>
              </a:ext>
            </a:extLst>
          </p:cNvPr>
          <p:cNvSpPr>
            <a:spLocks noChangeShapeType="1"/>
          </p:cNvSpPr>
          <p:nvPr/>
        </p:nvSpPr>
        <p:spPr bwMode="auto">
          <a:xfrm flipH="1">
            <a:off x="1295400" y="15240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9180" name="Rectangle 28">
            <a:extLst>
              <a:ext uri="{FF2B5EF4-FFF2-40B4-BE49-F238E27FC236}">
                <a16:creationId xmlns:a16="http://schemas.microsoft.com/office/drawing/2014/main" id="{038D361F-D1A0-8ACA-C645-9A8C0CA4B0F1}"/>
              </a:ext>
            </a:extLst>
          </p:cNvPr>
          <p:cNvSpPr>
            <a:spLocks noChangeArrowheads="1"/>
          </p:cNvSpPr>
          <p:nvPr/>
        </p:nvSpPr>
        <p:spPr bwMode="auto">
          <a:xfrm>
            <a:off x="1524000" y="762000"/>
            <a:ext cx="1828800" cy="3048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182" name="Rectangle 30">
            <a:extLst>
              <a:ext uri="{FF2B5EF4-FFF2-40B4-BE49-F238E27FC236}">
                <a16:creationId xmlns:a16="http://schemas.microsoft.com/office/drawing/2014/main" id="{9591F199-52F8-BE8B-1154-07FB37B2480F}"/>
              </a:ext>
            </a:extLst>
          </p:cNvPr>
          <p:cNvSpPr>
            <a:spLocks noChangeArrowheads="1"/>
          </p:cNvSpPr>
          <p:nvPr/>
        </p:nvSpPr>
        <p:spPr bwMode="auto">
          <a:xfrm>
            <a:off x="4343400" y="990600"/>
            <a:ext cx="6096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49183" name="Text Box 31">
            <a:extLst>
              <a:ext uri="{FF2B5EF4-FFF2-40B4-BE49-F238E27FC236}">
                <a16:creationId xmlns:a16="http://schemas.microsoft.com/office/drawing/2014/main" id="{FE81F809-8B2B-4EBA-AC12-BAE696202D49}"/>
              </a:ext>
            </a:extLst>
          </p:cNvPr>
          <p:cNvSpPr txBox="1">
            <a:spLocks noChangeArrowheads="1"/>
          </p:cNvSpPr>
          <p:nvPr/>
        </p:nvSpPr>
        <p:spPr bwMode="auto">
          <a:xfrm>
            <a:off x="1419445" y="-23813"/>
            <a:ext cx="1563248"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fr-FR" altLang="fr-FR" sz="1400">
                <a:latin typeface="Garamond" panose="02020404030301010803" pitchFamily="18" charset="0"/>
              </a:rPr>
              <a:t>Aymeric</a:t>
            </a:r>
          </a:p>
          <a:p>
            <a:pPr algn="ctr"/>
            <a:r>
              <a:rPr lang="fr-FR" altLang="fr-FR" sz="1400">
                <a:latin typeface="Garamond" panose="02020404030301010803" pitchFamily="18" charset="0"/>
              </a:rPr>
              <a:t>Év</a:t>
            </a:r>
            <a:r>
              <a:rPr lang="fr-FR" altLang="ja-JP" sz="1400">
                <a:latin typeface="Garamond" panose="02020404030301010803" pitchFamily="18" charset="0"/>
              </a:rPr>
              <a:t>êque de Limoges</a:t>
            </a:r>
            <a:endParaRPr lang="fr-FR" altLang="fr-FR">
              <a:latin typeface="Garamond" panose="02020404030301010803" pitchFamily="18" charset="0"/>
            </a:endParaRPr>
          </a:p>
        </p:txBody>
      </p:sp>
      <p:sp>
        <p:nvSpPr>
          <p:cNvPr id="49184" name="Line 32">
            <a:extLst>
              <a:ext uri="{FF2B5EF4-FFF2-40B4-BE49-F238E27FC236}">
                <a16:creationId xmlns:a16="http://schemas.microsoft.com/office/drawing/2014/main" id="{9E8A1BBB-9C8B-15F9-7468-74914701C8FF}"/>
              </a:ext>
            </a:extLst>
          </p:cNvPr>
          <p:cNvSpPr>
            <a:spLocks noChangeShapeType="1"/>
          </p:cNvSpPr>
          <p:nvPr/>
        </p:nvSpPr>
        <p:spPr bwMode="auto">
          <a:xfrm flipV="1">
            <a:off x="2209800" y="4572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9185" name="Line 33">
            <a:extLst>
              <a:ext uri="{FF2B5EF4-FFF2-40B4-BE49-F238E27FC236}">
                <a16:creationId xmlns:a16="http://schemas.microsoft.com/office/drawing/2014/main" id="{A72DCEA5-2E3A-9D88-A6DB-BE7CB8084742}"/>
              </a:ext>
            </a:extLst>
          </p:cNvPr>
          <p:cNvSpPr>
            <a:spLocks noChangeShapeType="1"/>
          </p:cNvSpPr>
          <p:nvPr/>
        </p:nvSpPr>
        <p:spPr bwMode="auto">
          <a:xfrm flipV="1">
            <a:off x="4724400" y="4572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49186" name="Text Box 34">
            <a:extLst>
              <a:ext uri="{FF2B5EF4-FFF2-40B4-BE49-F238E27FC236}">
                <a16:creationId xmlns:a16="http://schemas.microsoft.com/office/drawing/2014/main" id="{69AB218C-EE6E-6FF9-44EF-734A94E6221E}"/>
              </a:ext>
            </a:extLst>
          </p:cNvPr>
          <p:cNvSpPr txBox="1">
            <a:spLocks noChangeArrowheads="1"/>
          </p:cNvSpPr>
          <p:nvPr/>
        </p:nvSpPr>
        <p:spPr bwMode="auto">
          <a:xfrm>
            <a:off x="4570414" y="152401"/>
            <a:ext cx="774571"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altLang="fr-FR" sz="1400">
                <a:latin typeface="Garamond" panose="02020404030301010803" pitchFamily="18" charset="0"/>
              </a:rPr>
              <a:t>sénéchal</a:t>
            </a:r>
          </a:p>
        </p:txBody>
      </p:sp>
      <p:sp>
        <p:nvSpPr>
          <p:cNvPr id="49158" name="Rectangle 6">
            <a:extLst>
              <a:ext uri="{FF2B5EF4-FFF2-40B4-BE49-F238E27FC236}">
                <a16:creationId xmlns:a16="http://schemas.microsoft.com/office/drawing/2014/main" id="{47E2AD90-7488-FE51-3838-F2943A1F4165}"/>
              </a:ext>
            </a:extLst>
          </p:cNvPr>
          <p:cNvSpPr>
            <a:spLocks noChangeArrowheads="1"/>
          </p:cNvSpPr>
          <p:nvPr/>
        </p:nvSpPr>
        <p:spPr bwMode="auto">
          <a:xfrm>
            <a:off x="438970" y="5473005"/>
            <a:ext cx="8610600"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fr-FR" altLang="fr-FR" dirty="0"/>
              <a:t>Le 26 octobre 1260, un hommage est rendu à l’abbé et au monastère de Solignac par Pierre Bernard, seigneur du Haut-</a:t>
            </a:r>
            <a:r>
              <a:rPr lang="fr-FR" altLang="fr-FR" dirty="0" err="1"/>
              <a:t>Ch</a:t>
            </a:r>
            <a:r>
              <a:rPr lang="fr-FR" altLang="ja-JP" dirty="0" err="1"/>
              <a:t>âlucet</a:t>
            </a:r>
            <a:r>
              <a:rPr lang="fr-FR" altLang="ja-JP" dirty="0"/>
              <a:t> et Hugues de </a:t>
            </a:r>
            <a:r>
              <a:rPr lang="fr-FR" altLang="ja-JP" dirty="0" err="1"/>
              <a:t>Jaunhac</a:t>
            </a:r>
            <a:r>
              <a:rPr lang="fr-FR" altLang="ja-JP" dirty="0"/>
              <a:t>, son neveu, en présence de l’évêque Aymeric de Malemort et du sénéchal du roi de France, </a:t>
            </a:r>
            <a:r>
              <a:rPr lang="fr-FR" dirty="0"/>
              <a:t>Raoul de Trappes</a:t>
            </a:r>
            <a:r>
              <a:rPr lang="fr-FR" altLang="ja-JP" dirty="0"/>
              <a:t> . </a:t>
            </a:r>
            <a:endParaRPr lang="fr-FR" altLang="ja-JP" b="1" dirty="0"/>
          </a:p>
        </p:txBody>
      </p:sp>
      <p:sp>
        <p:nvSpPr>
          <p:cNvPr id="5" name="ZoneTexte 4">
            <a:extLst>
              <a:ext uri="{FF2B5EF4-FFF2-40B4-BE49-F238E27FC236}">
                <a16:creationId xmlns:a16="http://schemas.microsoft.com/office/drawing/2014/main" id="{9C513AE4-A395-CD41-8B7B-D34EB4B61D1C}"/>
              </a:ext>
            </a:extLst>
          </p:cNvPr>
          <p:cNvSpPr txBox="1"/>
          <p:nvPr/>
        </p:nvSpPr>
        <p:spPr>
          <a:xfrm>
            <a:off x="1164156" y="6551710"/>
            <a:ext cx="7577688" cy="307777"/>
          </a:xfrm>
          <a:prstGeom prst="rect">
            <a:avLst/>
          </a:prstGeom>
          <a:noFill/>
        </p:spPr>
        <p:txBody>
          <a:bodyPr wrap="square">
            <a:spAutoFit/>
          </a:bodyPr>
          <a:lstStyle/>
          <a:p>
            <a:pPr algn="ctr"/>
            <a:r>
              <a:rPr lang="fr-FR" altLang="ja-JP" sz="1400" dirty="0"/>
              <a:t>ADHV - 6H125 : hommage des seigneurs de </a:t>
            </a:r>
            <a:r>
              <a:rPr lang="fr-FR" altLang="ja-JP" sz="1400" dirty="0" err="1"/>
              <a:t>Châlucet</a:t>
            </a:r>
            <a:r>
              <a:rPr lang="fr-FR" altLang="ja-JP" sz="1400" dirty="0"/>
              <a:t> à l’abbaye de Solignac, 26 octobre 1260</a:t>
            </a:r>
            <a:endParaRPr lang="fr-FR" sz="1400" dirty="0"/>
          </a:p>
        </p:txBody>
      </p:sp>
    </p:spTree>
    <p:extLst>
      <p:ext uri="{BB962C8B-B14F-4D97-AF65-F5344CB8AC3E}">
        <p14:creationId xmlns:p14="http://schemas.microsoft.com/office/powerpoint/2010/main" val="2065679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A95A4C-F13F-3DD1-EBCA-A44B4C13F601}"/>
              </a:ext>
            </a:extLst>
          </p:cNvPr>
          <p:cNvSpPr>
            <a:spLocks noGrp="1"/>
          </p:cNvSpPr>
          <p:nvPr>
            <p:ph type="title"/>
          </p:nvPr>
        </p:nvSpPr>
        <p:spPr>
          <a:xfrm>
            <a:off x="1207008" y="48135"/>
            <a:ext cx="7725347" cy="598041"/>
          </a:xfrm>
        </p:spPr>
        <p:txBody>
          <a:bodyPr>
            <a:normAutofit/>
          </a:bodyPr>
          <a:lstStyle/>
          <a:p>
            <a:pPr algn="ctr"/>
            <a:r>
              <a:rPr lang="fr-FR" sz="2000" b="1" dirty="0">
                <a:latin typeface="+mn-lt"/>
              </a:rPr>
              <a:t>LES SCEAUX</a:t>
            </a:r>
          </a:p>
        </p:txBody>
      </p:sp>
      <p:pic>
        <p:nvPicPr>
          <p:cNvPr id="4" name="Image 3">
            <a:extLst>
              <a:ext uri="{FF2B5EF4-FFF2-40B4-BE49-F238E27FC236}">
                <a16:creationId xmlns:a16="http://schemas.microsoft.com/office/drawing/2014/main" id="{7B283454-494A-8CF7-F732-A59D7DBDA168}"/>
              </a:ext>
            </a:extLst>
          </p:cNvPr>
          <p:cNvPicPr>
            <a:picLocks noChangeAspect="1"/>
          </p:cNvPicPr>
          <p:nvPr/>
        </p:nvPicPr>
        <p:blipFill rotWithShape="1">
          <a:blip r:embed="rId2"/>
          <a:srcRect l="14375" r="18125"/>
          <a:stretch/>
        </p:blipFill>
        <p:spPr>
          <a:xfrm rot="5400000">
            <a:off x="956611" y="534058"/>
            <a:ext cx="4629150" cy="5143500"/>
          </a:xfrm>
          <a:prstGeom prst="rect">
            <a:avLst/>
          </a:prstGeom>
        </p:spPr>
      </p:pic>
      <p:sp>
        <p:nvSpPr>
          <p:cNvPr id="5" name="ZoneTexte 4">
            <a:extLst>
              <a:ext uri="{FF2B5EF4-FFF2-40B4-BE49-F238E27FC236}">
                <a16:creationId xmlns:a16="http://schemas.microsoft.com/office/drawing/2014/main" id="{4AF70029-EDD5-F411-5717-948C1F60EE2E}"/>
              </a:ext>
            </a:extLst>
          </p:cNvPr>
          <p:cNvSpPr txBox="1"/>
          <p:nvPr/>
        </p:nvSpPr>
        <p:spPr>
          <a:xfrm>
            <a:off x="4429915" y="6501885"/>
            <a:ext cx="1261884" cy="307777"/>
          </a:xfrm>
          <a:prstGeom prst="rect">
            <a:avLst/>
          </a:prstGeom>
          <a:noFill/>
        </p:spPr>
        <p:txBody>
          <a:bodyPr wrap="none" rtlCol="0">
            <a:spAutoFit/>
          </a:bodyPr>
          <a:lstStyle/>
          <a:p>
            <a:r>
              <a:rPr lang="fr-FR" sz="1400" dirty="0"/>
              <a:t>ADHV – 6H125</a:t>
            </a:r>
          </a:p>
        </p:txBody>
      </p:sp>
      <p:sp>
        <p:nvSpPr>
          <p:cNvPr id="3" name="ZoneTexte 2">
            <a:extLst>
              <a:ext uri="{FF2B5EF4-FFF2-40B4-BE49-F238E27FC236}">
                <a16:creationId xmlns:a16="http://schemas.microsoft.com/office/drawing/2014/main" id="{A8EAB8DE-C176-8007-1A6F-97E29692B840}"/>
              </a:ext>
            </a:extLst>
          </p:cNvPr>
          <p:cNvSpPr txBox="1"/>
          <p:nvPr/>
        </p:nvSpPr>
        <p:spPr>
          <a:xfrm>
            <a:off x="461899" y="5565440"/>
            <a:ext cx="9197916" cy="646331"/>
          </a:xfrm>
          <a:prstGeom prst="rect">
            <a:avLst/>
          </a:prstGeom>
          <a:noFill/>
        </p:spPr>
        <p:txBody>
          <a:bodyPr wrap="square" rtlCol="0">
            <a:spAutoFit/>
          </a:bodyPr>
          <a:lstStyle/>
          <a:p>
            <a:pPr algn="ctr"/>
            <a:r>
              <a:rPr lang="fr-FR" dirty="0"/>
              <a:t>Fragments de deux sceaux : celui de l’abbaye de Solignac et celui de Raoul de Trappes, sénéchal du roi de France dans le diocèse de Limoges.</a:t>
            </a:r>
          </a:p>
        </p:txBody>
      </p:sp>
      <p:sp>
        <p:nvSpPr>
          <p:cNvPr id="6" name="ZoneTexte 5">
            <a:extLst>
              <a:ext uri="{FF2B5EF4-FFF2-40B4-BE49-F238E27FC236}">
                <a16:creationId xmlns:a16="http://schemas.microsoft.com/office/drawing/2014/main" id="{40327582-4E0B-013E-3675-080EA356A8E8}"/>
              </a:ext>
            </a:extLst>
          </p:cNvPr>
          <p:cNvSpPr txBox="1"/>
          <p:nvPr/>
        </p:nvSpPr>
        <p:spPr>
          <a:xfrm>
            <a:off x="6184231" y="2442956"/>
            <a:ext cx="3164305" cy="1200329"/>
          </a:xfrm>
          <a:prstGeom prst="rect">
            <a:avLst/>
          </a:prstGeom>
          <a:noFill/>
        </p:spPr>
        <p:txBody>
          <a:bodyPr wrap="square" rtlCol="0">
            <a:spAutoFit/>
          </a:bodyPr>
          <a:lstStyle/>
          <a:p>
            <a:pPr algn="just"/>
            <a:r>
              <a:rPr lang="fr-FR" b="1" i="0" u="sng" strike="noStrike" dirty="0">
                <a:solidFill>
                  <a:srgbClr val="202124"/>
                </a:solidFill>
                <a:effectLst/>
              </a:rPr>
              <a:t>Sceau</a:t>
            </a:r>
            <a:r>
              <a:rPr lang="fr-FR" b="0" i="0" u="none" strike="noStrike" dirty="0">
                <a:solidFill>
                  <a:srgbClr val="202124"/>
                </a:solidFill>
                <a:effectLst/>
              </a:rPr>
              <a:t> : cachet officiel en cire ou en plomb dont l'empreinte est apposée sur des actes pour les rendre authentiques </a:t>
            </a:r>
            <a:endParaRPr lang="fr-FR" dirty="0"/>
          </a:p>
        </p:txBody>
      </p:sp>
    </p:spTree>
    <p:extLst>
      <p:ext uri="{BB962C8B-B14F-4D97-AF65-F5344CB8AC3E}">
        <p14:creationId xmlns:p14="http://schemas.microsoft.com/office/powerpoint/2010/main" val="2568582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0C1A6-4E6E-E987-EC81-004B188E151A}"/>
              </a:ext>
            </a:extLst>
          </p:cNvPr>
          <p:cNvSpPr>
            <a:spLocks noGrp="1"/>
          </p:cNvSpPr>
          <p:nvPr>
            <p:ph type="title"/>
          </p:nvPr>
        </p:nvSpPr>
        <p:spPr>
          <a:xfrm>
            <a:off x="137893" y="-31105"/>
            <a:ext cx="5391533" cy="678227"/>
          </a:xfrm>
        </p:spPr>
        <p:txBody>
          <a:bodyPr>
            <a:normAutofit/>
          </a:bodyPr>
          <a:lstStyle/>
          <a:p>
            <a:pPr algn="ctr"/>
            <a:r>
              <a:rPr lang="fr-FR" sz="2000" b="1" dirty="0">
                <a:latin typeface="+mn-lt"/>
              </a:rPr>
              <a:t>SCEAU D’UN SEIGNEUR DE CHALUCET</a:t>
            </a:r>
          </a:p>
        </p:txBody>
      </p:sp>
      <p:sp>
        <p:nvSpPr>
          <p:cNvPr id="4" name="ZoneTexte 3">
            <a:extLst>
              <a:ext uri="{FF2B5EF4-FFF2-40B4-BE49-F238E27FC236}">
                <a16:creationId xmlns:a16="http://schemas.microsoft.com/office/drawing/2014/main" id="{EC235CA4-671E-A26A-1DEE-764A75E50C0D}"/>
              </a:ext>
            </a:extLst>
          </p:cNvPr>
          <p:cNvSpPr txBox="1"/>
          <p:nvPr/>
        </p:nvSpPr>
        <p:spPr>
          <a:xfrm>
            <a:off x="137894" y="6240130"/>
            <a:ext cx="5633456" cy="646331"/>
          </a:xfrm>
          <a:prstGeom prst="rect">
            <a:avLst/>
          </a:prstGeom>
          <a:noFill/>
        </p:spPr>
        <p:txBody>
          <a:bodyPr wrap="square" rtlCol="0">
            <a:spAutoFit/>
          </a:bodyPr>
          <a:lstStyle/>
          <a:p>
            <a:pPr algn="ctr"/>
            <a:r>
              <a:rPr lang="fr-FR" dirty="0"/>
              <a:t>ADHV – 23H99 : fonds de l’abbaye des </a:t>
            </a:r>
            <a:r>
              <a:rPr lang="fr-FR" dirty="0" err="1"/>
              <a:t>Allois</a:t>
            </a:r>
            <a:r>
              <a:rPr lang="fr-FR" dirty="0"/>
              <a:t>, acquisition du bois dit « Lo </a:t>
            </a:r>
            <a:r>
              <a:rPr lang="fr-FR" dirty="0" err="1"/>
              <a:t>Deves</a:t>
            </a:r>
            <a:r>
              <a:rPr lang="fr-FR" dirty="0"/>
              <a:t> », 1264</a:t>
            </a:r>
          </a:p>
        </p:txBody>
      </p:sp>
      <p:sp>
        <p:nvSpPr>
          <p:cNvPr id="6" name="ZoneTexte 5">
            <a:extLst>
              <a:ext uri="{FF2B5EF4-FFF2-40B4-BE49-F238E27FC236}">
                <a16:creationId xmlns:a16="http://schemas.microsoft.com/office/drawing/2014/main" id="{CF769C82-0374-95F8-F598-686B2CD787BC}"/>
              </a:ext>
            </a:extLst>
          </p:cNvPr>
          <p:cNvSpPr txBox="1"/>
          <p:nvPr/>
        </p:nvSpPr>
        <p:spPr>
          <a:xfrm>
            <a:off x="5911964" y="39374"/>
            <a:ext cx="3741839" cy="1754326"/>
          </a:xfrm>
          <a:prstGeom prst="rect">
            <a:avLst/>
          </a:prstGeom>
          <a:noFill/>
        </p:spPr>
        <p:txBody>
          <a:bodyPr wrap="square" rtlCol="0">
            <a:spAutoFit/>
          </a:bodyPr>
          <a:lstStyle/>
          <a:p>
            <a:pPr algn="just"/>
            <a:r>
              <a:rPr lang="fr-FR" dirty="0"/>
              <a:t>	Il s’agit d’un document scellé (c’est-à-dire disposant au bas d’un sceau) de Pierre Bernard de </a:t>
            </a:r>
            <a:r>
              <a:rPr lang="fr-FR" dirty="0" err="1"/>
              <a:t>Jaunhac</a:t>
            </a:r>
            <a:r>
              <a:rPr lang="fr-FR" dirty="0"/>
              <a:t>, seigneur de </a:t>
            </a:r>
            <a:r>
              <a:rPr lang="fr-FR" dirty="0" err="1"/>
              <a:t>Châlucet</a:t>
            </a:r>
            <a:r>
              <a:rPr lang="fr-FR" dirty="0"/>
              <a:t>, le dernier de cette famille qui ait possédé le château. </a:t>
            </a:r>
          </a:p>
        </p:txBody>
      </p:sp>
      <p:sp>
        <p:nvSpPr>
          <p:cNvPr id="5" name="ZoneTexte 4">
            <a:extLst>
              <a:ext uri="{FF2B5EF4-FFF2-40B4-BE49-F238E27FC236}">
                <a16:creationId xmlns:a16="http://schemas.microsoft.com/office/drawing/2014/main" id="{DE0C3F6B-8D58-2C5F-F32F-A4EC20123DEE}"/>
              </a:ext>
            </a:extLst>
          </p:cNvPr>
          <p:cNvSpPr txBox="1"/>
          <p:nvPr/>
        </p:nvSpPr>
        <p:spPr>
          <a:xfrm>
            <a:off x="5911963" y="5895296"/>
            <a:ext cx="3741839" cy="923330"/>
          </a:xfrm>
          <a:prstGeom prst="rect">
            <a:avLst/>
          </a:prstGeom>
          <a:noFill/>
        </p:spPr>
        <p:txBody>
          <a:bodyPr wrap="square">
            <a:spAutoFit/>
          </a:bodyPr>
          <a:lstStyle/>
          <a:p>
            <a:pPr algn="just"/>
            <a:r>
              <a:rPr lang="fr-FR" dirty="0"/>
              <a:t>	Le contre-sceau présente un animal, sans doute un </a:t>
            </a:r>
            <a:r>
              <a:rPr lang="fr-FR" b="1" dirty="0"/>
              <a:t>sanglier</a:t>
            </a:r>
            <a:r>
              <a:rPr lang="fr-FR" dirty="0"/>
              <a:t>, sans mention de légende.</a:t>
            </a:r>
          </a:p>
        </p:txBody>
      </p:sp>
      <p:pic>
        <p:nvPicPr>
          <p:cNvPr id="9" name="Image 8">
            <a:extLst>
              <a:ext uri="{FF2B5EF4-FFF2-40B4-BE49-F238E27FC236}">
                <a16:creationId xmlns:a16="http://schemas.microsoft.com/office/drawing/2014/main" id="{03BEF11E-DCF4-96E2-ED48-3C3F9E1D675F}"/>
              </a:ext>
            </a:extLst>
          </p:cNvPr>
          <p:cNvPicPr>
            <a:picLocks noChangeAspect="1"/>
          </p:cNvPicPr>
          <p:nvPr/>
        </p:nvPicPr>
        <p:blipFill rotWithShape="1">
          <a:blip r:embed="rId2"/>
          <a:srcRect l="24762" r="1800"/>
          <a:stretch/>
        </p:blipFill>
        <p:spPr>
          <a:xfrm rot="5400000">
            <a:off x="196558" y="578091"/>
            <a:ext cx="5516126" cy="5633455"/>
          </a:xfrm>
          <a:prstGeom prst="rect">
            <a:avLst/>
          </a:prstGeom>
        </p:spPr>
      </p:pic>
      <p:pic>
        <p:nvPicPr>
          <p:cNvPr id="11" name="Image 10">
            <a:extLst>
              <a:ext uri="{FF2B5EF4-FFF2-40B4-BE49-F238E27FC236}">
                <a16:creationId xmlns:a16="http://schemas.microsoft.com/office/drawing/2014/main" id="{BC9B86AE-BDB2-A7B5-2B0C-1975D8722C74}"/>
              </a:ext>
            </a:extLst>
          </p:cNvPr>
          <p:cNvPicPr>
            <a:picLocks noChangeAspect="1"/>
          </p:cNvPicPr>
          <p:nvPr/>
        </p:nvPicPr>
        <p:blipFill rotWithShape="1">
          <a:blip r:embed="rId3"/>
          <a:srcRect l="7666" t="85" r="-2243" b="-85"/>
          <a:stretch/>
        </p:blipFill>
        <p:spPr>
          <a:xfrm rot="5400000">
            <a:off x="359184" y="1183912"/>
            <a:ext cx="5516127" cy="4374306"/>
          </a:xfrm>
          <a:prstGeom prst="rect">
            <a:avLst/>
          </a:prstGeom>
        </p:spPr>
      </p:pic>
      <p:sp>
        <p:nvSpPr>
          <p:cNvPr id="13" name="ZoneTexte 12">
            <a:extLst>
              <a:ext uri="{FF2B5EF4-FFF2-40B4-BE49-F238E27FC236}">
                <a16:creationId xmlns:a16="http://schemas.microsoft.com/office/drawing/2014/main" id="{78F2DD3D-AFA3-35DD-43CD-ECDE2E25CE69}"/>
              </a:ext>
            </a:extLst>
          </p:cNvPr>
          <p:cNvSpPr txBox="1"/>
          <p:nvPr/>
        </p:nvSpPr>
        <p:spPr>
          <a:xfrm>
            <a:off x="5911963" y="1689954"/>
            <a:ext cx="3741839" cy="4247317"/>
          </a:xfrm>
          <a:prstGeom prst="rect">
            <a:avLst/>
          </a:prstGeom>
          <a:noFill/>
        </p:spPr>
        <p:txBody>
          <a:bodyPr wrap="square">
            <a:spAutoFit/>
          </a:bodyPr>
          <a:lstStyle/>
          <a:p>
            <a:pPr algn="just"/>
            <a:r>
              <a:rPr lang="fr-FR" dirty="0"/>
              <a:t>Apposé au bas d’un document de 1264 constatant une cession à l’abbaye des </a:t>
            </a:r>
            <a:r>
              <a:rPr lang="fr-FR" dirty="0" err="1"/>
              <a:t>Allois</a:t>
            </a:r>
            <a:r>
              <a:rPr lang="fr-FR" dirty="0"/>
              <a:t>, c’est un « </a:t>
            </a:r>
            <a:r>
              <a:rPr lang="fr-FR" b="1" dirty="0"/>
              <a:t>écu triangulaire portant trois ailes </a:t>
            </a:r>
            <a:r>
              <a:rPr lang="fr-FR" dirty="0"/>
              <a:t>empennées en pal, trois demi-vols, mouvant de senestre, disposées 2 et 1 couvrant presque entièrement le champ de l’écu » en langue héraldique. </a:t>
            </a:r>
          </a:p>
          <a:p>
            <a:pPr algn="just"/>
            <a:r>
              <a:rPr lang="fr-FR" dirty="0"/>
              <a:t>	Ce sceau pourrait être rapproché des êtres ailés ornant un chapiteau existant encore dans une des pièces du château. La légende est incomplète : on discerne SPB, peut-être </a:t>
            </a:r>
            <a:r>
              <a:rPr lang="fr-FR" dirty="0" err="1"/>
              <a:t>Sigillum</a:t>
            </a:r>
            <a:r>
              <a:rPr lang="fr-FR" dirty="0"/>
              <a:t> Petri Bernardi.</a:t>
            </a:r>
          </a:p>
        </p:txBody>
      </p:sp>
      <p:pic>
        <p:nvPicPr>
          <p:cNvPr id="15" name="Image 14">
            <a:extLst>
              <a:ext uri="{FF2B5EF4-FFF2-40B4-BE49-F238E27FC236}">
                <a16:creationId xmlns:a16="http://schemas.microsoft.com/office/drawing/2014/main" id="{53D3B566-CB70-6469-4D1C-05B5EAC7C0A6}"/>
              </a:ext>
            </a:extLst>
          </p:cNvPr>
          <p:cNvPicPr>
            <a:picLocks noChangeAspect="1"/>
          </p:cNvPicPr>
          <p:nvPr/>
        </p:nvPicPr>
        <p:blipFill rotWithShape="1">
          <a:blip r:embed="rId4"/>
          <a:srcRect l="10281" t="11376" r="9980"/>
          <a:stretch/>
        </p:blipFill>
        <p:spPr>
          <a:xfrm rot="5400000">
            <a:off x="99408" y="1064922"/>
            <a:ext cx="5468498" cy="4558393"/>
          </a:xfrm>
          <a:prstGeom prst="rect">
            <a:avLst/>
          </a:prstGeom>
        </p:spPr>
      </p:pic>
      <p:pic>
        <p:nvPicPr>
          <p:cNvPr id="7" name="Image 6">
            <a:extLst>
              <a:ext uri="{FF2B5EF4-FFF2-40B4-BE49-F238E27FC236}">
                <a16:creationId xmlns:a16="http://schemas.microsoft.com/office/drawing/2014/main" id="{E2EC82CA-841F-9500-80F2-A970BF43D6CE}"/>
              </a:ext>
            </a:extLst>
          </p:cNvPr>
          <p:cNvPicPr>
            <a:picLocks noChangeAspect="1"/>
          </p:cNvPicPr>
          <p:nvPr/>
        </p:nvPicPr>
        <p:blipFill rotWithShape="1">
          <a:blip r:embed="rId4"/>
          <a:srcRect l="25231" t="31299" r="40102" b="29493"/>
          <a:stretch/>
        </p:blipFill>
        <p:spPr>
          <a:xfrm rot="5400000">
            <a:off x="265098" y="1079038"/>
            <a:ext cx="5659717" cy="4800870"/>
          </a:xfrm>
          <a:prstGeom prst="rect">
            <a:avLst/>
          </a:prstGeom>
        </p:spPr>
      </p:pic>
      <p:pic>
        <p:nvPicPr>
          <p:cNvPr id="8" name="Image 7">
            <a:extLst>
              <a:ext uri="{FF2B5EF4-FFF2-40B4-BE49-F238E27FC236}">
                <a16:creationId xmlns:a16="http://schemas.microsoft.com/office/drawing/2014/main" id="{1A92FA16-A098-02E0-5ED1-B1DCF4EF4D79}"/>
              </a:ext>
            </a:extLst>
          </p:cNvPr>
          <p:cNvPicPr>
            <a:picLocks noChangeAspect="1"/>
          </p:cNvPicPr>
          <p:nvPr/>
        </p:nvPicPr>
        <p:blipFill rotWithShape="1">
          <a:blip r:embed="rId3"/>
          <a:srcRect l="38237" t="20583" r="25898" b="29591"/>
          <a:stretch/>
        </p:blipFill>
        <p:spPr>
          <a:xfrm rot="5400000">
            <a:off x="669534" y="534156"/>
            <a:ext cx="4895424" cy="5100623"/>
          </a:xfrm>
          <a:prstGeom prst="rect">
            <a:avLst/>
          </a:prstGeom>
        </p:spPr>
      </p:pic>
    </p:spTree>
    <p:extLst>
      <p:ext uri="{BB962C8B-B14F-4D97-AF65-F5344CB8AC3E}">
        <p14:creationId xmlns:p14="http://schemas.microsoft.com/office/powerpoint/2010/main" val="36096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5DC223F-78E1-3285-DD2E-5060CC03F967}"/>
              </a:ext>
            </a:extLst>
          </p:cNvPr>
          <p:cNvSpPr>
            <a:spLocks noGrp="1" noChangeArrowheads="1"/>
          </p:cNvSpPr>
          <p:nvPr>
            <p:ph type="title"/>
          </p:nvPr>
        </p:nvSpPr>
        <p:spPr>
          <a:xfrm>
            <a:off x="1895061" y="0"/>
            <a:ext cx="5910469" cy="590157"/>
          </a:xfrm>
        </p:spPr>
        <p:txBody>
          <a:bodyPr>
            <a:normAutofit/>
          </a:bodyPr>
          <a:lstStyle/>
          <a:p>
            <a:pPr algn="ctr"/>
            <a:r>
              <a:rPr lang="fr-FR" altLang="fr-FR" sz="2000" b="1" dirty="0">
                <a:latin typeface="+mn-lt"/>
              </a:rPr>
              <a:t>LIENS AVEC L’ABBAYE DE SOLIGNAC</a:t>
            </a:r>
          </a:p>
        </p:txBody>
      </p:sp>
      <p:sp>
        <p:nvSpPr>
          <p:cNvPr id="52228" name="Rectangle 4">
            <a:extLst>
              <a:ext uri="{FF2B5EF4-FFF2-40B4-BE49-F238E27FC236}">
                <a16:creationId xmlns:a16="http://schemas.microsoft.com/office/drawing/2014/main" id="{228DDB49-96CD-DAA3-457C-47ABD5D0FE24}"/>
              </a:ext>
            </a:extLst>
          </p:cNvPr>
          <p:cNvSpPr>
            <a:spLocks noChangeArrowheads="1"/>
          </p:cNvSpPr>
          <p:nvPr/>
        </p:nvSpPr>
        <p:spPr bwMode="auto">
          <a:xfrm>
            <a:off x="615397" y="3911816"/>
            <a:ext cx="8675205"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just"/>
            <a:r>
              <a:rPr lang="fr-FR" altLang="fr-FR" dirty="0"/>
              <a:t>	Les familles nobles cherchaient à se faire enterrer dans une église, au plus proche du chœur, afin que messes et prières aient une influence bénéfique sur le salut de leur âme.</a:t>
            </a:r>
          </a:p>
          <a:p>
            <a:pPr algn="just"/>
            <a:endParaRPr lang="fr-FR" altLang="fr-FR" dirty="0"/>
          </a:p>
          <a:p>
            <a:pPr algn="just"/>
            <a:r>
              <a:rPr lang="fr-FR" altLang="fr-FR" dirty="0"/>
              <a:t>	Elles payaient ces intentions de prières et des messes qui étaient consignées dans des registres d’anniversaires.</a:t>
            </a:r>
          </a:p>
          <a:p>
            <a:pPr algn="just"/>
            <a:endParaRPr lang="fr-FR" altLang="fr-FR" dirty="0"/>
          </a:p>
          <a:p>
            <a:pPr algn="just"/>
            <a:r>
              <a:rPr lang="fr-FR" altLang="fr-FR" dirty="0"/>
              <a:t>	Ainsi, les seigneurs de </a:t>
            </a:r>
            <a:r>
              <a:rPr lang="fr-FR" altLang="fr-FR" dirty="0" err="1"/>
              <a:t>Châlucet</a:t>
            </a:r>
            <a:r>
              <a:rPr lang="fr-FR" altLang="fr-FR" dirty="0"/>
              <a:t>, vassaux des abbés de Solignac, avaient le privilège de pouvoir être enterrés dans l’église de l’abbaye.</a:t>
            </a:r>
          </a:p>
        </p:txBody>
      </p:sp>
      <p:sp>
        <p:nvSpPr>
          <p:cNvPr id="52233" name="Text Box 9">
            <a:extLst>
              <a:ext uri="{FF2B5EF4-FFF2-40B4-BE49-F238E27FC236}">
                <a16:creationId xmlns:a16="http://schemas.microsoft.com/office/drawing/2014/main" id="{03404C29-7F34-930E-C0FD-2F953F4231B7}"/>
              </a:ext>
            </a:extLst>
          </p:cNvPr>
          <p:cNvSpPr txBox="1">
            <a:spLocks noChangeArrowheads="1"/>
          </p:cNvSpPr>
          <p:nvPr/>
        </p:nvSpPr>
        <p:spPr bwMode="auto">
          <a:xfrm>
            <a:off x="157179" y="2252829"/>
            <a:ext cx="9386232" cy="175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fr-FR" altLang="fr-FR" i="1" dirty="0"/>
              <a:t>« </a:t>
            </a:r>
            <a:r>
              <a:rPr lang="fr-FR" altLang="fr-FR" i="1" dirty="0" err="1"/>
              <a:t>Anniversarium</a:t>
            </a:r>
            <a:r>
              <a:rPr lang="fr-FR" altLang="fr-FR" i="1" dirty="0"/>
              <a:t> </a:t>
            </a:r>
            <a:r>
              <a:rPr lang="fr-FR" altLang="fr-FR" i="1" dirty="0" err="1"/>
              <a:t>domini</a:t>
            </a:r>
            <a:r>
              <a:rPr lang="fr-FR" altLang="fr-FR" i="1" dirty="0"/>
              <a:t> </a:t>
            </a:r>
            <a:r>
              <a:rPr lang="fr-FR" altLang="fr-FR" i="1" dirty="0" err="1"/>
              <a:t>Hugonis</a:t>
            </a:r>
            <a:r>
              <a:rPr lang="fr-FR" altLang="fr-FR" i="1" dirty="0"/>
              <a:t> de </a:t>
            </a:r>
            <a:r>
              <a:rPr lang="fr-FR" altLang="fr-FR" i="1" dirty="0" err="1"/>
              <a:t>Jaunhac</a:t>
            </a:r>
            <a:r>
              <a:rPr lang="fr-FR" altLang="fr-FR" i="1" dirty="0"/>
              <a:t> </a:t>
            </a:r>
            <a:r>
              <a:rPr lang="fr-FR" altLang="fr-FR" i="1" dirty="0" err="1"/>
              <a:t>militis</a:t>
            </a:r>
            <a:r>
              <a:rPr lang="fr-FR" altLang="fr-FR" i="1" dirty="0"/>
              <a:t> </a:t>
            </a:r>
            <a:r>
              <a:rPr lang="fr-FR" altLang="fr-FR" i="1" dirty="0" err="1"/>
              <a:t>domini</a:t>
            </a:r>
            <a:r>
              <a:rPr lang="fr-FR" altLang="fr-FR" i="1" dirty="0"/>
              <a:t> de Castro </a:t>
            </a:r>
            <a:r>
              <a:rPr lang="fr-FR" altLang="fr-FR" i="1" dirty="0" err="1"/>
              <a:t>Lucii</a:t>
            </a:r>
            <a:r>
              <a:rPr lang="fr-FR" altLang="fr-FR" i="1" dirty="0"/>
              <a:t> qui est </a:t>
            </a:r>
            <a:r>
              <a:rPr lang="fr-FR" altLang="fr-FR" i="1" dirty="0" err="1"/>
              <a:t>sepultus</a:t>
            </a:r>
            <a:r>
              <a:rPr lang="fr-FR" altLang="fr-FR" i="1" dirty="0"/>
              <a:t> in (</a:t>
            </a:r>
            <a:r>
              <a:rPr lang="fr-FR" altLang="fr-FR" i="1" dirty="0" err="1"/>
              <a:t>monasterio</a:t>
            </a:r>
            <a:r>
              <a:rPr lang="fr-FR" altLang="fr-FR" i="1" dirty="0"/>
              <a:t>) </a:t>
            </a:r>
            <a:r>
              <a:rPr lang="fr-FR" altLang="fr-FR" i="1" dirty="0" err="1"/>
              <a:t>portico</a:t>
            </a:r>
            <a:r>
              <a:rPr lang="fr-FR" altLang="fr-FR" i="1" dirty="0"/>
              <a:t> juxta </a:t>
            </a:r>
            <a:r>
              <a:rPr lang="fr-FR" altLang="fr-FR" i="1" dirty="0" err="1"/>
              <a:t>vitream</a:t>
            </a:r>
            <a:r>
              <a:rPr lang="fr-FR" altLang="fr-FR" i="1" dirty="0"/>
              <a:t> </a:t>
            </a:r>
            <a:r>
              <a:rPr lang="fr-FR" altLang="fr-FR" i="1" dirty="0" err="1"/>
              <a:t>sancti</a:t>
            </a:r>
            <a:r>
              <a:rPr lang="fr-FR" altLang="fr-FR" i="1" dirty="0"/>
              <a:t> </a:t>
            </a:r>
            <a:r>
              <a:rPr lang="fr-FR" altLang="fr-FR" i="1" dirty="0" err="1"/>
              <a:t>Tillonis</a:t>
            </a:r>
            <a:r>
              <a:rPr lang="fr-FR" altLang="fr-FR" i="1" dirty="0"/>
              <a:t> juxta </a:t>
            </a:r>
            <a:r>
              <a:rPr lang="fr-FR" altLang="fr-FR" i="1" dirty="0" err="1"/>
              <a:t>portam</a:t>
            </a:r>
            <a:r>
              <a:rPr lang="fr-FR" altLang="fr-FR" i="1" dirty="0"/>
              <a:t> »</a:t>
            </a:r>
          </a:p>
          <a:p>
            <a:pPr algn="ctr"/>
            <a:endParaRPr lang="fr-FR" altLang="fr-FR" i="1" dirty="0"/>
          </a:p>
          <a:p>
            <a:pPr algn="ctr"/>
            <a:r>
              <a:rPr lang="fr-FR" altLang="fr-FR" dirty="0"/>
              <a:t> </a:t>
            </a:r>
            <a:r>
              <a:rPr lang="fr-FR" altLang="fr-FR" b="1" dirty="0"/>
              <a:t>Anniversaire du seigneur Hugues de </a:t>
            </a:r>
            <a:r>
              <a:rPr lang="fr-FR" altLang="fr-FR" b="1" dirty="0" err="1"/>
              <a:t>Jaunhac</a:t>
            </a:r>
            <a:r>
              <a:rPr lang="fr-FR" altLang="fr-FR" b="1" dirty="0"/>
              <a:t>, chevalier, seigneur</a:t>
            </a:r>
            <a:r>
              <a:rPr lang="fr-FR" altLang="ja-JP" b="1" dirty="0"/>
              <a:t> de </a:t>
            </a:r>
            <a:r>
              <a:rPr lang="fr-FR" altLang="ja-JP" b="1" dirty="0" err="1"/>
              <a:t>Châlucet</a:t>
            </a:r>
            <a:r>
              <a:rPr lang="fr-FR" altLang="ja-JP" b="1" dirty="0"/>
              <a:t> qui est enterré sous le portique à côté du vitrail de saint Tillon (ou </a:t>
            </a:r>
            <a:r>
              <a:rPr lang="fr-FR" altLang="ja-JP" b="1" dirty="0" err="1"/>
              <a:t>Théau</a:t>
            </a:r>
            <a:r>
              <a:rPr lang="fr-FR" altLang="ja-JP" b="1" dirty="0"/>
              <a:t>) à proximité de la porte (de l’abbaye de Solignac)</a:t>
            </a:r>
            <a:endParaRPr lang="fr-FR" altLang="fr-FR" b="1" dirty="0"/>
          </a:p>
        </p:txBody>
      </p:sp>
      <p:pic>
        <p:nvPicPr>
          <p:cNvPr id="52235" name="Picture 11">
            <a:extLst>
              <a:ext uri="{FF2B5EF4-FFF2-40B4-BE49-F238E27FC236}">
                <a16:creationId xmlns:a16="http://schemas.microsoft.com/office/drawing/2014/main" id="{BE7C9BAF-E418-A0B5-D79F-B1798E3724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890755"/>
            <a:ext cx="84582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52236" name="Picture 12">
            <a:extLst>
              <a:ext uri="{FF2B5EF4-FFF2-40B4-BE49-F238E27FC236}">
                <a16:creationId xmlns:a16="http://schemas.microsoft.com/office/drawing/2014/main" id="{6C56D071-60AD-B5F9-F12C-A7F1F3E6E6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900" y="1465429"/>
            <a:ext cx="8077200" cy="5556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FB928B9-5D1F-7070-B246-12657031CDC7}"/>
              </a:ext>
            </a:extLst>
          </p:cNvPr>
          <p:cNvSpPr txBox="1"/>
          <p:nvPr/>
        </p:nvSpPr>
        <p:spPr>
          <a:xfrm>
            <a:off x="2699955" y="6550223"/>
            <a:ext cx="4506088" cy="307777"/>
          </a:xfrm>
          <a:prstGeom prst="rect">
            <a:avLst/>
          </a:prstGeom>
          <a:noFill/>
        </p:spPr>
        <p:txBody>
          <a:bodyPr wrap="square">
            <a:spAutoFit/>
          </a:bodyPr>
          <a:lstStyle/>
          <a:p>
            <a:pPr algn="just"/>
            <a:r>
              <a:rPr lang="fr-FR" altLang="fr-FR" sz="1400" dirty="0"/>
              <a:t>ADHV- 6H4 f°28 r-v - </a:t>
            </a:r>
            <a:r>
              <a:rPr lang="fr-FR" sz="1400" dirty="0">
                <a:effectLst/>
              </a:rPr>
              <a:t>Livre des anniversaires , </a:t>
            </a:r>
            <a:r>
              <a:rPr lang="fr-FR" altLang="fr-FR" sz="1400" dirty="0"/>
              <a:t>XIII° siècle </a:t>
            </a:r>
            <a:endParaRPr lang="fr-FR" sz="1400" dirty="0"/>
          </a:p>
        </p:txBody>
      </p:sp>
    </p:spTree>
    <p:extLst>
      <p:ext uri="{BB962C8B-B14F-4D97-AF65-F5344CB8AC3E}">
        <p14:creationId xmlns:p14="http://schemas.microsoft.com/office/powerpoint/2010/main" val="133702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B830C-8D68-BFC8-6EFB-20FF5589112A}"/>
              </a:ext>
            </a:extLst>
          </p:cNvPr>
          <p:cNvSpPr>
            <a:spLocks noGrp="1"/>
          </p:cNvSpPr>
          <p:nvPr>
            <p:ph type="title"/>
          </p:nvPr>
        </p:nvSpPr>
        <p:spPr>
          <a:xfrm>
            <a:off x="543338" y="0"/>
            <a:ext cx="8297311" cy="483012"/>
          </a:xfrm>
        </p:spPr>
        <p:txBody>
          <a:bodyPr>
            <a:normAutofit/>
          </a:bodyPr>
          <a:lstStyle/>
          <a:p>
            <a:pPr algn="ctr"/>
            <a:r>
              <a:rPr lang="fr-FR" sz="2000" b="1" dirty="0">
                <a:latin typeface="+mn-lt"/>
              </a:rPr>
              <a:t>CHAPELLES DE CHALUCET</a:t>
            </a:r>
          </a:p>
        </p:txBody>
      </p:sp>
      <p:sp>
        <p:nvSpPr>
          <p:cNvPr id="7" name="ZoneTexte 6">
            <a:extLst>
              <a:ext uri="{FF2B5EF4-FFF2-40B4-BE49-F238E27FC236}">
                <a16:creationId xmlns:a16="http://schemas.microsoft.com/office/drawing/2014/main" id="{B12C8E44-3B91-439D-BA24-1CD2EA4B3975}"/>
              </a:ext>
            </a:extLst>
          </p:cNvPr>
          <p:cNvSpPr txBox="1"/>
          <p:nvPr/>
        </p:nvSpPr>
        <p:spPr>
          <a:xfrm>
            <a:off x="1881469" y="6454802"/>
            <a:ext cx="6143061" cy="307777"/>
          </a:xfrm>
          <a:prstGeom prst="rect">
            <a:avLst/>
          </a:prstGeom>
          <a:noFill/>
        </p:spPr>
        <p:txBody>
          <a:bodyPr wrap="square">
            <a:spAutoFit/>
          </a:bodyPr>
          <a:lstStyle/>
          <a:p>
            <a:pPr algn="ctr"/>
            <a:r>
              <a:rPr lang="fr-FR" sz="1400" dirty="0">
                <a:effectLst/>
              </a:rPr>
              <a:t>ADHV - 6H125 : Testament de Gui de </a:t>
            </a:r>
            <a:r>
              <a:rPr lang="fr-FR" sz="1400" dirty="0" err="1">
                <a:effectLst/>
              </a:rPr>
              <a:t>Peirîgos</a:t>
            </a:r>
            <a:r>
              <a:rPr lang="fr-FR" sz="1400" dirty="0">
                <a:effectLst/>
              </a:rPr>
              <a:t> (de Périgord) </a:t>
            </a:r>
            <a:r>
              <a:rPr lang="fr-FR" sz="1400" dirty="0"/>
              <a:t>, 25 octobre </a:t>
            </a:r>
            <a:r>
              <a:rPr lang="fr-FR" sz="1400" dirty="0">
                <a:effectLst/>
              </a:rPr>
              <a:t>1264.</a:t>
            </a:r>
            <a:endParaRPr lang="fr-FR" sz="1400" dirty="0"/>
          </a:p>
        </p:txBody>
      </p:sp>
      <p:sp>
        <p:nvSpPr>
          <p:cNvPr id="8" name="ZoneTexte 7">
            <a:extLst>
              <a:ext uri="{FF2B5EF4-FFF2-40B4-BE49-F238E27FC236}">
                <a16:creationId xmlns:a16="http://schemas.microsoft.com/office/drawing/2014/main" id="{06B9788B-8DD5-8C1B-26F4-67DFCC87ADF1}"/>
              </a:ext>
            </a:extLst>
          </p:cNvPr>
          <p:cNvSpPr txBox="1"/>
          <p:nvPr/>
        </p:nvSpPr>
        <p:spPr>
          <a:xfrm>
            <a:off x="330187" y="427080"/>
            <a:ext cx="9482682" cy="646331"/>
          </a:xfrm>
          <a:prstGeom prst="rect">
            <a:avLst/>
          </a:prstGeom>
          <a:noFill/>
        </p:spPr>
        <p:txBody>
          <a:bodyPr wrap="square" rtlCol="0">
            <a:spAutoFit/>
          </a:bodyPr>
          <a:lstStyle/>
          <a:p>
            <a:pPr algn="just"/>
            <a:r>
              <a:rPr lang="fr-FR" dirty="0"/>
              <a:t>Dans ce testament daté de 1264, il est mentionné qu’il existaient deux chapelles à </a:t>
            </a:r>
            <a:r>
              <a:rPr lang="fr-FR" dirty="0" err="1"/>
              <a:t>Châlucet</a:t>
            </a:r>
            <a:r>
              <a:rPr lang="fr-FR" dirty="0"/>
              <a:t>, l’une dans le château du haut et l’autre dans le bas castrum avec des prêtres attachés à leur service.</a:t>
            </a:r>
          </a:p>
        </p:txBody>
      </p:sp>
      <p:sp>
        <p:nvSpPr>
          <p:cNvPr id="3" name="ZoneTexte 2">
            <a:extLst>
              <a:ext uri="{FF2B5EF4-FFF2-40B4-BE49-F238E27FC236}">
                <a16:creationId xmlns:a16="http://schemas.microsoft.com/office/drawing/2014/main" id="{BB232952-55A7-68E4-087E-39ED5BBAB8EF}"/>
              </a:ext>
            </a:extLst>
          </p:cNvPr>
          <p:cNvSpPr txBox="1"/>
          <p:nvPr/>
        </p:nvSpPr>
        <p:spPr>
          <a:xfrm>
            <a:off x="271100" y="1829495"/>
            <a:ext cx="9448639" cy="1477328"/>
          </a:xfrm>
          <a:prstGeom prst="rect">
            <a:avLst/>
          </a:prstGeom>
          <a:noFill/>
        </p:spPr>
        <p:txBody>
          <a:bodyPr wrap="square" rtlCol="0">
            <a:spAutoFit/>
          </a:bodyPr>
          <a:lstStyle/>
          <a:p>
            <a:pPr algn="just"/>
            <a:r>
              <a:rPr lang="fr-FR" i="1" dirty="0"/>
              <a:t>« In nomine </a:t>
            </a:r>
            <a:r>
              <a:rPr lang="fr-FR" i="1" dirty="0" err="1"/>
              <a:t>Patris</a:t>
            </a:r>
            <a:r>
              <a:rPr lang="fr-FR" i="1" dirty="0"/>
              <a:t> et </a:t>
            </a:r>
            <a:r>
              <a:rPr lang="fr-FR" i="1" dirty="0" err="1"/>
              <a:t>Filii</a:t>
            </a:r>
            <a:r>
              <a:rPr lang="fr-FR" i="1" dirty="0"/>
              <a:t> et </a:t>
            </a:r>
            <a:r>
              <a:rPr lang="fr-FR" i="1" dirty="0" err="1"/>
              <a:t>Spiritus</a:t>
            </a:r>
            <a:r>
              <a:rPr lang="fr-FR" i="1" dirty="0"/>
              <a:t> </a:t>
            </a:r>
            <a:r>
              <a:rPr lang="fr-FR" i="1" dirty="0" err="1"/>
              <a:t>sancti</a:t>
            </a:r>
            <a:r>
              <a:rPr lang="fr-FR" i="1" dirty="0"/>
              <a:t>, Amen. Ego, Guido de </a:t>
            </a:r>
            <a:r>
              <a:rPr lang="fr-FR" i="1" dirty="0" err="1"/>
              <a:t>Periguos</a:t>
            </a:r>
            <a:r>
              <a:rPr lang="fr-FR" i="1" dirty="0"/>
              <a:t>, </a:t>
            </a:r>
            <a:r>
              <a:rPr lang="fr-FR" i="1" dirty="0" err="1"/>
              <a:t>domisellus</a:t>
            </a:r>
            <a:r>
              <a:rPr lang="fr-FR" i="1" dirty="0"/>
              <a:t>, bene compos mentis </a:t>
            </a:r>
            <a:r>
              <a:rPr lang="fr-FR" i="1" dirty="0" err="1"/>
              <a:t>mee</a:t>
            </a:r>
            <a:r>
              <a:rPr lang="fr-FR" i="1" dirty="0"/>
              <a:t>, </a:t>
            </a:r>
            <a:r>
              <a:rPr lang="fr-FR" i="1" dirty="0" err="1"/>
              <a:t>licet</a:t>
            </a:r>
            <a:r>
              <a:rPr lang="fr-FR" i="1" dirty="0"/>
              <a:t> </a:t>
            </a:r>
            <a:r>
              <a:rPr lang="fr-FR" i="1" dirty="0" err="1"/>
              <a:t>eger</a:t>
            </a:r>
            <a:r>
              <a:rPr lang="fr-FR" i="1" dirty="0"/>
              <a:t> </a:t>
            </a:r>
            <a:r>
              <a:rPr lang="fr-FR" i="1" dirty="0" err="1"/>
              <a:t>corpore</a:t>
            </a:r>
            <a:r>
              <a:rPr lang="fr-FR" i="1" dirty="0"/>
              <a:t>, in </a:t>
            </a:r>
            <a:r>
              <a:rPr lang="fr-FR" i="1" dirty="0" err="1"/>
              <a:t>hunc</a:t>
            </a:r>
            <a:r>
              <a:rPr lang="fr-FR" i="1" dirty="0"/>
              <a:t> </a:t>
            </a:r>
            <a:r>
              <a:rPr lang="fr-FR" i="1" dirty="0" err="1"/>
              <a:t>modum</a:t>
            </a:r>
            <a:r>
              <a:rPr lang="fr-FR" i="1" dirty="0"/>
              <a:t> </a:t>
            </a:r>
            <a:r>
              <a:rPr lang="fr-FR" i="1" dirty="0" err="1"/>
              <a:t>facio</a:t>
            </a:r>
            <a:r>
              <a:rPr lang="fr-FR" i="1" dirty="0"/>
              <a:t> </a:t>
            </a:r>
            <a:r>
              <a:rPr lang="fr-FR" i="1" dirty="0" err="1"/>
              <a:t>seu</a:t>
            </a:r>
            <a:r>
              <a:rPr lang="fr-FR" i="1" dirty="0"/>
              <a:t> </a:t>
            </a:r>
            <a:r>
              <a:rPr lang="fr-FR" i="1" dirty="0" err="1"/>
              <a:t>ordino</a:t>
            </a:r>
            <a:r>
              <a:rPr lang="fr-FR" i="1" dirty="0"/>
              <a:t> </a:t>
            </a:r>
            <a:r>
              <a:rPr lang="fr-FR" i="1" dirty="0" err="1"/>
              <a:t>testamentum</a:t>
            </a:r>
            <a:r>
              <a:rPr lang="fr-FR" i="1" dirty="0"/>
              <a:t> </a:t>
            </a:r>
            <a:r>
              <a:rPr lang="fr-FR" i="1" dirty="0" err="1"/>
              <a:t>meum</a:t>
            </a:r>
            <a:r>
              <a:rPr lang="fr-FR" i="1" dirty="0"/>
              <a:t> ».</a:t>
            </a:r>
          </a:p>
          <a:p>
            <a:pPr algn="just"/>
            <a:endParaRPr lang="fr-FR" i="1" dirty="0"/>
          </a:p>
          <a:p>
            <a:pPr algn="just"/>
            <a:r>
              <a:rPr lang="fr-FR" dirty="0"/>
              <a:t>Au nom du Père et du Fils et du Saint-Esprit, Amen. Moi, Gui de Périgord, chef de famille, étant sain d’esprit et de corps, exprime mes dernières volontés ainsi.</a:t>
            </a:r>
            <a:endParaRPr lang="fr-FR" i="1" dirty="0"/>
          </a:p>
        </p:txBody>
      </p:sp>
      <p:pic>
        <p:nvPicPr>
          <p:cNvPr id="5" name="Image 4">
            <a:extLst>
              <a:ext uri="{FF2B5EF4-FFF2-40B4-BE49-F238E27FC236}">
                <a16:creationId xmlns:a16="http://schemas.microsoft.com/office/drawing/2014/main" id="{7F3C2560-4D74-1E6C-FAF7-8EA02F0DD7BB}"/>
              </a:ext>
            </a:extLst>
          </p:cNvPr>
          <p:cNvPicPr>
            <a:picLocks noChangeAspect="1"/>
          </p:cNvPicPr>
          <p:nvPr/>
        </p:nvPicPr>
        <p:blipFill rotWithShape="1">
          <a:blip r:embed="rId2"/>
          <a:srcRect l="4341" t="14845" r="4482" b="78960"/>
          <a:stretch/>
        </p:blipFill>
        <p:spPr>
          <a:xfrm>
            <a:off x="93129" y="1252819"/>
            <a:ext cx="9719740" cy="495343"/>
          </a:xfrm>
          <a:prstGeom prst="rect">
            <a:avLst/>
          </a:prstGeom>
        </p:spPr>
      </p:pic>
      <p:sp>
        <p:nvSpPr>
          <p:cNvPr id="9" name="ZoneTexte 8">
            <a:extLst>
              <a:ext uri="{FF2B5EF4-FFF2-40B4-BE49-F238E27FC236}">
                <a16:creationId xmlns:a16="http://schemas.microsoft.com/office/drawing/2014/main" id="{20FF8A63-84A7-9ACA-A2B4-E8538592B9E9}"/>
              </a:ext>
            </a:extLst>
          </p:cNvPr>
          <p:cNvSpPr txBox="1"/>
          <p:nvPr/>
        </p:nvSpPr>
        <p:spPr>
          <a:xfrm>
            <a:off x="271100" y="4737658"/>
            <a:ext cx="9448640" cy="1477328"/>
          </a:xfrm>
          <a:prstGeom prst="rect">
            <a:avLst/>
          </a:prstGeom>
          <a:noFill/>
        </p:spPr>
        <p:txBody>
          <a:bodyPr wrap="square">
            <a:spAutoFit/>
          </a:bodyPr>
          <a:lstStyle/>
          <a:p>
            <a:pPr algn="just"/>
            <a:r>
              <a:rPr lang="fr-FR" i="1" dirty="0"/>
              <a:t>« Item lego capelle </a:t>
            </a:r>
            <a:r>
              <a:rPr lang="fr-FR" i="1" dirty="0" err="1"/>
              <a:t>Castri</a:t>
            </a:r>
            <a:r>
              <a:rPr lang="fr-FR" i="1" dirty="0"/>
              <a:t> </a:t>
            </a:r>
            <a:r>
              <a:rPr lang="fr-FR" i="1" dirty="0" err="1"/>
              <a:t>Lucii</a:t>
            </a:r>
            <a:r>
              <a:rPr lang="fr-FR" i="1" dirty="0"/>
              <a:t> </a:t>
            </a:r>
            <a:r>
              <a:rPr lang="fr-FR" i="1" dirty="0" err="1"/>
              <a:t>superioris</a:t>
            </a:r>
            <a:r>
              <a:rPr lang="fr-FR" i="1" dirty="0"/>
              <a:t> </a:t>
            </a:r>
            <a:r>
              <a:rPr lang="fr-FR" i="1" dirty="0" err="1"/>
              <a:t>tres</a:t>
            </a:r>
            <a:r>
              <a:rPr lang="fr-FR" i="1" dirty="0"/>
              <a:t> </a:t>
            </a:r>
            <a:r>
              <a:rPr lang="fr-FR" i="1" dirty="0" err="1"/>
              <a:t>solidos</a:t>
            </a:r>
            <a:r>
              <a:rPr lang="fr-FR" i="1" dirty="0"/>
              <a:t> </a:t>
            </a:r>
            <a:r>
              <a:rPr lang="fr-FR" i="1" dirty="0" err="1"/>
              <a:t>renduales</a:t>
            </a:r>
            <a:r>
              <a:rPr lang="fr-FR" i="1" dirty="0"/>
              <a:t> et </a:t>
            </a:r>
            <a:r>
              <a:rPr lang="fr-FR" i="1" dirty="0" err="1"/>
              <a:t>alie</a:t>
            </a:r>
            <a:r>
              <a:rPr lang="fr-FR" i="1" dirty="0"/>
              <a:t> capelle </a:t>
            </a:r>
            <a:r>
              <a:rPr lang="fr-FR" i="1" dirty="0" err="1"/>
              <a:t>Castri</a:t>
            </a:r>
            <a:r>
              <a:rPr lang="fr-FR" i="1" dirty="0"/>
              <a:t> </a:t>
            </a:r>
            <a:r>
              <a:rPr lang="fr-FR" i="1" dirty="0" err="1"/>
              <a:t>Lucii</a:t>
            </a:r>
            <a:r>
              <a:rPr lang="fr-FR" i="1" dirty="0"/>
              <a:t> </a:t>
            </a:r>
            <a:r>
              <a:rPr lang="fr-FR" i="1" dirty="0" err="1"/>
              <a:t>inferioris</a:t>
            </a:r>
            <a:r>
              <a:rPr lang="fr-FR" i="1" dirty="0"/>
              <a:t> alios </a:t>
            </a:r>
            <a:r>
              <a:rPr lang="fr-FR" i="1" dirty="0" err="1"/>
              <a:t>tres</a:t>
            </a:r>
            <a:r>
              <a:rPr lang="fr-FR" i="1" dirty="0"/>
              <a:t> </a:t>
            </a:r>
            <a:r>
              <a:rPr lang="fr-FR" i="1" dirty="0" err="1"/>
              <a:t>solidos</a:t>
            </a:r>
            <a:r>
              <a:rPr lang="fr-FR" i="1" dirty="0"/>
              <a:t> </a:t>
            </a:r>
            <a:r>
              <a:rPr lang="fr-FR" i="1" dirty="0" err="1"/>
              <a:t>renduales</a:t>
            </a:r>
            <a:r>
              <a:rPr lang="fr-FR" i="1" dirty="0"/>
              <a:t> ».</a:t>
            </a:r>
          </a:p>
          <a:p>
            <a:pPr algn="just"/>
            <a:endParaRPr lang="fr-FR" i="1" dirty="0"/>
          </a:p>
          <a:p>
            <a:pPr algn="just"/>
            <a:r>
              <a:rPr lang="fr-FR" dirty="0"/>
              <a:t>De même, j'ai lu que la chapelle du haut château de </a:t>
            </a:r>
            <a:r>
              <a:rPr lang="fr-FR" dirty="0" err="1"/>
              <a:t>Chalucet</a:t>
            </a:r>
            <a:r>
              <a:rPr lang="fr-FR" dirty="0"/>
              <a:t> vaut trois solides, et l'autre chapelle du bas château de </a:t>
            </a:r>
            <a:r>
              <a:rPr lang="fr-FR" dirty="0" err="1"/>
              <a:t>Châlucet</a:t>
            </a:r>
            <a:r>
              <a:rPr lang="fr-FR" dirty="0"/>
              <a:t> vaut aussi trois solides.</a:t>
            </a:r>
            <a:endParaRPr lang="fr-FR" i="1" dirty="0"/>
          </a:p>
        </p:txBody>
      </p:sp>
      <p:pic>
        <p:nvPicPr>
          <p:cNvPr id="11" name="Image 10">
            <a:extLst>
              <a:ext uri="{FF2B5EF4-FFF2-40B4-BE49-F238E27FC236}">
                <a16:creationId xmlns:a16="http://schemas.microsoft.com/office/drawing/2014/main" id="{70DF9EF9-F300-2583-2776-6E82EA618343}"/>
              </a:ext>
            </a:extLst>
          </p:cNvPr>
          <p:cNvPicPr>
            <a:picLocks noChangeAspect="1"/>
          </p:cNvPicPr>
          <p:nvPr/>
        </p:nvPicPr>
        <p:blipFill rotWithShape="1">
          <a:blip r:embed="rId2"/>
          <a:srcRect l="49922" t="37345" r="6106" b="59855"/>
          <a:stretch/>
        </p:blipFill>
        <p:spPr>
          <a:xfrm>
            <a:off x="93129" y="3406939"/>
            <a:ext cx="9719740" cy="464128"/>
          </a:xfrm>
          <a:prstGeom prst="rect">
            <a:avLst/>
          </a:prstGeom>
        </p:spPr>
      </p:pic>
      <p:pic>
        <p:nvPicPr>
          <p:cNvPr id="13" name="Image 12">
            <a:extLst>
              <a:ext uri="{FF2B5EF4-FFF2-40B4-BE49-F238E27FC236}">
                <a16:creationId xmlns:a16="http://schemas.microsoft.com/office/drawing/2014/main" id="{9DCE749C-0DE0-ABA0-B6CF-39452F5E71AE}"/>
              </a:ext>
            </a:extLst>
          </p:cNvPr>
          <p:cNvPicPr>
            <a:picLocks noChangeAspect="1"/>
          </p:cNvPicPr>
          <p:nvPr/>
        </p:nvPicPr>
        <p:blipFill rotWithShape="1">
          <a:blip r:embed="rId2"/>
          <a:srcRect l="5182" t="38673" r="69870" b="58239"/>
          <a:stretch/>
        </p:blipFill>
        <p:spPr>
          <a:xfrm>
            <a:off x="93129" y="4110883"/>
            <a:ext cx="5334931" cy="495343"/>
          </a:xfrm>
          <a:prstGeom prst="rect">
            <a:avLst/>
          </a:prstGeom>
        </p:spPr>
      </p:pic>
    </p:spTree>
    <p:extLst>
      <p:ext uri="{BB962C8B-B14F-4D97-AF65-F5344CB8AC3E}">
        <p14:creationId xmlns:p14="http://schemas.microsoft.com/office/powerpoint/2010/main" val="2956935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DC880B-D223-3B2A-3AEB-8AEF353C1E03}"/>
              </a:ext>
            </a:extLst>
          </p:cNvPr>
          <p:cNvSpPr>
            <a:spLocks noGrp="1"/>
          </p:cNvSpPr>
          <p:nvPr>
            <p:ph type="title"/>
          </p:nvPr>
        </p:nvSpPr>
        <p:spPr>
          <a:xfrm>
            <a:off x="821633" y="37124"/>
            <a:ext cx="8220622" cy="367335"/>
          </a:xfrm>
        </p:spPr>
        <p:txBody>
          <a:bodyPr>
            <a:normAutofit/>
          </a:bodyPr>
          <a:lstStyle/>
          <a:p>
            <a:pPr algn="ctr"/>
            <a:r>
              <a:rPr lang="fr-FR" sz="2000" b="1" dirty="0">
                <a:latin typeface="+mn-lt"/>
              </a:rPr>
              <a:t>L’ORIGINE DE LA FORTERESSE, FIN DU XIII° SIECLE : GERALD DE MAULMONT</a:t>
            </a:r>
          </a:p>
        </p:txBody>
      </p:sp>
      <p:pic>
        <p:nvPicPr>
          <p:cNvPr id="5" name="Image 4">
            <a:extLst>
              <a:ext uri="{FF2B5EF4-FFF2-40B4-BE49-F238E27FC236}">
                <a16:creationId xmlns:a16="http://schemas.microsoft.com/office/drawing/2014/main" id="{EB4FF064-83C3-DA84-5155-8FE170DD44B2}"/>
              </a:ext>
            </a:extLst>
          </p:cNvPr>
          <p:cNvPicPr>
            <a:picLocks noChangeAspect="1"/>
          </p:cNvPicPr>
          <p:nvPr/>
        </p:nvPicPr>
        <p:blipFill rotWithShape="1">
          <a:blip r:embed="rId2"/>
          <a:srcRect l="15502" t="25734" r="9865" b="15688"/>
          <a:stretch/>
        </p:blipFill>
        <p:spPr>
          <a:xfrm>
            <a:off x="2058048" y="400996"/>
            <a:ext cx="6179851" cy="3637891"/>
          </a:xfrm>
          <a:prstGeom prst="rect">
            <a:avLst/>
          </a:prstGeom>
        </p:spPr>
      </p:pic>
      <p:sp>
        <p:nvSpPr>
          <p:cNvPr id="9" name="ZoneTexte 8">
            <a:extLst>
              <a:ext uri="{FF2B5EF4-FFF2-40B4-BE49-F238E27FC236}">
                <a16:creationId xmlns:a16="http://schemas.microsoft.com/office/drawing/2014/main" id="{4A562163-25AD-B011-CB0A-3FA1D50112B5}"/>
              </a:ext>
            </a:extLst>
          </p:cNvPr>
          <p:cNvSpPr txBox="1"/>
          <p:nvPr/>
        </p:nvSpPr>
        <p:spPr>
          <a:xfrm>
            <a:off x="177184" y="4035424"/>
            <a:ext cx="9509520" cy="1200329"/>
          </a:xfrm>
          <a:prstGeom prst="rect">
            <a:avLst/>
          </a:prstGeom>
          <a:noFill/>
        </p:spPr>
        <p:txBody>
          <a:bodyPr wrap="square">
            <a:spAutoFit/>
          </a:bodyPr>
          <a:lstStyle/>
          <a:p>
            <a:pPr algn="just"/>
            <a:r>
              <a:rPr lang="fr-FR" dirty="0"/>
              <a:t>	Le document présente la donation de Jourdain de </a:t>
            </a:r>
            <a:r>
              <a:rPr lang="fr-FR" dirty="0" err="1"/>
              <a:t>Montcocu</a:t>
            </a:r>
            <a:r>
              <a:rPr lang="fr-FR" dirty="0"/>
              <a:t>, seigneur pour un quart du Haut </a:t>
            </a:r>
            <a:r>
              <a:rPr lang="fr-FR" dirty="0" err="1"/>
              <a:t>Châlucet</a:t>
            </a:r>
            <a:r>
              <a:rPr lang="fr-FR" dirty="0"/>
              <a:t> à Gérald de </a:t>
            </a:r>
            <a:r>
              <a:rPr lang="fr-FR" dirty="0" err="1"/>
              <a:t>Maulmont</a:t>
            </a:r>
            <a:r>
              <a:rPr lang="fr-FR" dirty="0"/>
              <a:t> en 1279 qui</a:t>
            </a:r>
            <a:r>
              <a:rPr lang="fr-FR" b="0" i="0" u="none" strike="noStrike" dirty="0">
                <a:solidFill>
                  <a:srgbClr val="000000"/>
                </a:solidFill>
                <a:effectLst/>
                <a:latin typeface="-webkit-standard"/>
              </a:rPr>
              <a:t> devint ainsi le seul maître des deux forts car en 1275, la vicomtesse de Limoges et sa fille lui donnèrent tous les droits qu’elles possédaient sur le Bas </a:t>
            </a:r>
            <a:r>
              <a:rPr lang="fr-FR" b="0" i="0" u="none" strike="noStrike" dirty="0" err="1">
                <a:solidFill>
                  <a:srgbClr val="000000"/>
                </a:solidFill>
                <a:effectLst/>
                <a:latin typeface="-webkit-standard"/>
              </a:rPr>
              <a:t>Châlucet</a:t>
            </a:r>
            <a:r>
              <a:rPr lang="fr-FR" b="0" i="0" u="none" strike="noStrike" dirty="0">
                <a:solidFill>
                  <a:srgbClr val="000000"/>
                </a:solidFill>
                <a:effectLst/>
                <a:latin typeface="-webkit-standard"/>
              </a:rPr>
              <a:t>.</a:t>
            </a:r>
          </a:p>
        </p:txBody>
      </p:sp>
      <p:sp>
        <p:nvSpPr>
          <p:cNvPr id="10" name="ZoneTexte 9">
            <a:extLst>
              <a:ext uri="{FF2B5EF4-FFF2-40B4-BE49-F238E27FC236}">
                <a16:creationId xmlns:a16="http://schemas.microsoft.com/office/drawing/2014/main" id="{E95BBB19-CCB6-7CD5-D4B5-FAAA9456932A}"/>
              </a:ext>
            </a:extLst>
          </p:cNvPr>
          <p:cNvSpPr txBox="1"/>
          <p:nvPr/>
        </p:nvSpPr>
        <p:spPr>
          <a:xfrm>
            <a:off x="3672140" y="6550223"/>
            <a:ext cx="2246128" cy="307777"/>
          </a:xfrm>
          <a:prstGeom prst="rect">
            <a:avLst/>
          </a:prstGeom>
          <a:noFill/>
        </p:spPr>
        <p:txBody>
          <a:bodyPr wrap="none" rtlCol="0">
            <a:spAutoFit/>
          </a:bodyPr>
          <a:lstStyle/>
          <a:p>
            <a:r>
              <a:rPr lang="fr-FR" sz="1400" dirty="0"/>
              <a:t>ADHV – 6H125, 25 mai 1279</a:t>
            </a:r>
          </a:p>
        </p:txBody>
      </p:sp>
      <p:sp>
        <p:nvSpPr>
          <p:cNvPr id="12" name="ZoneTexte 11">
            <a:extLst>
              <a:ext uri="{FF2B5EF4-FFF2-40B4-BE49-F238E27FC236}">
                <a16:creationId xmlns:a16="http://schemas.microsoft.com/office/drawing/2014/main" id="{8C3BBEB7-C379-F47E-1C10-D761E54B4C50}"/>
              </a:ext>
            </a:extLst>
          </p:cNvPr>
          <p:cNvSpPr txBox="1"/>
          <p:nvPr/>
        </p:nvSpPr>
        <p:spPr>
          <a:xfrm>
            <a:off x="191102" y="5356400"/>
            <a:ext cx="9509519" cy="1200329"/>
          </a:xfrm>
          <a:prstGeom prst="rect">
            <a:avLst/>
          </a:prstGeom>
          <a:noFill/>
        </p:spPr>
        <p:txBody>
          <a:bodyPr wrap="square">
            <a:spAutoFit/>
          </a:bodyPr>
          <a:lstStyle/>
          <a:p>
            <a:pPr algn="just"/>
            <a:r>
              <a:rPr lang="fr-FR" dirty="0"/>
              <a:t>	Dès lors, </a:t>
            </a:r>
            <a:r>
              <a:rPr lang="fr-FR" sz="1800" b="1" dirty="0">
                <a:effectLst/>
              </a:rPr>
              <a:t>Gérald de </a:t>
            </a:r>
            <a:r>
              <a:rPr lang="fr-FR" sz="1800" b="1" dirty="0" err="1">
                <a:effectLst/>
              </a:rPr>
              <a:t>Maulmont</a:t>
            </a:r>
            <a:r>
              <a:rPr lang="fr-FR" sz="1800" b="1" dirty="0">
                <a:effectLst/>
              </a:rPr>
              <a:t>, conseiller des vicomtesses de Limoges et du roi de France, déj</a:t>
            </a:r>
            <a:r>
              <a:rPr lang="fr-FR" b="1" dirty="0"/>
              <a:t>à</a:t>
            </a:r>
            <a:r>
              <a:rPr lang="fr-FR" sz="1800" b="1" dirty="0">
                <a:effectLst/>
              </a:rPr>
              <a:t> bâtisseur de Châlus </a:t>
            </a:r>
            <a:r>
              <a:rPr lang="fr-FR" sz="1800" b="1" dirty="0" err="1">
                <a:effectLst/>
              </a:rPr>
              <a:t>Maulmont</a:t>
            </a:r>
            <a:r>
              <a:rPr lang="fr-FR" sz="1800" b="1" dirty="0">
                <a:effectLst/>
              </a:rPr>
              <a:t>, </a:t>
            </a:r>
            <a:r>
              <a:rPr lang="fr-FR" sz="1800" dirty="0">
                <a:effectLst/>
              </a:rPr>
              <a:t>transforme la petite forteresse fondée par les Bernard de </a:t>
            </a:r>
            <a:r>
              <a:rPr lang="fr-FR" sz="1800" dirty="0" err="1">
                <a:effectLst/>
              </a:rPr>
              <a:t>Jaunhac</a:t>
            </a:r>
            <a:r>
              <a:rPr lang="fr-FR" sz="1800" dirty="0">
                <a:effectLst/>
              </a:rPr>
              <a:t> pour le compte de l’abbé de Solignac en</a:t>
            </a:r>
            <a:r>
              <a:rPr lang="fr-FR" sz="1800" b="1" dirty="0">
                <a:effectLst/>
              </a:rPr>
              <a:t> un</a:t>
            </a:r>
            <a:r>
              <a:rPr lang="fr-FR" b="1" dirty="0"/>
              <a:t> château fortifié de rang princier, le plus important de la région, d’une conception architecturale étrangère aux modèles limousins</a:t>
            </a:r>
            <a:r>
              <a:rPr lang="fr-FR" dirty="0"/>
              <a:t>.</a:t>
            </a:r>
            <a:endParaRPr lang="fr-FR" sz="1800" dirty="0">
              <a:effectLst/>
            </a:endParaRPr>
          </a:p>
        </p:txBody>
      </p:sp>
    </p:spTree>
    <p:extLst>
      <p:ext uri="{BB962C8B-B14F-4D97-AF65-F5344CB8AC3E}">
        <p14:creationId xmlns:p14="http://schemas.microsoft.com/office/powerpoint/2010/main" val="267539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2F8EFB-3FC6-AD76-ACEE-38BA0E801CEE}"/>
              </a:ext>
            </a:extLst>
          </p:cNvPr>
          <p:cNvSpPr>
            <a:spLocks noGrp="1"/>
          </p:cNvSpPr>
          <p:nvPr>
            <p:ph type="title"/>
          </p:nvPr>
        </p:nvSpPr>
        <p:spPr>
          <a:xfrm>
            <a:off x="812484" y="-29833"/>
            <a:ext cx="8054128" cy="706436"/>
          </a:xfrm>
        </p:spPr>
        <p:txBody>
          <a:bodyPr>
            <a:normAutofit/>
          </a:bodyPr>
          <a:lstStyle/>
          <a:p>
            <a:pPr algn="ctr"/>
            <a:r>
              <a:rPr lang="fr-FR" sz="2000" b="1" dirty="0">
                <a:latin typeface="+mn-lt"/>
              </a:rPr>
              <a:t>LA GARNISON DE CHALUCET</a:t>
            </a:r>
          </a:p>
        </p:txBody>
      </p:sp>
      <p:pic>
        <p:nvPicPr>
          <p:cNvPr id="17" name="Image 16">
            <a:extLst>
              <a:ext uri="{FF2B5EF4-FFF2-40B4-BE49-F238E27FC236}">
                <a16:creationId xmlns:a16="http://schemas.microsoft.com/office/drawing/2014/main" id="{8D78E02F-A58B-3B8E-AFF5-1DA82BE5A313}"/>
              </a:ext>
            </a:extLst>
          </p:cNvPr>
          <p:cNvPicPr>
            <a:picLocks noChangeAspect="1"/>
          </p:cNvPicPr>
          <p:nvPr/>
        </p:nvPicPr>
        <p:blipFill rotWithShape="1">
          <a:blip r:embed="rId2"/>
          <a:srcRect l="2117" t="13809" r="3491" b="7460"/>
          <a:stretch/>
        </p:blipFill>
        <p:spPr>
          <a:xfrm>
            <a:off x="687101" y="616498"/>
            <a:ext cx="8304894" cy="5195216"/>
          </a:xfrm>
          <a:prstGeom prst="rect">
            <a:avLst/>
          </a:prstGeom>
        </p:spPr>
      </p:pic>
      <p:sp>
        <p:nvSpPr>
          <p:cNvPr id="18" name="ZoneTexte 17">
            <a:extLst>
              <a:ext uri="{FF2B5EF4-FFF2-40B4-BE49-F238E27FC236}">
                <a16:creationId xmlns:a16="http://schemas.microsoft.com/office/drawing/2014/main" id="{E8D36110-EBBB-9BA4-8D3C-0050661CEAA9}"/>
              </a:ext>
            </a:extLst>
          </p:cNvPr>
          <p:cNvSpPr txBox="1"/>
          <p:nvPr/>
        </p:nvSpPr>
        <p:spPr>
          <a:xfrm>
            <a:off x="3706065" y="6552923"/>
            <a:ext cx="2266967" cy="307777"/>
          </a:xfrm>
          <a:prstGeom prst="rect">
            <a:avLst/>
          </a:prstGeom>
          <a:noFill/>
        </p:spPr>
        <p:txBody>
          <a:bodyPr wrap="none" rtlCol="0">
            <a:spAutoFit/>
          </a:bodyPr>
          <a:lstStyle/>
          <a:p>
            <a:r>
              <a:rPr lang="fr-FR" sz="1400" dirty="0"/>
              <a:t>ADHV – 6H125 – XIV° siècle. </a:t>
            </a:r>
          </a:p>
        </p:txBody>
      </p:sp>
      <p:sp>
        <p:nvSpPr>
          <p:cNvPr id="21" name="ZoneTexte 20">
            <a:extLst>
              <a:ext uri="{FF2B5EF4-FFF2-40B4-BE49-F238E27FC236}">
                <a16:creationId xmlns:a16="http://schemas.microsoft.com/office/drawing/2014/main" id="{F48B68F0-1025-0693-CF7B-86D7BEEFEB41}"/>
              </a:ext>
            </a:extLst>
          </p:cNvPr>
          <p:cNvSpPr txBox="1"/>
          <p:nvPr/>
        </p:nvSpPr>
        <p:spPr>
          <a:xfrm>
            <a:off x="687101" y="5811714"/>
            <a:ext cx="8304894" cy="646331"/>
          </a:xfrm>
          <a:prstGeom prst="rect">
            <a:avLst/>
          </a:prstGeom>
          <a:noFill/>
        </p:spPr>
        <p:txBody>
          <a:bodyPr wrap="square" rtlCol="0">
            <a:spAutoFit/>
          </a:bodyPr>
          <a:lstStyle/>
          <a:p>
            <a:pPr algn="ctr"/>
            <a:r>
              <a:rPr lang="fr-FR" dirty="0"/>
              <a:t>Requête au roi par l’abbé de Solignac contre les </a:t>
            </a:r>
            <a:r>
              <a:rPr lang="fr-FR" b="1" dirty="0"/>
              <a:t>dégradations commises par les soldats de la garnison de </a:t>
            </a:r>
            <a:r>
              <a:rPr lang="fr-FR" b="1" dirty="0" err="1"/>
              <a:t>Châlucet</a:t>
            </a:r>
            <a:r>
              <a:rPr lang="fr-FR" b="1" dirty="0"/>
              <a:t> envers l’abbaye</a:t>
            </a:r>
            <a:r>
              <a:rPr lang="fr-FR" dirty="0"/>
              <a:t>.</a:t>
            </a:r>
          </a:p>
        </p:txBody>
      </p:sp>
    </p:spTree>
    <p:extLst>
      <p:ext uri="{BB962C8B-B14F-4D97-AF65-F5344CB8AC3E}">
        <p14:creationId xmlns:p14="http://schemas.microsoft.com/office/powerpoint/2010/main" val="409298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85D391-C1D8-DEA2-2A06-A0042976F46A}"/>
              </a:ext>
            </a:extLst>
          </p:cNvPr>
          <p:cNvSpPr>
            <a:spLocks noGrp="1"/>
          </p:cNvSpPr>
          <p:nvPr>
            <p:ph type="title"/>
          </p:nvPr>
        </p:nvSpPr>
        <p:spPr>
          <a:xfrm>
            <a:off x="622525" y="24390"/>
            <a:ext cx="7290593" cy="589241"/>
          </a:xfrm>
        </p:spPr>
        <p:txBody>
          <a:bodyPr>
            <a:normAutofit/>
          </a:bodyPr>
          <a:lstStyle/>
          <a:p>
            <a:pPr algn="ctr"/>
            <a:r>
              <a:rPr lang="fr-FR" sz="2000" b="1" dirty="0">
                <a:latin typeface="+mn-lt"/>
              </a:rPr>
              <a:t>DES PROTECTEURS DEVENUS DES HARCELEURS, XIV-XV° SIECLES</a:t>
            </a:r>
          </a:p>
        </p:txBody>
      </p:sp>
      <p:sp>
        <p:nvSpPr>
          <p:cNvPr id="4" name="ZoneTexte 3">
            <a:extLst>
              <a:ext uri="{FF2B5EF4-FFF2-40B4-BE49-F238E27FC236}">
                <a16:creationId xmlns:a16="http://schemas.microsoft.com/office/drawing/2014/main" id="{7F79A4FE-0FC8-DCD3-FBBB-F6BE5F7FA135}"/>
              </a:ext>
            </a:extLst>
          </p:cNvPr>
          <p:cNvSpPr txBox="1"/>
          <p:nvPr/>
        </p:nvSpPr>
        <p:spPr>
          <a:xfrm>
            <a:off x="339054" y="459742"/>
            <a:ext cx="7574064" cy="2862322"/>
          </a:xfrm>
          <a:prstGeom prst="rect">
            <a:avLst/>
          </a:prstGeom>
          <a:noFill/>
        </p:spPr>
        <p:txBody>
          <a:bodyPr wrap="square" rtlCol="0">
            <a:spAutoFit/>
          </a:bodyPr>
          <a:lstStyle/>
          <a:p>
            <a:pPr algn="just"/>
            <a:r>
              <a:rPr lang="fr-FR" dirty="0"/>
              <a:t>	Au XIV° siècle, le château est aux mains de </a:t>
            </a:r>
            <a:r>
              <a:rPr lang="fr-FR" b="1" dirty="0"/>
              <a:t>brigands</a:t>
            </a:r>
            <a:r>
              <a:rPr lang="fr-FR" dirty="0"/>
              <a:t> (« routiers ») qui terrorisent la région. </a:t>
            </a:r>
            <a:r>
              <a:rPr lang="fr-FR" dirty="0">
                <a:latin typeface="OpenSans"/>
              </a:rPr>
              <a:t>L</a:t>
            </a:r>
            <a:r>
              <a:rPr lang="fr-FR" sz="1800" dirty="0">
                <a:effectLst/>
                <a:latin typeface="OpenSans"/>
              </a:rPr>
              <a:t>’armée du roi de France réussit à les déloger de la forteresse en 1394 contre une énorme somme d’argent.</a:t>
            </a:r>
          </a:p>
          <a:p>
            <a:pPr algn="just"/>
            <a:r>
              <a:rPr lang="fr-FR" dirty="0"/>
              <a:t>	Au milieu du XV° siècle, malgré l’expulsion des </a:t>
            </a:r>
            <a:r>
              <a:rPr lang="fr-FR" b="1" dirty="0"/>
              <a:t>Anglais (Guerre de Cent Ans 1337-1453)</a:t>
            </a:r>
            <a:r>
              <a:rPr lang="fr-FR" dirty="0"/>
              <a:t>, la situation ne s’améliore guère : ils sont remplacés par les compagnons du seigneur d’Albret comme </a:t>
            </a:r>
            <a:r>
              <a:rPr lang="fr-FR" dirty="0" err="1"/>
              <a:t>Tandonnet</a:t>
            </a:r>
            <a:r>
              <a:rPr lang="fr-FR" dirty="0"/>
              <a:t> de Fumel, membre d’une famille noble du Périgord qui fait enlever les chanoines du chapitre cathédral qui s’opposaient aux multiples usurpations sur leurs droits. L’évêque Hugues de Magnac et son successeur Pierre de Montbrun furent pris aussi en otage et durent verser une importante rançon.</a:t>
            </a:r>
          </a:p>
        </p:txBody>
      </p:sp>
      <p:sp>
        <p:nvSpPr>
          <p:cNvPr id="7" name="ZoneTexte 6">
            <a:extLst>
              <a:ext uri="{FF2B5EF4-FFF2-40B4-BE49-F238E27FC236}">
                <a16:creationId xmlns:a16="http://schemas.microsoft.com/office/drawing/2014/main" id="{11740974-2B87-EFFA-D47B-80A0DC8EA374}"/>
              </a:ext>
            </a:extLst>
          </p:cNvPr>
          <p:cNvSpPr txBox="1"/>
          <p:nvPr/>
        </p:nvSpPr>
        <p:spPr>
          <a:xfrm>
            <a:off x="517189" y="6523602"/>
            <a:ext cx="8871622" cy="307777"/>
          </a:xfrm>
          <a:prstGeom prst="rect">
            <a:avLst/>
          </a:prstGeom>
          <a:noFill/>
        </p:spPr>
        <p:txBody>
          <a:bodyPr wrap="square">
            <a:spAutoFit/>
          </a:bodyPr>
          <a:lstStyle/>
          <a:p>
            <a:pPr algn="just"/>
            <a:r>
              <a:rPr lang="fr-FR" sz="1400" dirty="0"/>
              <a:t>ADHV - 3G198 : mémoires, suppliques et informations contre les seigneurs de </a:t>
            </a:r>
            <a:r>
              <a:rPr lang="fr-FR" sz="1400" dirty="0" err="1"/>
              <a:t>Châlucet</a:t>
            </a:r>
            <a:r>
              <a:rPr lang="fr-FR" sz="1400" dirty="0"/>
              <a:t> (1451-1483), chapitre cathédral.</a:t>
            </a:r>
          </a:p>
        </p:txBody>
      </p:sp>
      <p:pic>
        <p:nvPicPr>
          <p:cNvPr id="5" name="Image 4">
            <a:extLst>
              <a:ext uri="{FF2B5EF4-FFF2-40B4-BE49-F238E27FC236}">
                <a16:creationId xmlns:a16="http://schemas.microsoft.com/office/drawing/2014/main" id="{1E4FA98E-A232-1F3A-85AF-AFACA9CCA8A5}"/>
              </a:ext>
            </a:extLst>
          </p:cNvPr>
          <p:cNvPicPr>
            <a:picLocks noChangeAspect="1"/>
          </p:cNvPicPr>
          <p:nvPr/>
        </p:nvPicPr>
        <p:blipFill rotWithShape="1">
          <a:blip r:embed="rId2"/>
          <a:srcRect l="4667" t="2074" b="10593"/>
          <a:stretch/>
        </p:blipFill>
        <p:spPr>
          <a:xfrm rot="5400000">
            <a:off x="1323216" y="3788320"/>
            <a:ext cx="2911599" cy="2000452"/>
          </a:xfrm>
          <a:prstGeom prst="rect">
            <a:avLst/>
          </a:prstGeom>
        </p:spPr>
      </p:pic>
      <p:pic>
        <p:nvPicPr>
          <p:cNvPr id="8" name="Image 7">
            <a:extLst>
              <a:ext uri="{FF2B5EF4-FFF2-40B4-BE49-F238E27FC236}">
                <a16:creationId xmlns:a16="http://schemas.microsoft.com/office/drawing/2014/main" id="{EFF965D6-5F40-35F7-AC24-BAB432695A42}"/>
              </a:ext>
            </a:extLst>
          </p:cNvPr>
          <p:cNvPicPr>
            <a:picLocks noChangeAspect="1"/>
          </p:cNvPicPr>
          <p:nvPr/>
        </p:nvPicPr>
        <p:blipFill rotWithShape="1">
          <a:blip r:embed="rId3"/>
          <a:srcRect l="6666" t="7630" b="4370"/>
          <a:stretch/>
        </p:blipFill>
        <p:spPr>
          <a:xfrm rot="5400000">
            <a:off x="4103562" y="3801171"/>
            <a:ext cx="2862321" cy="2024070"/>
          </a:xfrm>
          <a:prstGeom prst="rect">
            <a:avLst/>
          </a:prstGeom>
        </p:spPr>
      </p:pic>
      <p:sp>
        <p:nvSpPr>
          <p:cNvPr id="9" name="ZoneTexte 8">
            <a:extLst>
              <a:ext uri="{FF2B5EF4-FFF2-40B4-BE49-F238E27FC236}">
                <a16:creationId xmlns:a16="http://schemas.microsoft.com/office/drawing/2014/main" id="{93A0B74B-0089-A934-97DE-3EEB39015A5A}"/>
              </a:ext>
            </a:extLst>
          </p:cNvPr>
          <p:cNvSpPr txBox="1"/>
          <p:nvPr/>
        </p:nvSpPr>
        <p:spPr>
          <a:xfrm>
            <a:off x="2406289" y="6230086"/>
            <a:ext cx="550151" cy="307777"/>
          </a:xfrm>
          <a:prstGeom prst="rect">
            <a:avLst/>
          </a:prstGeom>
          <a:noFill/>
        </p:spPr>
        <p:txBody>
          <a:bodyPr wrap="none" rtlCol="0">
            <a:spAutoFit/>
          </a:bodyPr>
          <a:lstStyle/>
          <a:p>
            <a:r>
              <a:rPr lang="fr-FR" sz="1400" dirty="0"/>
              <a:t>1451</a:t>
            </a:r>
          </a:p>
        </p:txBody>
      </p:sp>
      <p:sp>
        <p:nvSpPr>
          <p:cNvPr id="10" name="ZoneTexte 9">
            <a:extLst>
              <a:ext uri="{FF2B5EF4-FFF2-40B4-BE49-F238E27FC236}">
                <a16:creationId xmlns:a16="http://schemas.microsoft.com/office/drawing/2014/main" id="{8B90DFB1-2B82-9864-7A37-A13C5A868982}"/>
              </a:ext>
            </a:extLst>
          </p:cNvPr>
          <p:cNvSpPr txBox="1"/>
          <p:nvPr/>
        </p:nvSpPr>
        <p:spPr>
          <a:xfrm>
            <a:off x="5395692" y="6244345"/>
            <a:ext cx="550151" cy="307777"/>
          </a:xfrm>
          <a:prstGeom prst="rect">
            <a:avLst/>
          </a:prstGeom>
          <a:noFill/>
        </p:spPr>
        <p:txBody>
          <a:bodyPr wrap="none" rtlCol="0">
            <a:spAutoFit/>
          </a:bodyPr>
          <a:lstStyle/>
          <a:p>
            <a:r>
              <a:rPr lang="fr-FR" sz="1400" dirty="0"/>
              <a:t>1483</a:t>
            </a:r>
          </a:p>
        </p:txBody>
      </p:sp>
      <p:pic>
        <p:nvPicPr>
          <p:cNvPr id="12" name="Image 11">
            <a:extLst>
              <a:ext uri="{FF2B5EF4-FFF2-40B4-BE49-F238E27FC236}">
                <a16:creationId xmlns:a16="http://schemas.microsoft.com/office/drawing/2014/main" id="{15003BEF-8DA7-2594-9002-181B916E20AF}"/>
              </a:ext>
            </a:extLst>
          </p:cNvPr>
          <p:cNvPicPr>
            <a:picLocks noChangeAspect="1"/>
          </p:cNvPicPr>
          <p:nvPr/>
        </p:nvPicPr>
        <p:blipFill rotWithShape="1">
          <a:blip r:embed="rId4"/>
          <a:srcRect l="3333" t="21852" r="1460" b="47037"/>
          <a:stretch/>
        </p:blipFill>
        <p:spPr>
          <a:xfrm rot="5400000">
            <a:off x="5836106" y="2442605"/>
            <a:ext cx="5992935" cy="1468744"/>
          </a:xfrm>
          <a:prstGeom prst="rect">
            <a:avLst/>
          </a:prstGeom>
        </p:spPr>
      </p:pic>
    </p:spTree>
    <p:extLst>
      <p:ext uri="{BB962C8B-B14F-4D97-AF65-F5344CB8AC3E}">
        <p14:creationId xmlns:p14="http://schemas.microsoft.com/office/powerpoint/2010/main" val="3964922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0F8C55-1D26-C301-D309-82BCA948F9E0}"/>
              </a:ext>
            </a:extLst>
          </p:cNvPr>
          <p:cNvSpPr>
            <a:spLocks noGrp="1"/>
          </p:cNvSpPr>
          <p:nvPr>
            <p:ph type="title"/>
          </p:nvPr>
        </p:nvSpPr>
        <p:spPr>
          <a:xfrm>
            <a:off x="1009283" y="57350"/>
            <a:ext cx="7947148" cy="502381"/>
          </a:xfrm>
        </p:spPr>
        <p:txBody>
          <a:bodyPr>
            <a:normAutofit/>
          </a:bodyPr>
          <a:lstStyle/>
          <a:p>
            <a:pPr algn="ctr"/>
            <a:r>
              <a:rPr lang="fr-FR" sz="2000" b="1" dirty="0">
                <a:latin typeface="+mn-lt"/>
              </a:rPr>
              <a:t>LOCALISATION DES TOURS DE CHALUSSET</a:t>
            </a:r>
          </a:p>
        </p:txBody>
      </p:sp>
      <p:pic>
        <p:nvPicPr>
          <p:cNvPr id="5" name="Image 4">
            <a:extLst>
              <a:ext uri="{FF2B5EF4-FFF2-40B4-BE49-F238E27FC236}">
                <a16:creationId xmlns:a16="http://schemas.microsoft.com/office/drawing/2014/main" id="{01B2115E-5BB3-BF69-0449-B88DA84D9CF4}"/>
              </a:ext>
            </a:extLst>
          </p:cNvPr>
          <p:cNvPicPr>
            <a:picLocks noChangeAspect="1"/>
          </p:cNvPicPr>
          <p:nvPr/>
        </p:nvPicPr>
        <p:blipFill>
          <a:blip r:embed="rId2"/>
          <a:stretch>
            <a:fillRect/>
          </a:stretch>
        </p:blipFill>
        <p:spPr>
          <a:xfrm>
            <a:off x="515814" y="559730"/>
            <a:ext cx="8768863" cy="5821190"/>
          </a:xfrm>
          <a:prstGeom prst="rect">
            <a:avLst/>
          </a:prstGeom>
        </p:spPr>
      </p:pic>
      <p:sp>
        <p:nvSpPr>
          <p:cNvPr id="6" name="ZoneTexte 5">
            <a:extLst>
              <a:ext uri="{FF2B5EF4-FFF2-40B4-BE49-F238E27FC236}">
                <a16:creationId xmlns:a16="http://schemas.microsoft.com/office/drawing/2014/main" id="{8597E6D0-CC08-FAA7-B22E-F6BDD943BE07}"/>
              </a:ext>
            </a:extLst>
          </p:cNvPr>
          <p:cNvSpPr txBox="1"/>
          <p:nvPr/>
        </p:nvSpPr>
        <p:spPr>
          <a:xfrm>
            <a:off x="2536714" y="6492873"/>
            <a:ext cx="4789003" cy="307777"/>
          </a:xfrm>
          <a:prstGeom prst="rect">
            <a:avLst/>
          </a:prstGeom>
          <a:noFill/>
        </p:spPr>
        <p:txBody>
          <a:bodyPr wrap="none" rtlCol="0">
            <a:spAutoFit/>
          </a:bodyPr>
          <a:lstStyle/>
          <a:p>
            <a:r>
              <a:rPr lang="fr-FR" sz="1400" dirty="0"/>
              <a:t>ADHV – 3P162 :  Zoom tableau d’assemblage du cadastre - 1830</a:t>
            </a:r>
          </a:p>
        </p:txBody>
      </p:sp>
      <p:sp>
        <p:nvSpPr>
          <p:cNvPr id="3" name="Rectangle 2">
            <a:extLst>
              <a:ext uri="{FF2B5EF4-FFF2-40B4-BE49-F238E27FC236}">
                <a16:creationId xmlns:a16="http://schemas.microsoft.com/office/drawing/2014/main" id="{812A6EE0-73F8-446A-4D3A-6AF148B14F98}"/>
              </a:ext>
            </a:extLst>
          </p:cNvPr>
          <p:cNvSpPr/>
          <p:nvPr/>
        </p:nvSpPr>
        <p:spPr>
          <a:xfrm>
            <a:off x="2009274" y="3068053"/>
            <a:ext cx="2045368" cy="8061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8202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ACCBB4-4B63-919A-431F-8925F56789C5}"/>
              </a:ext>
            </a:extLst>
          </p:cNvPr>
          <p:cNvSpPr>
            <a:spLocks noGrp="1"/>
          </p:cNvSpPr>
          <p:nvPr>
            <p:ph type="title"/>
          </p:nvPr>
        </p:nvSpPr>
        <p:spPr>
          <a:xfrm>
            <a:off x="1194760" y="0"/>
            <a:ext cx="7516479" cy="481715"/>
          </a:xfrm>
        </p:spPr>
        <p:txBody>
          <a:bodyPr>
            <a:normAutofit fontScale="90000"/>
          </a:bodyPr>
          <a:lstStyle/>
          <a:p>
            <a:pPr algn="ctr"/>
            <a:r>
              <a:rPr lang="fr-FR" sz="2000" b="1" dirty="0">
                <a:latin typeface="+mn-lt"/>
              </a:rPr>
              <a:t>LA FIN DU CHÂTEAU – LES GUERRES DE RELIGION (1562-1598) - XVI° SIECLE</a:t>
            </a:r>
            <a:endParaRPr lang="fr-FR" sz="2000" dirty="0"/>
          </a:p>
        </p:txBody>
      </p:sp>
      <p:sp>
        <p:nvSpPr>
          <p:cNvPr id="5" name="ZoneTexte 4">
            <a:extLst>
              <a:ext uri="{FF2B5EF4-FFF2-40B4-BE49-F238E27FC236}">
                <a16:creationId xmlns:a16="http://schemas.microsoft.com/office/drawing/2014/main" id="{072D53B0-E8CA-B8A3-6415-E55DC8C787AF}"/>
              </a:ext>
            </a:extLst>
          </p:cNvPr>
          <p:cNvSpPr txBox="1"/>
          <p:nvPr/>
        </p:nvSpPr>
        <p:spPr>
          <a:xfrm>
            <a:off x="223193" y="368511"/>
            <a:ext cx="9336505" cy="923330"/>
          </a:xfrm>
          <a:prstGeom prst="rect">
            <a:avLst/>
          </a:prstGeom>
          <a:noFill/>
        </p:spPr>
        <p:txBody>
          <a:bodyPr wrap="square">
            <a:spAutoFit/>
          </a:bodyPr>
          <a:lstStyle/>
          <a:p>
            <a:pPr algn="just"/>
            <a:r>
              <a:rPr lang="fr-FR" sz="1800" dirty="0">
                <a:effectLst/>
              </a:rPr>
              <a:t>En </a:t>
            </a:r>
            <a:r>
              <a:rPr lang="fr-FR" sz="1800" b="1" dirty="0">
                <a:effectLst/>
              </a:rPr>
              <a:t>1593</a:t>
            </a:r>
            <a:r>
              <a:rPr lang="fr-FR" sz="1800" dirty="0">
                <a:effectLst/>
              </a:rPr>
              <a:t>, des ultras catholiques veulent s’installer dans le château. Pour les en empêcher, la ville de Limoges envoie des ouvriers escortés d’une centaine de soldats pour démanteler la forteresse. En quatre jours, </a:t>
            </a:r>
            <a:r>
              <a:rPr lang="fr-FR" sz="1800" dirty="0" err="1">
                <a:effectLst/>
              </a:rPr>
              <a:t>Châlucet</a:t>
            </a:r>
            <a:r>
              <a:rPr lang="fr-FR" sz="1800" dirty="0">
                <a:effectLst/>
              </a:rPr>
              <a:t> est réduit à l’état de ruine.</a:t>
            </a:r>
            <a:endParaRPr lang="fr-FR" dirty="0"/>
          </a:p>
        </p:txBody>
      </p:sp>
      <p:sp>
        <p:nvSpPr>
          <p:cNvPr id="12" name="ZoneTexte 11">
            <a:extLst>
              <a:ext uri="{FF2B5EF4-FFF2-40B4-BE49-F238E27FC236}">
                <a16:creationId xmlns:a16="http://schemas.microsoft.com/office/drawing/2014/main" id="{2D82A651-7D87-C569-7295-557F4EB1B7DF}"/>
              </a:ext>
            </a:extLst>
          </p:cNvPr>
          <p:cNvSpPr txBox="1"/>
          <p:nvPr/>
        </p:nvSpPr>
        <p:spPr>
          <a:xfrm>
            <a:off x="2077915" y="6550223"/>
            <a:ext cx="6023723" cy="307777"/>
          </a:xfrm>
          <a:prstGeom prst="rect">
            <a:avLst/>
          </a:prstGeom>
          <a:noFill/>
        </p:spPr>
        <p:txBody>
          <a:bodyPr wrap="square">
            <a:spAutoFit/>
          </a:bodyPr>
          <a:lstStyle/>
          <a:p>
            <a:r>
              <a:rPr lang="fr-FR" sz="1400" dirty="0">
                <a:effectLst/>
                <a:latin typeface="Times" pitchFamily="2" charset="0"/>
              </a:rPr>
              <a:t>ADHV : Registres consulaires de Limoges, vol. III, p. 3, 4 et 5 </a:t>
            </a:r>
            <a:endParaRPr lang="fr-FR" dirty="0"/>
          </a:p>
        </p:txBody>
      </p:sp>
      <p:pic>
        <p:nvPicPr>
          <p:cNvPr id="4" name="Image 3">
            <a:extLst>
              <a:ext uri="{FF2B5EF4-FFF2-40B4-BE49-F238E27FC236}">
                <a16:creationId xmlns:a16="http://schemas.microsoft.com/office/drawing/2014/main" id="{32DA479F-6043-8BA4-1332-711C9D735A02}"/>
              </a:ext>
            </a:extLst>
          </p:cNvPr>
          <p:cNvPicPr>
            <a:picLocks noChangeAspect="1"/>
          </p:cNvPicPr>
          <p:nvPr/>
        </p:nvPicPr>
        <p:blipFill rotWithShape="1">
          <a:blip r:embed="rId2"/>
          <a:srcRect l="11896" t="16914" r="10926" b="14196"/>
          <a:stretch/>
        </p:blipFill>
        <p:spPr>
          <a:xfrm rot="5400000">
            <a:off x="-646213" y="2132111"/>
            <a:ext cx="5292923" cy="3543300"/>
          </a:xfrm>
          <a:prstGeom prst="rect">
            <a:avLst/>
          </a:prstGeom>
        </p:spPr>
      </p:pic>
      <p:pic>
        <p:nvPicPr>
          <p:cNvPr id="6" name="Image 5">
            <a:extLst>
              <a:ext uri="{FF2B5EF4-FFF2-40B4-BE49-F238E27FC236}">
                <a16:creationId xmlns:a16="http://schemas.microsoft.com/office/drawing/2014/main" id="{860578B1-701F-002E-7560-0504A24B507B}"/>
              </a:ext>
            </a:extLst>
          </p:cNvPr>
          <p:cNvPicPr>
            <a:picLocks noChangeAspect="1"/>
          </p:cNvPicPr>
          <p:nvPr/>
        </p:nvPicPr>
        <p:blipFill rotWithShape="1">
          <a:blip r:embed="rId2"/>
          <a:srcRect l="59218" t="16914" r="25782" b="14196"/>
          <a:stretch/>
        </p:blipFill>
        <p:spPr>
          <a:xfrm rot="5400000">
            <a:off x="2463805" y="-977909"/>
            <a:ext cx="1828799" cy="6299215"/>
          </a:xfrm>
          <a:prstGeom prst="rect">
            <a:avLst/>
          </a:prstGeom>
        </p:spPr>
      </p:pic>
      <p:pic>
        <p:nvPicPr>
          <p:cNvPr id="11" name="Image 10">
            <a:extLst>
              <a:ext uri="{FF2B5EF4-FFF2-40B4-BE49-F238E27FC236}">
                <a16:creationId xmlns:a16="http://schemas.microsoft.com/office/drawing/2014/main" id="{06D06A87-6FEE-1F04-9082-6B98BDF1B73F}"/>
              </a:ext>
            </a:extLst>
          </p:cNvPr>
          <p:cNvPicPr>
            <a:picLocks noChangeAspect="1"/>
          </p:cNvPicPr>
          <p:nvPr/>
        </p:nvPicPr>
        <p:blipFill rotWithShape="1">
          <a:blip r:embed="rId3"/>
          <a:srcRect l="8148" t="12963" r="4489" b="18148"/>
          <a:stretch/>
        </p:blipFill>
        <p:spPr>
          <a:xfrm rot="5400000">
            <a:off x="5493647" y="2331514"/>
            <a:ext cx="5257967" cy="3109538"/>
          </a:xfrm>
          <a:prstGeom prst="rect">
            <a:avLst/>
          </a:prstGeom>
        </p:spPr>
      </p:pic>
      <p:pic>
        <p:nvPicPr>
          <p:cNvPr id="13" name="Image 12">
            <a:extLst>
              <a:ext uri="{FF2B5EF4-FFF2-40B4-BE49-F238E27FC236}">
                <a16:creationId xmlns:a16="http://schemas.microsoft.com/office/drawing/2014/main" id="{F2ECEDB7-C0C6-1AAC-8898-CA7E801E8077}"/>
              </a:ext>
            </a:extLst>
          </p:cNvPr>
          <p:cNvPicPr>
            <a:picLocks noChangeAspect="1"/>
          </p:cNvPicPr>
          <p:nvPr/>
        </p:nvPicPr>
        <p:blipFill rotWithShape="1">
          <a:blip r:embed="rId3"/>
          <a:srcRect l="15011" t="12963" r="47851" b="18148"/>
          <a:stretch/>
        </p:blipFill>
        <p:spPr>
          <a:xfrm rot="5400000">
            <a:off x="1109563" y="370932"/>
            <a:ext cx="4531882" cy="6304616"/>
          </a:xfrm>
          <a:prstGeom prst="rect">
            <a:avLst/>
          </a:prstGeom>
        </p:spPr>
      </p:pic>
      <p:pic>
        <p:nvPicPr>
          <p:cNvPr id="14" name="Image 13">
            <a:extLst>
              <a:ext uri="{FF2B5EF4-FFF2-40B4-BE49-F238E27FC236}">
                <a16:creationId xmlns:a16="http://schemas.microsoft.com/office/drawing/2014/main" id="{EFEBE4EE-2D0E-1600-C3C1-7B7A96A31D89}"/>
              </a:ext>
            </a:extLst>
          </p:cNvPr>
          <p:cNvPicPr>
            <a:picLocks noChangeAspect="1"/>
          </p:cNvPicPr>
          <p:nvPr/>
        </p:nvPicPr>
        <p:blipFill rotWithShape="1">
          <a:blip r:embed="rId3"/>
          <a:srcRect l="71629" t="12963" r="4489" b="18148"/>
          <a:stretch/>
        </p:blipFill>
        <p:spPr>
          <a:xfrm rot="5400000">
            <a:off x="1897947" y="-431996"/>
            <a:ext cx="2878927" cy="6228433"/>
          </a:xfrm>
          <a:prstGeom prst="rect">
            <a:avLst/>
          </a:prstGeom>
        </p:spPr>
      </p:pic>
      <p:pic>
        <p:nvPicPr>
          <p:cNvPr id="16" name="Image 15">
            <a:extLst>
              <a:ext uri="{FF2B5EF4-FFF2-40B4-BE49-F238E27FC236}">
                <a16:creationId xmlns:a16="http://schemas.microsoft.com/office/drawing/2014/main" id="{632E9A54-F48E-16EC-4368-B581E1AF9B6B}"/>
              </a:ext>
            </a:extLst>
          </p:cNvPr>
          <p:cNvPicPr>
            <a:picLocks noChangeAspect="1"/>
          </p:cNvPicPr>
          <p:nvPr/>
        </p:nvPicPr>
        <p:blipFill rotWithShape="1">
          <a:blip r:embed="rId4"/>
          <a:srcRect l="4488" t="20864" r="90412" b="15370"/>
          <a:stretch/>
        </p:blipFill>
        <p:spPr>
          <a:xfrm rot="5400000">
            <a:off x="3005290" y="1330484"/>
            <a:ext cx="664239" cy="6228432"/>
          </a:xfrm>
          <a:prstGeom prst="rect">
            <a:avLst/>
          </a:prstGeom>
        </p:spPr>
      </p:pic>
    </p:spTree>
    <p:extLst>
      <p:ext uri="{BB962C8B-B14F-4D97-AF65-F5344CB8AC3E}">
        <p14:creationId xmlns:p14="http://schemas.microsoft.com/office/powerpoint/2010/main" val="2054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26D816-E25F-2EAA-A0CC-4C51699737A4}"/>
              </a:ext>
            </a:extLst>
          </p:cNvPr>
          <p:cNvSpPr>
            <a:spLocks noGrp="1"/>
          </p:cNvSpPr>
          <p:nvPr>
            <p:ph type="title"/>
          </p:nvPr>
        </p:nvSpPr>
        <p:spPr>
          <a:xfrm>
            <a:off x="873918" y="23668"/>
            <a:ext cx="8158163" cy="525827"/>
          </a:xfrm>
        </p:spPr>
        <p:txBody>
          <a:bodyPr>
            <a:normAutofit/>
          </a:bodyPr>
          <a:lstStyle/>
          <a:p>
            <a:pPr algn="ctr"/>
            <a:r>
              <a:rPr lang="fr-FR" sz="2000" b="1" dirty="0">
                <a:latin typeface="+mn-lt"/>
              </a:rPr>
              <a:t>LES TOURS DE CHALUSSET DANS LE CADASTRE NAPOLEONIEN</a:t>
            </a:r>
          </a:p>
        </p:txBody>
      </p:sp>
      <p:pic>
        <p:nvPicPr>
          <p:cNvPr id="5" name="Image 4">
            <a:extLst>
              <a:ext uri="{FF2B5EF4-FFF2-40B4-BE49-F238E27FC236}">
                <a16:creationId xmlns:a16="http://schemas.microsoft.com/office/drawing/2014/main" id="{DA766C76-4874-55B4-8556-11A18546DB7F}"/>
              </a:ext>
            </a:extLst>
          </p:cNvPr>
          <p:cNvPicPr>
            <a:picLocks noChangeAspect="1"/>
          </p:cNvPicPr>
          <p:nvPr/>
        </p:nvPicPr>
        <p:blipFill>
          <a:blip r:embed="rId2"/>
          <a:stretch>
            <a:fillRect/>
          </a:stretch>
        </p:blipFill>
        <p:spPr>
          <a:xfrm>
            <a:off x="504093" y="549494"/>
            <a:ext cx="8822636" cy="5745797"/>
          </a:xfrm>
          <a:prstGeom prst="rect">
            <a:avLst/>
          </a:prstGeom>
        </p:spPr>
      </p:pic>
      <p:sp>
        <p:nvSpPr>
          <p:cNvPr id="6" name="ZoneTexte 5">
            <a:extLst>
              <a:ext uri="{FF2B5EF4-FFF2-40B4-BE49-F238E27FC236}">
                <a16:creationId xmlns:a16="http://schemas.microsoft.com/office/drawing/2014/main" id="{E780709A-3E6E-0E9E-6EFA-011419586561}"/>
              </a:ext>
            </a:extLst>
          </p:cNvPr>
          <p:cNvSpPr txBox="1"/>
          <p:nvPr/>
        </p:nvSpPr>
        <p:spPr>
          <a:xfrm>
            <a:off x="3508006" y="6412523"/>
            <a:ext cx="2814810" cy="307777"/>
          </a:xfrm>
          <a:prstGeom prst="rect">
            <a:avLst/>
          </a:prstGeom>
          <a:noFill/>
        </p:spPr>
        <p:txBody>
          <a:bodyPr wrap="none" rtlCol="0">
            <a:spAutoFit/>
          </a:bodyPr>
          <a:lstStyle/>
          <a:p>
            <a:r>
              <a:rPr lang="fr-FR" sz="1400" dirty="0"/>
              <a:t>ADHV – Zoom cadastre napoléonien</a:t>
            </a:r>
          </a:p>
        </p:txBody>
      </p:sp>
    </p:spTree>
    <p:extLst>
      <p:ext uri="{BB962C8B-B14F-4D97-AF65-F5344CB8AC3E}">
        <p14:creationId xmlns:p14="http://schemas.microsoft.com/office/powerpoint/2010/main" val="3752920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D1F93E-A5EC-F9B6-C25E-BCF0E0BE6271}"/>
              </a:ext>
            </a:extLst>
          </p:cNvPr>
          <p:cNvSpPr>
            <a:spLocks noGrp="1"/>
          </p:cNvSpPr>
          <p:nvPr>
            <p:ph type="title"/>
          </p:nvPr>
        </p:nvSpPr>
        <p:spPr>
          <a:xfrm>
            <a:off x="1378011" y="15964"/>
            <a:ext cx="7149978" cy="560996"/>
          </a:xfrm>
        </p:spPr>
        <p:txBody>
          <a:bodyPr>
            <a:normAutofit/>
          </a:bodyPr>
          <a:lstStyle/>
          <a:p>
            <a:pPr algn="ctr"/>
            <a:r>
              <a:rPr lang="fr-FR" sz="2000" b="1" dirty="0">
                <a:latin typeface="+mn-lt"/>
              </a:rPr>
              <a:t>ETAT DES SECTIONS DU CADASTRE DE 1830</a:t>
            </a:r>
          </a:p>
        </p:txBody>
      </p:sp>
      <p:pic>
        <p:nvPicPr>
          <p:cNvPr id="7" name="Image 6">
            <a:extLst>
              <a:ext uri="{FF2B5EF4-FFF2-40B4-BE49-F238E27FC236}">
                <a16:creationId xmlns:a16="http://schemas.microsoft.com/office/drawing/2014/main" id="{C9957D64-6152-E42D-9050-610528C5BE09}"/>
              </a:ext>
            </a:extLst>
          </p:cNvPr>
          <p:cNvPicPr>
            <a:picLocks noChangeAspect="1"/>
          </p:cNvPicPr>
          <p:nvPr/>
        </p:nvPicPr>
        <p:blipFill>
          <a:blip r:embed="rId2"/>
          <a:stretch>
            <a:fillRect/>
          </a:stretch>
        </p:blipFill>
        <p:spPr>
          <a:xfrm>
            <a:off x="1066800" y="576960"/>
            <a:ext cx="7772400" cy="4590350"/>
          </a:xfrm>
          <a:prstGeom prst="rect">
            <a:avLst/>
          </a:prstGeom>
        </p:spPr>
      </p:pic>
      <p:sp>
        <p:nvSpPr>
          <p:cNvPr id="8" name="ZoneTexte 7">
            <a:extLst>
              <a:ext uri="{FF2B5EF4-FFF2-40B4-BE49-F238E27FC236}">
                <a16:creationId xmlns:a16="http://schemas.microsoft.com/office/drawing/2014/main" id="{7847074C-2402-E536-2B6C-B9298A451743}"/>
              </a:ext>
            </a:extLst>
          </p:cNvPr>
          <p:cNvSpPr txBox="1"/>
          <p:nvPr/>
        </p:nvSpPr>
        <p:spPr>
          <a:xfrm>
            <a:off x="3662339" y="6409187"/>
            <a:ext cx="2731325" cy="307777"/>
          </a:xfrm>
          <a:prstGeom prst="rect">
            <a:avLst/>
          </a:prstGeom>
          <a:noFill/>
        </p:spPr>
        <p:txBody>
          <a:bodyPr wrap="none" rtlCol="0">
            <a:spAutoFit/>
          </a:bodyPr>
          <a:lstStyle/>
          <a:p>
            <a:r>
              <a:rPr lang="fr-FR" sz="1400" dirty="0"/>
              <a:t>ADHV – Etat des sections, </a:t>
            </a:r>
            <a:r>
              <a:rPr lang="fr-FR" sz="1400" dirty="0" err="1"/>
              <a:t>Chalucet</a:t>
            </a:r>
            <a:endParaRPr lang="fr-FR" sz="1400" dirty="0"/>
          </a:p>
        </p:txBody>
      </p:sp>
      <p:sp>
        <p:nvSpPr>
          <p:cNvPr id="9" name="Rectangle 8">
            <a:extLst>
              <a:ext uri="{FF2B5EF4-FFF2-40B4-BE49-F238E27FC236}">
                <a16:creationId xmlns:a16="http://schemas.microsoft.com/office/drawing/2014/main" id="{F691B4DA-44D8-CCC8-FD28-073BC66A364E}"/>
              </a:ext>
            </a:extLst>
          </p:cNvPr>
          <p:cNvSpPr/>
          <p:nvPr/>
        </p:nvSpPr>
        <p:spPr>
          <a:xfrm>
            <a:off x="1066800" y="576960"/>
            <a:ext cx="4812506" cy="10375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9F394E40-9728-7C56-AFE5-7EF60503A464}"/>
              </a:ext>
            </a:extLst>
          </p:cNvPr>
          <p:cNvSpPr txBox="1"/>
          <p:nvPr/>
        </p:nvSpPr>
        <p:spPr>
          <a:xfrm>
            <a:off x="298231" y="5328934"/>
            <a:ext cx="9459543" cy="646331"/>
          </a:xfrm>
          <a:prstGeom prst="rect">
            <a:avLst/>
          </a:prstGeom>
          <a:noFill/>
        </p:spPr>
        <p:txBody>
          <a:bodyPr wrap="square" rtlCol="0">
            <a:spAutoFit/>
          </a:bodyPr>
          <a:lstStyle/>
          <a:p>
            <a:r>
              <a:rPr lang="fr-FR" dirty="0"/>
              <a:t>Les numéros 349 et 350 sont désignés comme les « tours de </a:t>
            </a:r>
            <a:r>
              <a:rPr lang="fr-FR" dirty="0" err="1"/>
              <a:t>Chalusset</a:t>
            </a:r>
            <a:r>
              <a:rPr lang="fr-FR" dirty="0"/>
              <a:t> » et leur état est « masure » pour signifier qu’il s’agit de ruines. Le propriétaire est Fromental de </a:t>
            </a:r>
            <a:r>
              <a:rPr lang="fr-FR" dirty="0" err="1"/>
              <a:t>Verthamon</a:t>
            </a:r>
            <a:r>
              <a:rPr lang="fr-FR" dirty="0"/>
              <a:t>.</a:t>
            </a:r>
          </a:p>
        </p:txBody>
      </p:sp>
    </p:spTree>
    <p:extLst>
      <p:ext uri="{BB962C8B-B14F-4D97-AF65-F5344CB8AC3E}">
        <p14:creationId xmlns:p14="http://schemas.microsoft.com/office/powerpoint/2010/main" val="705429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EF4EF9-E857-0B78-FEB9-1287AEA9EF61}"/>
              </a:ext>
            </a:extLst>
          </p:cNvPr>
          <p:cNvSpPr>
            <a:spLocks noGrp="1"/>
          </p:cNvSpPr>
          <p:nvPr>
            <p:ph type="title"/>
          </p:nvPr>
        </p:nvSpPr>
        <p:spPr>
          <a:xfrm>
            <a:off x="530086" y="0"/>
            <a:ext cx="8363572" cy="589030"/>
          </a:xfrm>
        </p:spPr>
        <p:txBody>
          <a:bodyPr>
            <a:normAutofit/>
          </a:bodyPr>
          <a:lstStyle/>
          <a:p>
            <a:pPr algn="ctr"/>
            <a:r>
              <a:rPr lang="fr-FR" sz="2000" b="1" dirty="0">
                <a:latin typeface="+mn-lt"/>
              </a:rPr>
              <a:t>LA FAMILLE DE VERTHAMONT</a:t>
            </a:r>
          </a:p>
        </p:txBody>
      </p:sp>
      <p:sp>
        <p:nvSpPr>
          <p:cNvPr id="5" name="ZoneTexte 4">
            <a:extLst>
              <a:ext uri="{FF2B5EF4-FFF2-40B4-BE49-F238E27FC236}">
                <a16:creationId xmlns:a16="http://schemas.microsoft.com/office/drawing/2014/main" id="{755F2D50-D100-BB03-F856-A3D43C7F91BF}"/>
              </a:ext>
            </a:extLst>
          </p:cNvPr>
          <p:cNvSpPr txBox="1"/>
          <p:nvPr/>
        </p:nvSpPr>
        <p:spPr>
          <a:xfrm>
            <a:off x="530086" y="458074"/>
            <a:ext cx="8806067" cy="1200329"/>
          </a:xfrm>
          <a:prstGeom prst="rect">
            <a:avLst/>
          </a:prstGeom>
          <a:noFill/>
        </p:spPr>
        <p:txBody>
          <a:bodyPr wrap="square">
            <a:spAutoFit/>
          </a:bodyPr>
          <a:lstStyle/>
          <a:p>
            <a:pPr algn="just"/>
            <a:r>
              <a:rPr lang="fr-FR" dirty="0"/>
              <a:t>	L</a:t>
            </a:r>
            <a:r>
              <a:rPr lang="fr-FR" sz="1800" dirty="0">
                <a:effectLst/>
              </a:rPr>
              <a:t>es </a:t>
            </a:r>
            <a:r>
              <a:rPr lang="fr-FR" sz="1800" dirty="0" err="1">
                <a:effectLst/>
              </a:rPr>
              <a:t>Verthamont</a:t>
            </a:r>
            <a:r>
              <a:rPr lang="fr-FR" dirty="0"/>
              <a:t> ont acquis</a:t>
            </a:r>
            <a:r>
              <a:rPr lang="fr-FR" sz="1800" dirty="0">
                <a:effectLst/>
              </a:rPr>
              <a:t> la seigneurie de </a:t>
            </a:r>
            <a:r>
              <a:rPr lang="fr-FR" sz="1800" dirty="0" err="1">
                <a:effectLst/>
              </a:rPr>
              <a:t>Châlucet</a:t>
            </a:r>
            <a:r>
              <a:rPr lang="fr-FR" dirty="0"/>
              <a:t> : François de </a:t>
            </a:r>
            <a:r>
              <a:rPr lang="fr-FR" dirty="0" err="1"/>
              <a:t>Verthamon</a:t>
            </a:r>
            <a:r>
              <a:rPr lang="fr-FR" dirty="0"/>
              <a:t> achète le le château de </a:t>
            </a:r>
            <a:r>
              <a:rPr lang="fr-FR" dirty="0" err="1"/>
              <a:t>Châlucet</a:t>
            </a:r>
            <a:r>
              <a:rPr lang="fr-FR" dirty="0"/>
              <a:t> aux commissaires du Domaine royal le 13 août 1641. Lui et ses successeurs sont qualifiés de « seigneur de </a:t>
            </a:r>
            <a:r>
              <a:rPr lang="fr-FR" dirty="0" err="1"/>
              <a:t>Châlucet</a:t>
            </a:r>
            <a:r>
              <a:rPr lang="fr-FR" dirty="0"/>
              <a:t> » ou de « baron », titre porté jusqu’en 1809.</a:t>
            </a:r>
          </a:p>
        </p:txBody>
      </p:sp>
      <p:sp>
        <p:nvSpPr>
          <p:cNvPr id="10" name="ZoneTexte 9">
            <a:extLst>
              <a:ext uri="{FF2B5EF4-FFF2-40B4-BE49-F238E27FC236}">
                <a16:creationId xmlns:a16="http://schemas.microsoft.com/office/drawing/2014/main" id="{9C99BF34-3341-7A50-90B3-3988418D024A}"/>
              </a:ext>
            </a:extLst>
          </p:cNvPr>
          <p:cNvSpPr txBox="1"/>
          <p:nvPr/>
        </p:nvSpPr>
        <p:spPr>
          <a:xfrm>
            <a:off x="2220500" y="6550223"/>
            <a:ext cx="5425237" cy="307777"/>
          </a:xfrm>
          <a:prstGeom prst="rect">
            <a:avLst/>
          </a:prstGeom>
          <a:noFill/>
        </p:spPr>
        <p:txBody>
          <a:bodyPr wrap="square" rtlCol="0">
            <a:spAutoFit/>
          </a:bodyPr>
          <a:lstStyle/>
          <a:p>
            <a:r>
              <a:rPr lang="fr-FR" sz="1400" dirty="0"/>
              <a:t>Nobiliaire tome IV p.638 à 642, Titres de familles et seigneuries diverses.</a:t>
            </a:r>
          </a:p>
        </p:txBody>
      </p:sp>
      <p:pic>
        <p:nvPicPr>
          <p:cNvPr id="12" name="Image 11">
            <a:extLst>
              <a:ext uri="{FF2B5EF4-FFF2-40B4-BE49-F238E27FC236}">
                <a16:creationId xmlns:a16="http://schemas.microsoft.com/office/drawing/2014/main" id="{5E2D2D47-40CA-40BF-DE5F-1D2490D4C7E7}"/>
              </a:ext>
            </a:extLst>
          </p:cNvPr>
          <p:cNvPicPr>
            <a:picLocks noChangeAspect="1"/>
          </p:cNvPicPr>
          <p:nvPr/>
        </p:nvPicPr>
        <p:blipFill>
          <a:blip r:embed="rId2"/>
          <a:stretch>
            <a:fillRect/>
          </a:stretch>
        </p:blipFill>
        <p:spPr>
          <a:xfrm>
            <a:off x="1252138" y="1561296"/>
            <a:ext cx="7434662" cy="4824619"/>
          </a:xfrm>
          <a:prstGeom prst="rect">
            <a:avLst/>
          </a:prstGeom>
        </p:spPr>
      </p:pic>
    </p:spTree>
    <p:extLst>
      <p:ext uri="{BB962C8B-B14F-4D97-AF65-F5344CB8AC3E}">
        <p14:creationId xmlns:p14="http://schemas.microsoft.com/office/powerpoint/2010/main" val="2386572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1D0CB-A5D6-BEA0-3530-4F012E32B6DE}"/>
              </a:ext>
            </a:extLst>
          </p:cNvPr>
          <p:cNvSpPr>
            <a:spLocks noGrp="1"/>
          </p:cNvSpPr>
          <p:nvPr>
            <p:ph type="title"/>
          </p:nvPr>
        </p:nvSpPr>
        <p:spPr>
          <a:xfrm>
            <a:off x="621324" y="57350"/>
            <a:ext cx="8357455" cy="654781"/>
          </a:xfrm>
        </p:spPr>
        <p:txBody>
          <a:bodyPr>
            <a:normAutofit/>
          </a:bodyPr>
          <a:lstStyle/>
          <a:p>
            <a:pPr algn="ctr"/>
            <a:r>
              <a:rPr lang="fr-FR" sz="2000" b="1" dirty="0">
                <a:latin typeface="+mn-lt"/>
              </a:rPr>
              <a:t>LE DERNIER PROPRIETAIRE PARTICULIER</a:t>
            </a:r>
          </a:p>
        </p:txBody>
      </p:sp>
      <p:sp>
        <p:nvSpPr>
          <p:cNvPr id="4" name="ZoneTexte 3">
            <a:extLst>
              <a:ext uri="{FF2B5EF4-FFF2-40B4-BE49-F238E27FC236}">
                <a16:creationId xmlns:a16="http://schemas.microsoft.com/office/drawing/2014/main" id="{DD6032B6-BC5D-D8E0-AA82-8EEC14465A41}"/>
              </a:ext>
            </a:extLst>
          </p:cNvPr>
          <p:cNvSpPr txBox="1"/>
          <p:nvPr/>
        </p:nvSpPr>
        <p:spPr>
          <a:xfrm>
            <a:off x="1196202" y="6492873"/>
            <a:ext cx="7513595" cy="307777"/>
          </a:xfrm>
          <a:prstGeom prst="rect">
            <a:avLst/>
          </a:prstGeom>
          <a:noFill/>
        </p:spPr>
        <p:txBody>
          <a:bodyPr wrap="none" rtlCol="0">
            <a:spAutoFit/>
          </a:bodyPr>
          <a:lstStyle/>
          <a:p>
            <a:pPr algn="ctr"/>
            <a:r>
              <a:rPr lang="fr-FR" sz="1400" dirty="0"/>
              <a:t>ADHV : Bulletin de la Société Archéologique et Historique du Limousin, Guibert, tome 33, 1886, p.301</a:t>
            </a:r>
          </a:p>
        </p:txBody>
      </p:sp>
      <p:sp>
        <p:nvSpPr>
          <p:cNvPr id="6" name="ZoneTexte 5">
            <a:extLst>
              <a:ext uri="{FF2B5EF4-FFF2-40B4-BE49-F238E27FC236}">
                <a16:creationId xmlns:a16="http://schemas.microsoft.com/office/drawing/2014/main" id="{825AEFEA-1C91-2579-807F-1C42DAED46D9}"/>
              </a:ext>
            </a:extLst>
          </p:cNvPr>
          <p:cNvSpPr txBox="1"/>
          <p:nvPr/>
        </p:nvSpPr>
        <p:spPr>
          <a:xfrm>
            <a:off x="178776" y="712131"/>
            <a:ext cx="9469315" cy="646331"/>
          </a:xfrm>
          <a:prstGeom prst="rect">
            <a:avLst/>
          </a:prstGeom>
          <a:noFill/>
        </p:spPr>
        <p:txBody>
          <a:bodyPr wrap="square">
            <a:spAutoFit/>
          </a:bodyPr>
          <a:lstStyle/>
          <a:p>
            <a:pPr algn="just"/>
            <a:r>
              <a:rPr lang="fr-FR" sz="1800" dirty="0"/>
              <a:t>Extrait de l’acte de vente de la terre de </a:t>
            </a:r>
            <a:r>
              <a:rPr lang="fr-FR" sz="1800" dirty="0" err="1"/>
              <a:t>Châlucet</a:t>
            </a:r>
            <a:r>
              <a:rPr lang="fr-FR" sz="1800" dirty="0"/>
              <a:t> par Maurice-Edmond de </a:t>
            </a:r>
            <a:r>
              <a:rPr lang="fr-FR" sz="1800" dirty="0" err="1"/>
              <a:t>Verthamon</a:t>
            </a:r>
            <a:r>
              <a:rPr lang="fr-FR" sz="1800" dirty="0"/>
              <a:t> à Jean-François de </a:t>
            </a:r>
            <a:r>
              <a:rPr lang="fr-FR" sz="1800" dirty="0" err="1"/>
              <a:t>Thézillat</a:t>
            </a:r>
            <a:r>
              <a:rPr lang="fr-FR" dirty="0"/>
              <a:t> daté du </a:t>
            </a:r>
            <a:r>
              <a:rPr lang="fr-FR" sz="1800" dirty="0"/>
              <a:t>27 mai 1836.</a:t>
            </a:r>
          </a:p>
        </p:txBody>
      </p:sp>
      <p:pic>
        <p:nvPicPr>
          <p:cNvPr id="8" name="Image 7">
            <a:extLst>
              <a:ext uri="{FF2B5EF4-FFF2-40B4-BE49-F238E27FC236}">
                <a16:creationId xmlns:a16="http://schemas.microsoft.com/office/drawing/2014/main" id="{7A7E90E1-EAE6-FF94-515B-C8A4281B879D}"/>
              </a:ext>
            </a:extLst>
          </p:cNvPr>
          <p:cNvPicPr>
            <a:picLocks noChangeAspect="1"/>
          </p:cNvPicPr>
          <p:nvPr/>
        </p:nvPicPr>
        <p:blipFill rotWithShape="1">
          <a:blip r:embed="rId2"/>
          <a:srcRect l="53573" t="28461" r="14359" b="32336"/>
          <a:stretch/>
        </p:blipFill>
        <p:spPr>
          <a:xfrm rot="5400000">
            <a:off x="2522417" y="1755754"/>
            <a:ext cx="4782031" cy="4384432"/>
          </a:xfrm>
          <a:prstGeom prst="rect">
            <a:avLst/>
          </a:prstGeom>
        </p:spPr>
      </p:pic>
    </p:spTree>
    <p:extLst>
      <p:ext uri="{BB962C8B-B14F-4D97-AF65-F5344CB8AC3E}">
        <p14:creationId xmlns:p14="http://schemas.microsoft.com/office/powerpoint/2010/main" val="1632787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A03A05-A643-123C-20D4-23EE873E6235}"/>
              </a:ext>
            </a:extLst>
          </p:cNvPr>
          <p:cNvSpPr>
            <a:spLocks noGrp="1"/>
          </p:cNvSpPr>
          <p:nvPr>
            <p:ph type="title"/>
          </p:nvPr>
        </p:nvSpPr>
        <p:spPr>
          <a:xfrm>
            <a:off x="1380814" y="0"/>
            <a:ext cx="7144372" cy="761308"/>
          </a:xfrm>
        </p:spPr>
        <p:txBody>
          <a:bodyPr>
            <a:normAutofit/>
          </a:bodyPr>
          <a:lstStyle/>
          <a:p>
            <a:pPr algn="ctr"/>
            <a:r>
              <a:rPr lang="fr-FR" sz="2000" b="1" dirty="0">
                <a:latin typeface="+mn-lt"/>
              </a:rPr>
              <a:t>LA CONSERVATION DES RUINES DE CHALUCET</a:t>
            </a:r>
          </a:p>
        </p:txBody>
      </p:sp>
      <p:pic>
        <p:nvPicPr>
          <p:cNvPr id="4" name="Image 3">
            <a:extLst>
              <a:ext uri="{FF2B5EF4-FFF2-40B4-BE49-F238E27FC236}">
                <a16:creationId xmlns:a16="http://schemas.microsoft.com/office/drawing/2014/main" id="{54FBA088-906C-C693-F684-952B67C8DE25}"/>
              </a:ext>
            </a:extLst>
          </p:cNvPr>
          <p:cNvPicPr>
            <a:picLocks noChangeAspect="1"/>
          </p:cNvPicPr>
          <p:nvPr/>
        </p:nvPicPr>
        <p:blipFill>
          <a:blip r:embed="rId2"/>
          <a:stretch>
            <a:fillRect/>
          </a:stretch>
        </p:blipFill>
        <p:spPr>
          <a:xfrm>
            <a:off x="0" y="804250"/>
            <a:ext cx="4830143" cy="2206576"/>
          </a:xfrm>
          <a:prstGeom prst="rect">
            <a:avLst/>
          </a:prstGeom>
        </p:spPr>
      </p:pic>
      <p:sp>
        <p:nvSpPr>
          <p:cNvPr id="6" name="ZoneTexte 5">
            <a:extLst>
              <a:ext uri="{FF2B5EF4-FFF2-40B4-BE49-F238E27FC236}">
                <a16:creationId xmlns:a16="http://schemas.microsoft.com/office/drawing/2014/main" id="{490257C0-3092-4DBC-9060-9C3B91583DDC}"/>
              </a:ext>
            </a:extLst>
          </p:cNvPr>
          <p:cNvSpPr txBox="1"/>
          <p:nvPr/>
        </p:nvSpPr>
        <p:spPr>
          <a:xfrm>
            <a:off x="1081433" y="6292278"/>
            <a:ext cx="7743133" cy="523220"/>
          </a:xfrm>
          <a:prstGeom prst="rect">
            <a:avLst/>
          </a:prstGeom>
          <a:noFill/>
        </p:spPr>
        <p:txBody>
          <a:bodyPr wrap="square" rtlCol="0">
            <a:spAutoFit/>
          </a:bodyPr>
          <a:lstStyle/>
          <a:p>
            <a:pPr algn="ctr"/>
            <a:r>
              <a:rPr lang="fr-FR" sz="1400" dirty="0"/>
              <a:t>ADHV : Procès-verbaux des séances du Conseil général (1840-1945) numérisés et disponibles sur Gallica, 1859, p.242 et Rapport du Préfet, session du Conseil de 1860, p.173-174.</a:t>
            </a:r>
          </a:p>
        </p:txBody>
      </p:sp>
      <p:pic>
        <p:nvPicPr>
          <p:cNvPr id="8" name="Image 7">
            <a:extLst>
              <a:ext uri="{FF2B5EF4-FFF2-40B4-BE49-F238E27FC236}">
                <a16:creationId xmlns:a16="http://schemas.microsoft.com/office/drawing/2014/main" id="{126370B1-5DDB-B960-89C0-6F5D1B91F336}"/>
              </a:ext>
            </a:extLst>
          </p:cNvPr>
          <p:cNvPicPr>
            <a:picLocks noChangeAspect="1"/>
          </p:cNvPicPr>
          <p:nvPr/>
        </p:nvPicPr>
        <p:blipFill>
          <a:blip r:embed="rId3"/>
          <a:stretch>
            <a:fillRect/>
          </a:stretch>
        </p:blipFill>
        <p:spPr>
          <a:xfrm>
            <a:off x="4830143" y="791391"/>
            <a:ext cx="5015573" cy="2219435"/>
          </a:xfrm>
          <a:prstGeom prst="rect">
            <a:avLst/>
          </a:prstGeom>
        </p:spPr>
      </p:pic>
      <p:pic>
        <p:nvPicPr>
          <p:cNvPr id="10" name="Image 9">
            <a:extLst>
              <a:ext uri="{FF2B5EF4-FFF2-40B4-BE49-F238E27FC236}">
                <a16:creationId xmlns:a16="http://schemas.microsoft.com/office/drawing/2014/main" id="{65453612-D434-D4D0-DE42-75936731A7E9}"/>
              </a:ext>
            </a:extLst>
          </p:cNvPr>
          <p:cNvPicPr>
            <a:picLocks noChangeAspect="1"/>
          </p:cNvPicPr>
          <p:nvPr/>
        </p:nvPicPr>
        <p:blipFill>
          <a:blip r:embed="rId4"/>
          <a:stretch>
            <a:fillRect/>
          </a:stretch>
        </p:blipFill>
        <p:spPr>
          <a:xfrm>
            <a:off x="4901376" y="3010826"/>
            <a:ext cx="5021497" cy="1585237"/>
          </a:xfrm>
          <a:prstGeom prst="rect">
            <a:avLst/>
          </a:prstGeom>
        </p:spPr>
      </p:pic>
      <p:cxnSp>
        <p:nvCxnSpPr>
          <p:cNvPr id="12" name="Connecteur droit 11">
            <a:extLst>
              <a:ext uri="{FF2B5EF4-FFF2-40B4-BE49-F238E27FC236}">
                <a16:creationId xmlns:a16="http://schemas.microsoft.com/office/drawing/2014/main" id="{30EF3E2A-05E1-5159-FA37-84A57EB0AAE5}"/>
              </a:ext>
            </a:extLst>
          </p:cNvPr>
          <p:cNvCxnSpPr/>
          <p:nvPr/>
        </p:nvCxnSpPr>
        <p:spPr>
          <a:xfrm>
            <a:off x="4830143" y="761308"/>
            <a:ext cx="0" cy="40513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61BFE0A4-1B5F-FBD1-088C-876F59D322AB}"/>
              </a:ext>
            </a:extLst>
          </p:cNvPr>
          <p:cNvSpPr txBox="1"/>
          <p:nvPr/>
        </p:nvSpPr>
        <p:spPr>
          <a:xfrm>
            <a:off x="271587" y="5193195"/>
            <a:ext cx="9574129" cy="646331"/>
          </a:xfrm>
          <a:prstGeom prst="rect">
            <a:avLst/>
          </a:prstGeom>
          <a:noFill/>
        </p:spPr>
        <p:txBody>
          <a:bodyPr wrap="square">
            <a:spAutoFit/>
          </a:bodyPr>
          <a:lstStyle/>
          <a:p>
            <a:pPr algn="just"/>
            <a:r>
              <a:rPr lang="fr-FR" dirty="0"/>
              <a:t>L’édifice a subi de grandes dégradations si l’on compare les différentes vues avec une note manuscrite du XVIII° siècle qui affirme qu’il y avait, à cette époque, toutes les voûtes.</a:t>
            </a:r>
          </a:p>
        </p:txBody>
      </p:sp>
    </p:spTree>
    <p:extLst>
      <p:ext uri="{BB962C8B-B14F-4D97-AF65-F5344CB8AC3E}">
        <p14:creationId xmlns:p14="http://schemas.microsoft.com/office/powerpoint/2010/main" val="1632676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3AC95D-9BC7-ADD2-83CB-4A5F2A85A2BB}"/>
              </a:ext>
            </a:extLst>
          </p:cNvPr>
          <p:cNvSpPr>
            <a:spLocks noGrp="1"/>
          </p:cNvSpPr>
          <p:nvPr>
            <p:ph type="title"/>
          </p:nvPr>
        </p:nvSpPr>
        <p:spPr>
          <a:xfrm>
            <a:off x="974558" y="1"/>
            <a:ext cx="7769142" cy="637674"/>
          </a:xfrm>
        </p:spPr>
        <p:txBody>
          <a:bodyPr>
            <a:normAutofit/>
          </a:bodyPr>
          <a:lstStyle/>
          <a:p>
            <a:pPr algn="ctr"/>
            <a:r>
              <a:rPr lang="fr-FR" sz="2000" b="1" dirty="0">
                <a:latin typeface="+mn-lt"/>
              </a:rPr>
              <a:t>LE RENOUVEAU DE CHALUCET</a:t>
            </a:r>
          </a:p>
        </p:txBody>
      </p:sp>
      <p:sp>
        <p:nvSpPr>
          <p:cNvPr id="5" name="ZoneTexte 4">
            <a:extLst>
              <a:ext uri="{FF2B5EF4-FFF2-40B4-BE49-F238E27FC236}">
                <a16:creationId xmlns:a16="http://schemas.microsoft.com/office/drawing/2014/main" id="{2DD0C324-2E21-08EC-4C07-4C5FD5AE367E}"/>
              </a:ext>
            </a:extLst>
          </p:cNvPr>
          <p:cNvSpPr txBox="1"/>
          <p:nvPr/>
        </p:nvSpPr>
        <p:spPr>
          <a:xfrm>
            <a:off x="312819" y="630121"/>
            <a:ext cx="9372601" cy="646331"/>
          </a:xfrm>
          <a:prstGeom prst="rect">
            <a:avLst/>
          </a:prstGeom>
          <a:noFill/>
        </p:spPr>
        <p:txBody>
          <a:bodyPr wrap="square">
            <a:spAutoFit/>
          </a:bodyPr>
          <a:lstStyle/>
          <a:p>
            <a:pPr algn="just"/>
            <a:r>
              <a:rPr lang="fr-FR" dirty="0"/>
              <a:t>En 1996, le Conseil départemental devient propriétaire et entame des campagnes de restauration et de mise en valeur pour faire de </a:t>
            </a:r>
            <a:r>
              <a:rPr lang="fr-FR" dirty="0" err="1"/>
              <a:t>Châlucet</a:t>
            </a:r>
            <a:r>
              <a:rPr lang="fr-FR" dirty="0"/>
              <a:t> un site touristique majeur.</a:t>
            </a:r>
          </a:p>
        </p:txBody>
      </p:sp>
      <p:pic>
        <p:nvPicPr>
          <p:cNvPr id="7" name="Image 6">
            <a:extLst>
              <a:ext uri="{FF2B5EF4-FFF2-40B4-BE49-F238E27FC236}">
                <a16:creationId xmlns:a16="http://schemas.microsoft.com/office/drawing/2014/main" id="{73CB8F22-4EF5-45F9-F426-03D473564A78}"/>
              </a:ext>
            </a:extLst>
          </p:cNvPr>
          <p:cNvPicPr>
            <a:picLocks noChangeAspect="1"/>
          </p:cNvPicPr>
          <p:nvPr/>
        </p:nvPicPr>
        <p:blipFill>
          <a:blip r:embed="rId2"/>
          <a:stretch>
            <a:fillRect/>
          </a:stretch>
        </p:blipFill>
        <p:spPr>
          <a:xfrm>
            <a:off x="0" y="1580650"/>
            <a:ext cx="2382255" cy="4937137"/>
          </a:xfrm>
          <a:prstGeom prst="rect">
            <a:avLst/>
          </a:prstGeom>
        </p:spPr>
      </p:pic>
      <p:pic>
        <p:nvPicPr>
          <p:cNvPr id="11" name="Image 10">
            <a:extLst>
              <a:ext uri="{FF2B5EF4-FFF2-40B4-BE49-F238E27FC236}">
                <a16:creationId xmlns:a16="http://schemas.microsoft.com/office/drawing/2014/main" id="{3F7A62C4-FEE0-ED3F-CDE8-F005FF4DC753}"/>
              </a:ext>
            </a:extLst>
          </p:cNvPr>
          <p:cNvPicPr>
            <a:picLocks noChangeAspect="1"/>
          </p:cNvPicPr>
          <p:nvPr/>
        </p:nvPicPr>
        <p:blipFill>
          <a:blip r:embed="rId3"/>
          <a:stretch>
            <a:fillRect/>
          </a:stretch>
        </p:blipFill>
        <p:spPr>
          <a:xfrm>
            <a:off x="2506009" y="1601853"/>
            <a:ext cx="2493110" cy="4894730"/>
          </a:xfrm>
          <a:prstGeom prst="rect">
            <a:avLst/>
          </a:prstGeom>
        </p:spPr>
      </p:pic>
      <p:pic>
        <p:nvPicPr>
          <p:cNvPr id="13" name="Image 12">
            <a:extLst>
              <a:ext uri="{FF2B5EF4-FFF2-40B4-BE49-F238E27FC236}">
                <a16:creationId xmlns:a16="http://schemas.microsoft.com/office/drawing/2014/main" id="{F1F25CBB-A869-32E9-731D-D6289B952ABC}"/>
              </a:ext>
            </a:extLst>
          </p:cNvPr>
          <p:cNvPicPr>
            <a:picLocks noChangeAspect="1"/>
          </p:cNvPicPr>
          <p:nvPr/>
        </p:nvPicPr>
        <p:blipFill>
          <a:blip r:embed="rId4"/>
          <a:stretch>
            <a:fillRect/>
          </a:stretch>
        </p:blipFill>
        <p:spPr>
          <a:xfrm>
            <a:off x="5122873" y="1623057"/>
            <a:ext cx="2328481" cy="4894730"/>
          </a:xfrm>
          <a:prstGeom prst="rect">
            <a:avLst/>
          </a:prstGeom>
        </p:spPr>
      </p:pic>
      <p:pic>
        <p:nvPicPr>
          <p:cNvPr id="15" name="Image 14">
            <a:extLst>
              <a:ext uri="{FF2B5EF4-FFF2-40B4-BE49-F238E27FC236}">
                <a16:creationId xmlns:a16="http://schemas.microsoft.com/office/drawing/2014/main" id="{9F5026BD-534A-3D97-F385-180C98CC8DD3}"/>
              </a:ext>
            </a:extLst>
          </p:cNvPr>
          <p:cNvPicPr>
            <a:picLocks noChangeAspect="1"/>
          </p:cNvPicPr>
          <p:nvPr/>
        </p:nvPicPr>
        <p:blipFill>
          <a:blip r:embed="rId5"/>
          <a:stretch>
            <a:fillRect/>
          </a:stretch>
        </p:blipFill>
        <p:spPr>
          <a:xfrm>
            <a:off x="7575108" y="1627003"/>
            <a:ext cx="2330892" cy="4890784"/>
          </a:xfrm>
          <a:prstGeom prst="rect">
            <a:avLst/>
          </a:prstGeom>
        </p:spPr>
      </p:pic>
    </p:spTree>
    <p:extLst>
      <p:ext uri="{BB962C8B-B14F-4D97-AF65-F5344CB8AC3E}">
        <p14:creationId xmlns:p14="http://schemas.microsoft.com/office/powerpoint/2010/main" val="409317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98776C-079C-99E8-EEA6-3B41087DA10E}"/>
              </a:ext>
            </a:extLst>
          </p:cNvPr>
          <p:cNvSpPr>
            <a:spLocks noGrp="1"/>
          </p:cNvSpPr>
          <p:nvPr>
            <p:ph type="title"/>
          </p:nvPr>
        </p:nvSpPr>
        <p:spPr>
          <a:xfrm>
            <a:off x="1452563" y="55321"/>
            <a:ext cx="6845178" cy="619611"/>
          </a:xfrm>
        </p:spPr>
        <p:txBody>
          <a:bodyPr>
            <a:normAutofit/>
          </a:bodyPr>
          <a:lstStyle/>
          <a:p>
            <a:pPr algn="ctr"/>
            <a:r>
              <a:rPr lang="fr-FR" sz="2000" b="1" dirty="0">
                <a:latin typeface="+mn-lt"/>
              </a:rPr>
              <a:t>CADASTRE - 1830</a:t>
            </a:r>
          </a:p>
        </p:txBody>
      </p:sp>
      <p:pic>
        <p:nvPicPr>
          <p:cNvPr id="5" name="Image 4">
            <a:extLst>
              <a:ext uri="{FF2B5EF4-FFF2-40B4-BE49-F238E27FC236}">
                <a16:creationId xmlns:a16="http://schemas.microsoft.com/office/drawing/2014/main" id="{649F794F-AE55-A6DC-BBD6-4BC4A551B297}"/>
              </a:ext>
            </a:extLst>
          </p:cNvPr>
          <p:cNvPicPr>
            <a:picLocks noChangeAspect="1"/>
          </p:cNvPicPr>
          <p:nvPr/>
        </p:nvPicPr>
        <p:blipFill>
          <a:blip r:embed="rId2"/>
          <a:stretch>
            <a:fillRect/>
          </a:stretch>
        </p:blipFill>
        <p:spPr>
          <a:xfrm>
            <a:off x="1066800" y="674932"/>
            <a:ext cx="7772400" cy="5382196"/>
          </a:xfrm>
          <a:prstGeom prst="rect">
            <a:avLst/>
          </a:prstGeom>
        </p:spPr>
      </p:pic>
      <p:sp>
        <p:nvSpPr>
          <p:cNvPr id="6" name="ZoneTexte 5">
            <a:extLst>
              <a:ext uri="{FF2B5EF4-FFF2-40B4-BE49-F238E27FC236}">
                <a16:creationId xmlns:a16="http://schemas.microsoft.com/office/drawing/2014/main" id="{55DF5635-A5CD-9B88-2726-2DE42AE4136F}"/>
              </a:ext>
            </a:extLst>
          </p:cNvPr>
          <p:cNvSpPr txBox="1"/>
          <p:nvPr/>
        </p:nvSpPr>
        <p:spPr>
          <a:xfrm>
            <a:off x="3048000" y="6368962"/>
            <a:ext cx="4366580" cy="307777"/>
          </a:xfrm>
          <a:prstGeom prst="rect">
            <a:avLst/>
          </a:prstGeom>
          <a:noFill/>
        </p:spPr>
        <p:txBody>
          <a:bodyPr wrap="none" rtlCol="0">
            <a:spAutoFit/>
          </a:bodyPr>
          <a:lstStyle/>
          <a:p>
            <a:r>
              <a:rPr lang="fr-FR" sz="1400" dirty="0"/>
              <a:t>ADHV – 3P162 : cadastre, section dite du bourg, E4, 1830</a:t>
            </a:r>
          </a:p>
        </p:txBody>
      </p:sp>
      <p:sp>
        <p:nvSpPr>
          <p:cNvPr id="3" name="Rectangle 2">
            <a:extLst>
              <a:ext uri="{FF2B5EF4-FFF2-40B4-BE49-F238E27FC236}">
                <a16:creationId xmlns:a16="http://schemas.microsoft.com/office/drawing/2014/main" id="{A5E05078-0A71-DB51-8A9F-CFEF278023EC}"/>
              </a:ext>
            </a:extLst>
          </p:cNvPr>
          <p:cNvSpPr/>
          <p:nvPr/>
        </p:nvSpPr>
        <p:spPr>
          <a:xfrm>
            <a:off x="6412523" y="1582615"/>
            <a:ext cx="1606062" cy="5744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148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BB79C2-D5EA-3716-A197-6675A9788975}"/>
              </a:ext>
            </a:extLst>
          </p:cNvPr>
          <p:cNvSpPr>
            <a:spLocks noGrp="1"/>
          </p:cNvSpPr>
          <p:nvPr>
            <p:ph type="title"/>
          </p:nvPr>
        </p:nvSpPr>
        <p:spPr>
          <a:xfrm>
            <a:off x="772666" y="0"/>
            <a:ext cx="8360667" cy="699585"/>
          </a:xfrm>
        </p:spPr>
        <p:txBody>
          <a:bodyPr>
            <a:normAutofit/>
          </a:bodyPr>
          <a:lstStyle/>
          <a:p>
            <a:pPr algn="ctr"/>
            <a:r>
              <a:rPr lang="fr-FR" sz="2000" b="1" dirty="0">
                <a:latin typeface="+mn-lt"/>
              </a:rPr>
              <a:t>LA BRIANCE ET LES TOURS DE CHALUCET - 1854 </a:t>
            </a:r>
          </a:p>
        </p:txBody>
      </p:sp>
      <p:pic>
        <p:nvPicPr>
          <p:cNvPr id="7" name="Image 6">
            <a:extLst>
              <a:ext uri="{FF2B5EF4-FFF2-40B4-BE49-F238E27FC236}">
                <a16:creationId xmlns:a16="http://schemas.microsoft.com/office/drawing/2014/main" id="{C0A0AD22-C3C8-FE3B-7AF1-255E9487601E}"/>
              </a:ext>
            </a:extLst>
          </p:cNvPr>
          <p:cNvPicPr>
            <a:picLocks noChangeAspect="1"/>
          </p:cNvPicPr>
          <p:nvPr/>
        </p:nvPicPr>
        <p:blipFill rotWithShape="1">
          <a:blip r:embed="rId2"/>
          <a:srcRect t="11339" b="11948"/>
          <a:stretch/>
        </p:blipFill>
        <p:spPr>
          <a:xfrm>
            <a:off x="488230" y="535462"/>
            <a:ext cx="8929538" cy="5137544"/>
          </a:xfrm>
          <a:prstGeom prst="rect">
            <a:avLst/>
          </a:prstGeom>
        </p:spPr>
      </p:pic>
      <p:sp>
        <p:nvSpPr>
          <p:cNvPr id="8" name="ZoneTexte 7">
            <a:extLst>
              <a:ext uri="{FF2B5EF4-FFF2-40B4-BE49-F238E27FC236}">
                <a16:creationId xmlns:a16="http://schemas.microsoft.com/office/drawing/2014/main" id="{0803B4A1-2EEE-E87C-7CA6-FF68515FCFD0}"/>
              </a:ext>
            </a:extLst>
          </p:cNvPr>
          <p:cNvSpPr txBox="1"/>
          <p:nvPr/>
        </p:nvSpPr>
        <p:spPr>
          <a:xfrm>
            <a:off x="4245713" y="6550223"/>
            <a:ext cx="1231427" cy="307777"/>
          </a:xfrm>
          <a:prstGeom prst="rect">
            <a:avLst/>
          </a:prstGeom>
          <a:noFill/>
        </p:spPr>
        <p:txBody>
          <a:bodyPr wrap="none" rtlCol="0">
            <a:spAutoFit/>
          </a:bodyPr>
          <a:lstStyle/>
          <a:p>
            <a:r>
              <a:rPr lang="fr-FR" sz="1400" dirty="0"/>
              <a:t>ADHV – 7S142</a:t>
            </a:r>
          </a:p>
        </p:txBody>
      </p:sp>
      <p:sp>
        <p:nvSpPr>
          <p:cNvPr id="3" name="ZoneTexte 2">
            <a:extLst>
              <a:ext uri="{FF2B5EF4-FFF2-40B4-BE49-F238E27FC236}">
                <a16:creationId xmlns:a16="http://schemas.microsoft.com/office/drawing/2014/main" id="{B96E48D5-3EEC-54CC-A824-D630C65E97F3}"/>
              </a:ext>
            </a:extLst>
          </p:cNvPr>
          <p:cNvSpPr txBox="1"/>
          <p:nvPr/>
        </p:nvSpPr>
        <p:spPr>
          <a:xfrm>
            <a:off x="241344" y="5885302"/>
            <a:ext cx="9423311" cy="646331"/>
          </a:xfrm>
          <a:prstGeom prst="rect">
            <a:avLst/>
          </a:prstGeom>
          <a:noFill/>
        </p:spPr>
        <p:txBody>
          <a:bodyPr wrap="square" rtlCol="0">
            <a:spAutoFit/>
          </a:bodyPr>
          <a:lstStyle/>
          <a:p>
            <a:pPr algn="ctr"/>
            <a:r>
              <a:rPr lang="fr-FR" dirty="0"/>
              <a:t>Un bourg s’est développé au pied du château mentionné dès le XIII° siècle avec des habitations et un moulin.</a:t>
            </a:r>
          </a:p>
        </p:txBody>
      </p:sp>
      <p:sp>
        <p:nvSpPr>
          <p:cNvPr id="4" name="Ellipse 3">
            <a:extLst>
              <a:ext uri="{FF2B5EF4-FFF2-40B4-BE49-F238E27FC236}">
                <a16:creationId xmlns:a16="http://schemas.microsoft.com/office/drawing/2014/main" id="{4FC93F47-DAD6-BCFD-BD68-39C315C138A8}"/>
              </a:ext>
            </a:extLst>
          </p:cNvPr>
          <p:cNvSpPr/>
          <p:nvPr/>
        </p:nvSpPr>
        <p:spPr>
          <a:xfrm>
            <a:off x="6365631" y="535462"/>
            <a:ext cx="1219200" cy="13167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425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7C4CE3-9052-5E9C-F9E5-6FD36F67EBA3}"/>
              </a:ext>
            </a:extLst>
          </p:cNvPr>
          <p:cNvSpPr>
            <a:spLocks noGrp="1"/>
          </p:cNvSpPr>
          <p:nvPr>
            <p:ph type="title"/>
          </p:nvPr>
        </p:nvSpPr>
        <p:spPr>
          <a:xfrm>
            <a:off x="932974" y="0"/>
            <a:ext cx="7814007" cy="559664"/>
          </a:xfrm>
        </p:spPr>
        <p:txBody>
          <a:bodyPr>
            <a:normAutofit/>
          </a:bodyPr>
          <a:lstStyle/>
          <a:p>
            <a:pPr algn="ctr"/>
            <a:r>
              <a:rPr lang="fr-FR" sz="2000" b="1" dirty="0">
                <a:latin typeface="+mn-lt"/>
              </a:rPr>
              <a:t>CADASTRE RENOVE - 1932</a:t>
            </a:r>
          </a:p>
        </p:txBody>
      </p:sp>
      <p:pic>
        <p:nvPicPr>
          <p:cNvPr id="5" name="Image 4">
            <a:extLst>
              <a:ext uri="{FF2B5EF4-FFF2-40B4-BE49-F238E27FC236}">
                <a16:creationId xmlns:a16="http://schemas.microsoft.com/office/drawing/2014/main" id="{10ACD57A-491B-E819-E3A7-B436B6359CBA}"/>
              </a:ext>
            </a:extLst>
          </p:cNvPr>
          <p:cNvPicPr>
            <a:picLocks noChangeAspect="1"/>
          </p:cNvPicPr>
          <p:nvPr/>
        </p:nvPicPr>
        <p:blipFill>
          <a:blip r:embed="rId2"/>
          <a:stretch>
            <a:fillRect/>
          </a:stretch>
        </p:blipFill>
        <p:spPr>
          <a:xfrm>
            <a:off x="1939809" y="621391"/>
            <a:ext cx="5800335" cy="5615218"/>
          </a:xfrm>
          <a:prstGeom prst="rect">
            <a:avLst/>
          </a:prstGeom>
        </p:spPr>
      </p:pic>
      <p:sp>
        <p:nvSpPr>
          <p:cNvPr id="6" name="ZoneTexte 5">
            <a:extLst>
              <a:ext uri="{FF2B5EF4-FFF2-40B4-BE49-F238E27FC236}">
                <a16:creationId xmlns:a16="http://schemas.microsoft.com/office/drawing/2014/main" id="{8D6740F2-6701-CBD8-66F9-849E08C8F4B6}"/>
              </a:ext>
            </a:extLst>
          </p:cNvPr>
          <p:cNvSpPr txBox="1"/>
          <p:nvPr/>
        </p:nvSpPr>
        <p:spPr>
          <a:xfrm>
            <a:off x="2463055" y="6367475"/>
            <a:ext cx="4979889" cy="307777"/>
          </a:xfrm>
          <a:prstGeom prst="rect">
            <a:avLst/>
          </a:prstGeom>
          <a:noFill/>
        </p:spPr>
        <p:txBody>
          <a:bodyPr wrap="none" rtlCol="0">
            <a:spAutoFit/>
          </a:bodyPr>
          <a:lstStyle/>
          <a:p>
            <a:r>
              <a:rPr lang="fr-FR" sz="1400" dirty="0"/>
              <a:t>ADHV – 1203W115 : cadastre rénové, zoom tableau d’assemblage</a:t>
            </a:r>
          </a:p>
        </p:txBody>
      </p:sp>
      <p:sp>
        <p:nvSpPr>
          <p:cNvPr id="3" name="Ellipse 2">
            <a:extLst>
              <a:ext uri="{FF2B5EF4-FFF2-40B4-BE49-F238E27FC236}">
                <a16:creationId xmlns:a16="http://schemas.microsoft.com/office/drawing/2014/main" id="{217BE24F-E263-782F-1888-0D7238AF4209}"/>
              </a:ext>
            </a:extLst>
          </p:cNvPr>
          <p:cNvSpPr/>
          <p:nvPr/>
        </p:nvSpPr>
        <p:spPr>
          <a:xfrm>
            <a:off x="3446585" y="1934308"/>
            <a:ext cx="633046" cy="5275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993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806E68-E8A6-85E9-BA48-5F502FCC79EA}"/>
              </a:ext>
            </a:extLst>
          </p:cNvPr>
          <p:cNvSpPr>
            <a:spLocks noGrp="1"/>
          </p:cNvSpPr>
          <p:nvPr>
            <p:ph type="title"/>
          </p:nvPr>
        </p:nvSpPr>
        <p:spPr>
          <a:xfrm>
            <a:off x="1414245" y="12526"/>
            <a:ext cx="6897399" cy="448056"/>
          </a:xfrm>
        </p:spPr>
        <p:txBody>
          <a:bodyPr>
            <a:normAutofit/>
          </a:bodyPr>
          <a:lstStyle/>
          <a:p>
            <a:pPr algn="ctr"/>
            <a:r>
              <a:rPr lang="fr-FR" sz="2000" b="1" dirty="0">
                <a:latin typeface="+mn-lt"/>
              </a:rPr>
              <a:t>SECTION E DU CADASTRE RENOVE - 1932</a:t>
            </a:r>
          </a:p>
        </p:txBody>
      </p:sp>
      <p:pic>
        <p:nvPicPr>
          <p:cNvPr id="5" name="Image 4">
            <a:extLst>
              <a:ext uri="{FF2B5EF4-FFF2-40B4-BE49-F238E27FC236}">
                <a16:creationId xmlns:a16="http://schemas.microsoft.com/office/drawing/2014/main" id="{B9DB2D40-20CF-403F-67F4-1A59C32E82F3}"/>
              </a:ext>
            </a:extLst>
          </p:cNvPr>
          <p:cNvPicPr>
            <a:picLocks noChangeAspect="1"/>
          </p:cNvPicPr>
          <p:nvPr/>
        </p:nvPicPr>
        <p:blipFill>
          <a:blip r:embed="rId2"/>
          <a:stretch>
            <a:fillRect/>
          </a:stretch>
        </p:blipFill>
        <p:spPr>
          <a:xfrm>
            <a:off x="865861" y="460582"/>
            <a:ext cx="7952462" cy="5853896"/>
          </a:xfrm>
          <a:prstGeom prst="rect">
            <a:avLst/>
          </a:prstGeom>
        </p:spPr>
      </p:pic>
      <p:sp>
        <p:nvSpPr>
          <p:cNvPr id="7" name="ZoneTexte 6">
            <a:extLst>
              <a:ext uri="{FF2B5EF4-FFF2-40B4-BE49-F238E27FC236}">
                <a16:creationId xmlns:a16="http://schemas.microsoft.com/office/drawing/2014/main" id="{B619BCFA-5E04-FC08-A71F-2E9C75889BC6}"/>
              </a:ext>
            </a:extLst>
          </p:cNvPr>
          <p:cNvSpPr txBox="1"/>
          <p:nvPr/>
        </p:nvSpPr>
        <p:spPr>
          <a:xfrm>
            <a:off x="2384714" y="6387085"/>
            <a:ext cx="4956462" cy="307777"/>
          </a:xfrm>
          <a:prstGeom prst="rect">
            <a:avLst/>
          </a:prstGeom>
          <a:noFill/>
        </p:spPr>
        <p:txBody>
          <a:bodyPr wrap="square">
            <a:spAutoFit/>
          </a:bodyPr>
          <a:lstStyle/>
          <a:p>
            <a:r>
              <a:rPr lang="fr-FR" sz="1400" dirty="0"/>
              <a:t>ADHV – 1203W115 : cadastre rénové, section E dite du Bourg, E5.</a:t>
            </a:r>
          </a:p>
        </p:txBody>
      </p:sp>
      <p:sp>
        <p:nvSpPr>
          <p:cNvPr id="3" name="Rectangle 2">
            <a:extLst>
              <a:ext uri="{FF2B5EF4-FFF2-40B4-BE49-F238E27FC236}">
                <a16:creationId xmlns:a16="http://schemas.microsoft.com/office/drawing/2014/main" id="{6ECCCA77-F3D3-3FB6-77F5-C6E1263F415E}"/>
              </a:ext>
            </a:extLst>
          </p:cNvPr>
          <p:cNvSpPr/>
          <p:nvPr/>
        </p:nvSpPr>
        <p:spPr>
          <a:xfrm>
            <a:off x="6236677" y="1219200"/>
            <a:ext cx="1828800" cy="76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189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472D3-C674-EB79-6C48-4A9DA1D301F7}"/>
              </a:ext>
            </a:extLst>
          </p:cNvPr>
          <p:cNvSpPr>
            <a:spLocks noGrp="1"/>
          </p:cNvSpPr>
          <p:nvPr>
            <p:ph type="title"/>
          </p:nvPr>
        </p:nvSpPr>
        <p:spPr>
          <a:xfrm>
            <a:off x="910312" y="92140"/>
            <a:ext cx="8147725" cy="561799"/>
          </a:xfrm>
        </p:spPr>
        <p:txBody>
          <a:bodyPr>
            <a:normAutofit/>
          </a:bodyPr>
          <a:lstStyle/>
          <a:p>
            <a:pPr algn="ctr"/>
            <a:r>
              <a:rPr lang="fr-FR" sz="2000" b="1" dirty="0">
                <a:latin typeface="+mn-lt"/>
              </a:rPr>
              <a:t>LES TOURS DE CHALUSSET - 1932</a:t>
            </a:r>
          </a:p>
        </p:txBody>
      </p:sp>
      <p:pic>
        <p:nvPicPr>
          <p:cNvPr id="5" name="Image 4">
            <a:extLst>
              <a:ext uri="{FF2B5EF4-FFF2-40B4-BE49-F238E27FC236}">
                <a16:creationId xmlns:a16="http://schemas.microsoft.com/office/drawing/2014/main" id="{02AE675C-FBC7-2527-7283-E3D388A71962}"/>
              </a:ext>
            </a:extLst>
          </p:cNvPr>
          <p:cNvPicPr>
            <a:picLocks noChangeAspect="1"/>
          </p:cNvPicPr>
          <p:nvPr/>
        </p:nvPicPr>
        <p:blipFill>
          <a:blip r:embed="rId2"/>
          <a:stretch>
            <a:fillRect/>
          </a:stretch>
        </p:blipFill>
        <p:spPr>
          <a:xfrm>
            <a:off x="523146" y="653939"/>
            <a:ext cx="8659292" cy="5264390"/>
          </a:xfrm>
          <a:prstGeom prst="rect">
            <a:avLst/>
          </a:prstGeom>
        </p:spPr>
      </p:pic>
      <p:sp>
        <p:nvSpPr>
          <p:cNvPr id="7" name="ZoneTexte 6">
            <a:extLst>
              <a:ext uri="{FF2B5EF4-FFF2-40B4-BE49-F238E27FC236}">
                <a16:creationId xmlns:a16="http://schemas.microsoft.com/office/drawing/2014/main" id="{2B6A2998-1955-A6DD-5794-EB02858E2F49}"/>
              </a:ext>
            </a:extLst>
          </p:cNvPr>
          <p:cNvSpPr txBox="1"/>
          <p:nvPr/>
        </p:nvSpPr>
        <p:spPr>
          <a:xfrm>
            <a:off x="1963835" y="6165869"/>
            <a:ext cx="6040677" cy="307777"/>
          </a:xfrm>
          <a:prstGeom prst="rect">
            <a:avLst/>
          </a:prstGeom>
          <a:noFill/>
        </p:spPr>
        <p:txBody>
          <a:bodyPr wrap="square">
            <a:spAutoFit/>
          </a:bodyPr>
          <a:lstStyle/>
          <a:p>
            <a:r>
              <a:rPr lang="fr-FR" sz="1400" dirty="0"/>
              <a:t>ADHV – 1203W115 : zoom cadastre rénové, section E dite du Bourg, E5.</a:t>
            </a:r>
          </a:p>
        </p:txBody>
      </p:sp>
    </p:spTree>
    <p:extLst>
      <p:ext uri="{BB962C8B-B14F-4D97-AF65-F5344CB8AC3E}">
        <p14:creationId xmlns:p14="http://schemas.microsoft.com/office/powerpoint/2010/main" val="3887448386"/>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1347</TotalTime>
  <Words>2451</Words>
  <Application>Microsoft Macintosh PowerPoint</Application>
  <PresentationFormat>Format A4 (210 x 297 mm)</PresentationFormat>
  <Paragraphs>177</Paragraphs>
  <Slides>46</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46</vt:i4>
      </vt:variant>
    </vt:vector>
  </HeadingPairs>
  <TitlesOfParts>
    <vt:vector size="55" baseType="lpstr">
      <vt:lpstr>-webkit-standard</vt:lpstr>
      <vt:lpstr>Arial</vt:lpstr>
      <vt:lpstr>Arial</vt:lpstr>
      <vt:lpstr>Calibri</vt:lpstr>
      <vt:lpstr>Calibri Light</vt:lpstr>
      <vt:lpstr>Garamond</vt:lpstr>
      <vt:lpstr>OpenSans</vt:lpstr>
      <vt:lpstr>Times</vt:lpstr>
      <vt:lpstr>Thème Office</vt:lpstr>
      <vt:lpstr>CHÂLUCET</vt:lpstr>
      <vt:lpstr>LOCALISATION</vt:lpstr>
      <vt:lpstr>CARTE DE CASSINI</vt:lpstr>
      <vt:lpstr>LOCALISATION DES TOURS DE CHALUSSET</vt:lpstr>
      <vt:lpstr>CADASTRE - 1830</vt:lpstr>
      <vt:lpstr>LA BRIANCE ET LES TOURS DE CHALUCET - 1854 </vt:lpstr>
      <vt:lpstr>CADASTRE RENOVE - 1932</vt:lpstr>
      <vt:lpstr>SECTION E DU CADASTRE RENOVE - 1932</vt:lpstr>
      <vt:lpstr>LES TOURS DE CHALUSSET - 1932</vt:lpstr>
      <vt:lpstr>LES REPRESENTATIONS DE CHALUSSET</vt:lpstr>
      <vt:lpstr>LES CARTES POSTALES</vt:lpstr>
      <vt:lpstr>VUE DE LA BRIANCE</vt:lpstr>
      <vt:lpstr>UN SITE DEFENSIF</vt:lpstr>
      <vt:lpstr>GRAVURE ROMANTIQUE DES RUINES DE CHALUSSET</vt:lpstr>
      <vt:lpstr>GRAVURE DES TOURS DE CHALUSSET - 1836</vt:lpstr>
      <vt:lpstr>Présentation PowerPoint</vt:lpstr>
      <vt:lpstr>L’ARCHITECTURE DU CHATEAU</vt:lpstr>
      <vt:lpstr>LE PLAN DES RUINES </vt:lpstr>
      <vt:lpstr>LA FORTERESSE : LE HAUT CHALUCET</vt:lpstr>
      <vt:lpstr>CHALUCET COTE SUD EST : GRANDE GALERIE</vt:lpstr>
      <vt:lpstr>CHALUCET COTE OUEST</vt:lpstr>
      <vt:lpstr>LE DONJON DE CHALUCET</vt:lpstr>
      <vt:lpstr>CHALUCET COTE NORD-EST</vt:lpstr>
      <vt:lpstr>LES ELEMENTS DEFENSIF DE CHALUSSET</vt:lpstr>
      <vt:lpstr>LE HAUT ET LE BAS CHALUCET</vt:lpstr>
      <vt:lpstr>Donjon du bas château : LA TOUR JEANNETTE</vt:lpstr>
      <vt:lpstr>LOCALISATION DE LA TOUR JEANNETTE</vt:lpstr>
      <vt:lpstr>LA TOUR JEANNETTE</vt:lpstr>
      <vt:lpstr>LES PROPRIETAIRES</vt:lpstr>
      <vt:lpstr>LES FONDATEURS DE CHALUCET, LA FAMILLE JAUHNAC</vt:lpstr>
      <vt:lpstr>HOMMAGE</vt:lpstr>
      <vt:lpstr>Présentation PowerPoint</vt:lpstr>
      <vt:lpstr>LES SCEAUX</vt:lpstr>
      <vt:lpstr>SCEAU D’UN SEIGNEUR DE CHALUCET</vt:lpstr>
      <vt:lpstr>LIENS AVEC L’ABBAYE DE SOLIGNAC</vt:lpstr>
      <vt:lpstr>CHAPELLES DE CHALUCET</vt:lpstr>
      <vt:lpstr>L’ORIGINE DE LA FORTERESSE, FIN DU XIII° SIECLE : GERALD DE MAULMONT</vt:lpstr>
      <vt:lpstr>LA GARNISON DE CHALUCET</vt:lpstr>
      <vt:lpstr>DES PROTECTEURS DEVENUS DES HARCELEURS, XIV-XV° SIECLES</vt:lpstr>
      <vt:lpstr>LA FIN DU CHÂTEAU – LES GUERRES DE RELIGION (1562-1598) - XVI° SIECLE</vt:lpstr>
      <vt:lpstr>LES TOURS DE CHALUSSET DANS LE CADASTRE NAPOLEONIEN</vt:lpstr>
      <vt:lpstr>ETAT DES SECTIONS DU CADASTRE DE 1830</vt:lpstr>
      <vt:lpstr>LA FAMILLE DE VERTHAMONT</vt:lpstr>
      <vt:lpstr>LE DERNIER PROPRIETAIRE PARTICULIER</vt:lpstr>
      <vt:lpstr>LA CONSERVATION DES RUINES DE CHALUCET</vt:lpstr>
      <vt:lpstr>LE RENOUVEAU DE CHALUCET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CHALUCET</dc:title>
  <dc:creator>Sophie SICOT</dc:creator>
  <cp:lastModifiedBy>Sophie SICOT</cp:lastModifiedBy>
  <cp:revision>399</cp:revision>
  <dcterms:created xsi:type="dcterms:W3CDTF">2022-10-23T17:11:14Z</dcterms:created>
  <dcterms:modified xsi:type="dcterms:W3CDTF">2022-12-07T11:49:27Z</dcterms:modified>
</cp:coreProperties>
</file>