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97" r:id="rId3"/>
    <p:sldId id="296" r:id="rId4"/>
    <p:sldId id="293" r:id="rId5"/>
    <p:sldId id="279" r:id="rId6"/>
    <p:sldId id="275" r:id="rId7"/>
    <p:sldId id="276" r:id="rId8"/>
    <p:sldId id="277" r:id="rId9"/>
    <p:sldId id="278" r:id="rId10"/>
    <p:sldId id="285" r:id="rId11"/>
    <p:sldId id="287" r:id="rId12"/>
    <p:sldId id="294" r:id="rId13"/>
    <p:sldId id="280" r:id="rId14"/>
    <p:sldId id="281" r:id="rId15"/>
    <p:sldId id="262" r:id="rId16"/>
    <p:sldId id="265" r:id="rId17"/>
    <p:sldId id="267" r:id="rId18"/>
    <p:sldId id="261" r:id="rId19"/>
    <p:sldId id="271" r:id="rId20"/>
    <p:sldId id="263" r:id="rId21"/>
    <p:sldId id="269" r:id="rId22"/>
    <p:sldId id="274" r:id="rId23"/>
    <p:sldId id="273" r:id="rId24"/>
    <p:sldId id="268" r:id="rId25"/>
    <p:sldId id="270" r:id="rId26"/>
    <p:sldId id="259" r:id="rId27"/>
    <p:sldId id="289" r:id="rId28"/>
    <p:sldId id="284" r:id="rId29"/>
    <p:sldId id="295" r:id="rId30"/>
    <p:sldId id="282" r:id="rId31"/>
    <p:sldId id="283" r:id="rId32"/>
    <p:sldId id="290" r:id="rId33"/>
    <p:sldId id="292" r:id="rId34"/>
    <p:sldId id="288" r:id="rId35"/>
    <p:sldId id="286" r:id="rId36"/>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6"/>
  </p:normalViewPr>
  <p:slideViewPr>
    <p:cSldViewPr snapToGrid="0">
      <p:cViewPr>
        <p:scale>
          <a:sx n="110" d="100"/>
          <a:sy n="110" d="100"/>
        </p:scale>
        <p:origin x="1416" y="16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DA83ABBA-10CF-CB4E-B255-0CD366EF3B0A}" type="datetimeFigureOut">
              <a:rPr lang="fr-FR" smtClean="0"/>
              <a:t>01/01/2023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5EC950C-24B2-E148-A78F-B4E8ABC8FAD0}" type="slidenum">
              <a:rPr lang="fr-FR" smtClean="0"/>
              <a:t>‹N°›</a:t>
            </a:fld>
            <a:endParaRPr lang="fr-FR"/>
          </a:p>
        </p:txBody>
      </p:sp>
    </p:spTree>
    <p:extLst>
      <p:ext uri="{BB962C8B-B14F-4D97-AF65-F5344CB8AC3E}">
        <p14:creationId xmlns:p14="http://schemas.microsoft.com/office/powerpoint/2010/main" val="4038104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A83ABBA-10CF-CB4E-B255-0CD366EF3B0A}" type="datetimeFigureOut">
              <a:rPr lang="fr-FR" smtClean="0"/>
              <a:t>01/01/2023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5EC950C-24B2-E148-A78F-B4E8ABC8FAD0}" type="slidenum">
              <a:rPr lang="fr-FR" smtClean="0"/>
              <a:t>‹N°›</a:t>
            </a:fld>
            <a:endParaRPr lang="fr-FR"/>
          </a:p>
        </p:txBody>
      </p:sp>
    </p:spTree>
    <p:extLst>
      <p:ext uri="{BB962C8B-B14F-4D97-AF65-F5344CB8AC3E}">
        <p14:creationId xmlns:p14="http://schemas.microsoft.com/office/powerpoint/2010/main" val="2341432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A83ABBA-10CF-CB4E-B255-0CD366EF3B0A}" type="datetimeFigureOut">
              <a:rPr lang="fr-FR" smtClean="0"/>
              <a:t>01/01/2023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5EC950C-24B2-E148-A78F-B4E8ABC8FAD0}" type="slidenum">
              <a:rPr lang="fr-FR" smtClean="0"/>
              <a:t>‹N°›</a:t>
            </a:fld>
            <a:endParaRPr lang="fr-FR"/>
          </a:p>
        </p:txBody>
      </p:sp>
    </p:spTree>
    <p:extLst>
      <p:ext uri="{BB962C8B-B14F-4D97-AF65-F5344CB8AC3E}">
        <p14:creationId xmlns:p14="http://schemas.microsoft.com/office/powerpoint/2010/main" val="915007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A83ABBA-10CF-CB4E-B255-0CD366EF3B0A}" type="datetimeFigureOut">
              <a:rPr lang="fr-FR" smtClean="0"/>
              <a:t>01/01/2023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5EC950C-24B2-E148-A78F-B4E8ABC8FAD0}" type="slidenum">
              <a:rPr lang="fr-FR" smtClean="0"/>
              <a:t>‹N°›</a:t>
            </a:fld>
            <a:endParaRPr lang="fr-FR"/>
          </a:p>
        </p:txBody>
      </p:sp>
    </p:spTree>
    <p:extLst>
      <p:ext uri="{BB962C8B-B14F-4D97-AF65-F5344CB8AC3E}">
        <p14:creationId xmlns:p14="http://schemas.microsoft.com/office/powerpoint/2010/main" val="2893068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A83ABBA-10CF-CB4E-B255-0CD366EF3B0A}" type="datetimeFigureOut">
              <a:rPr lang="fr-FR" smtClean="0"/>
              <a:t>01/01/2023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5EC950C-24B2-E148-A78F-B4E8ABC8FAD0}" type="slidenum">
              <a:rPr lang="fr-FR" smtClean="0"/>
              <a:t>‹N°›</a:t>
            </a:fld>
            <a:endParaRPr lang="fr-FR"/>
          </a:p>
        </p:txBody>
      </p:sp>
    </p:spTree>
    <p:extLst>
      <p:ext uri="{BB962C8B-B14F-4D97-AF65-F5344CB8AC3E}">
        <p14:creationId xmlns:p14="http://schemas.microsoft.com/office/powerpoint/2010/main" val="1693225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A83ABBA-10CF-CB4E-B255-0CD366EF3B0A}" type="datetimeFigureOut">
              <a:rPr lang="fr-FR" smtClean="0"/>
              <a:t>01/01/2023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5EC950C-24B2-E148-A78F-B4E8ABC8FAD0}" type="slidenum">
              <a:rPr lang="fr-FR" smtClean="0"/>
              <a:t>‹N°›</a:t>
            </a:fld>
            <a:endParaRPr lang="fr-FR"/>
          </a:p>
        </p:txBody>
      </p:sp>
    </p:spTree>
    <p:extLst>
      <p:ext uri="{BB962C8B-B14F-4D97-AF65-F5344CB8AC3E}">
        <p14:creationId xmlns:p14="http://schemas.microsoft.com/office/powerpoint/2010/main" val="61701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2329" y="2505075"/>
            <a:ext cx="4190702"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14913" y="2505075"/>
            <a:ext cx="4211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A83ABBA-10CF-CB4E-B255-0CD366EF3B0A}" type="datetimeFigureOut">
              <a:rPr lang="fr-FR" smtClean="0"/>
              <a:t>01/01/2023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5EC950C-24B2-E148-A78F-B4E8ABC8FAD0}" type="slidenum">
              <a:rPr lang="fr-FR" smtClean="0"/>
              <a:t>‹N°›</a:t>
            </a:fld>
            <a:endParaRPr lang="fr-FR"/>
          </a:p>
        </p:txBody>
      </p:sp>
    </p:spTree>
    <p:extLst>
      <p:ext uri="{BB962C8B-B14F-4D97-AF65-F5344CB8AC3E}">
        <p14:creationId xmlns:p14="http://schemas.microsoft.com/office/powerpoint/2010/main" val="1595000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A83ABBA-10CF-CB4E-B255-0CD366EF3B0A}" type="datetimeFigureOut">
              <a:rPr lang="fr-FR" smtClean="0"/>
              <a:t>01/01/2023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5EC950C-24B2-E148-A78F-B4E8ABC8FAD0}" type="slidenum">
              <a:rPr lang="fr-FR" smtClean="0"/>
              <a:t>‹N°›</a:t>
            </a:fld>
            <a:endParaRPr lang="fr-FR"/>
          </a:p>
        </p:txBody>
      </p:sp>
    </p:spTree>
    <p:extLst>
      <p:ext uri="{BB962C8B-B14F-4D97-AF65-F5344CB8AC3E}">
        <p14:creationId xmlns:p14="http://schemas.microsoft.com/office/powerpoint/2010/main" val="2095491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83ABBA-10CF-CB4E-B255-0CD366EF3B0A}" type="datetimeFigureOut">
              <a:rPr lang="fr-FR" smtClean="0"/>
              <a:t>01/01/2023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5EC950C-24B2-E148-A78F-B4E8ABC8FAD0}" type="slidenum">
              <a:rPr lang="fr-FR" smtClean="0"/>
              <a:t>‹N°›</a:t>
            </a:fld>
            <a:endParaRPr lang="fr-FR"/>
          </a:p>
        </p:txBody>
      </p:sp>
    </p:spTree>
    <p:extLst>
      <p:ext uri="{BB962C8B-B14F-4D97-AF65-F5344CB8AC3E}">
        <p14:creationId xmlns:p14="http://schemas.microsoft.com/office/powerpoint/2010/main" val="338013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A83ABBA-10CF-CB4E-B255-0CD366EF3B0A}" type="datetimeFigureOut">
              <a:rPr lang="fr-FR" smtClean="0"/>
              <a:t>01/01/2023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5EC950C-24B2-E148-A78F-B4E8ABC8FAD0}" type="slidenum">
              <a:rPr lang="fr-FR" smtClean="0"/>
              <a:t>‹N°›</a:t>
            </a:fld>
            <a:endParaRPr lang="fr-FR"/>
          </a:p>
        </p:txBody>
      </p:sp>
    </p:spTree>
    <p:extLst>
      <p:ext uri="{BB962C8B-B14F-4D97-AF65-F5344CB8AC3E}">
        <p14:creationId xmlns:p14="http://schemas.microsoft.com/office/powerpoint/2010/main" val="257353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A83ABBA-10CF-CB4E-B255-0CD366EF3B0A}" type="datetimeFigureOut">
              <a:rPr lang="fr-FR" smtClean="0"/>
              <a:t>01/01/2023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5EC950C-24B2-E148-A78F-B4E8ABC8FAD0}" type="slidenum">
              <a:rPr lang="fr-FR" smtClean="0"/>
              <a:t>‹N°›</a:t>
            </a:fld>
            <a:endParaRPr lang="fr-FR"/>
          </a:p>
        </p:txBody>
      </p:sp>
    </p:spTree>
    <p:extLst>
      <p:ext uri="{BB962C8B-B14F-4D97-AF65-F5344CB8AC3E}">
        <p14:creationId xmlns:p14="http://schemas.microsoft.com/office/powerpoint/2010/main" val="3961017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83ABBA-10CF-CB4E-B255-0CD366EF3B0A}" type="datetimeFigureOut">
              <a:rPr lang="fr-FR" smtClean="0"/>
              <a:t>01/01/2023</a:t>
            </a:fld>
            <a:endParaRPr lang="fr-F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C950C-24B2-E148-A78F-B4E8ABC8FAD0}" type="slidenum">
              <a:rPr lang="fr-FR" smtClean="0"/>
              <a:t>‹N°›</a:t>
            </a:fld>
            <a:endParaRPr lang="fr-FR"/>
          </a:p>
        </p:txBody>
      </p:sp>
    </p:spTree>
    <p:extLst>
      <p:ext uri="{BB962C8B-B14F-4D97-AF65-F5344CB8AC3E}">
        <p14:creationId xmlns:p14="http://schemas.microsoft.com/office/powerpoint/2010/main" val="2836957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C3B75A-C3A4-8D07-1640-436B2B658AAC}"/>
              </a:ext>
            </a:extLst>
          </p:cNvPr>
          <p:cNvSpPr>
            <a:spLocks noGrp="1"/>
          </p:cNvSpPr>
          <p:nvPr>
            <p:ph type="ctrTitle"/>
          </p:nvPr>
        </p:nvSpPr>
        <p:spPr>
          <a:xfrm>
            <a:off x="645567" y="2893289"/>
            <a:ext cx="8420100" cy="2387600"/>
          </a:xfrm>
        </p:spPr>
        <p:txBody>
          <a:bodyPr>
            <a:normAutofit/>
          </a:bodyPr>
          <a:lstStyle/>
          <a:p>
            <a:r>
              <a:rPr lang="fr-FR" sz="4000" b="1" dirty="0">
                <a:latin typeface="+mn-lt"/>
              </a:rPr>
              <a:t>LES MOULINS DU DAUMAIL</a:t>
            </a:r>
          </a:p>
        </p:txBody>
      </p:sp>
      <p:pic>
        <p:nvPicPr>
          <p:cNvPr id="4" name="Image 3">
            <a:extLst>
              <a:ext uri="{FF2B5EF4-FFF2-40B4-BE49-F238E27FC236}">
                <a16:creationId xmlns:a16="http://schemas.microsoft.com/office/drawing/2014/main" id="{38327323-AF30-EDA6-EEA7-993A44157C3A}"/>
              </a:ext>
            </a:extLst>
          </p:cNvPr>
          <p:cNvPicPr>
            <a:picLocks noChangeAspect="1"/>
          </p:cNvPicPr>
          <p:nvPr/>
        </p:nvPicPr>
        <p:blipFill rotWithShape="1">
          <a:blip r:embed="rId2"/>
          <a:srcRect l="8947" t="7115" r="65783" b="2123"/>
          <a:stretch/>
        </p:blipFill>
        <p:spPr>
          <a:xfrm rot="5400000">
            <a:off x="3299317" y="-2013909"/>
            <a:ext cx="3133510" cy="8441010"/>
          </a:xfrm>
          <a:prstGeom prst="rect">
            <a:avLst/>
          </a:prstGeom>
        </p:spPr>
      </p:pic>
      <p:sp>
        <p:nvSpPr>
          <p:cNvPr id="6" name="ZoneTexte 5">
            <a:extLst>
              <a:ext uri="{FF2B5EF4-FFF2-40B4-BE49-F238E27FC236}">
                <a16:creationId xmlns:a16="http://schemas.microsoft.com/office/drawing/2014/main" id="{AF33A441-E74A-B592-9018-9D64C6F5E8D3}"/>
              </a:ext>
            </a:extLst>
          </p:cNvPr>
          <p:cNvSpPr txBox="1"/>
          <p:nvPr/>
        </p:nvSpPr>
        <p:spPr>
          <a:xfrm>
            <a:off x="2736329" y="6416002"/>
            <a:ext cx="4259485" cy="307777"/>
          </a:xfrm>
          <a:prstGeom prst="rect">
            <a:avLst/>
          </a:prstGeom>
          <a:noFill/>
        </p:spPr>
        <p:txBody>
          <a:bodyPr wrap="square">
            <a:spAutoFit/>
          </a:bodyPr>
          <a:lstStyle/>
          <a:p>
            <a:r>
              <a:rPr lang="fr-FR" altLang="fr-FR" sz="1400" dirty="0">
                <a:latin typeface="Garamond" panose="02020404030301010803" pitchFamily="18" charset="0"/>
              </a:rPr>
              <a:t>© Archives départementales de la Haute-Vienne – 2022-23</a:t>
            </a:r>
          </a:p>
        </p:txBody>
      </p:sp>
    </p:spTree>
    <p:extLst>
      <p:ext uri="{BB962C8B-B14F-4D97-AF65-F5344CB8AC3E}">
        <p14:creationId xmlns:p14="http://schemas.microsoft.com/office/powerpoint/2010/main" val="680360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9CDFEE-74B3-59F4-0816-B9A98D7D2787}"/>
              </a:ext>
            </a:extLst>
          </p:cNvPr>
          <p:cNvSpPr>
            <a:spLocks noGrp="1"/>
          </p:cNvSpPr>
          <p:nvPr>
            <p:ph type="title"/>
          </p:nvPr>
        </p:nvSpPr>
        <p:spPr>
          <a:xfrm>
            <a:off x="1226917" y="55766"/>
            <a:ext cx="8009621" cy="618721"/>
          </a:xfrm>
        </p:spPr>
        <p:txBody>
          <a:bodyPr>
            <a:normAutofit/>
          </a:bodyPr>
          <a:lstStyle/>
          <a:p>
            <a:pPr algn="ctr"/>
            <a:r>
              <a:rPr lang="fr-FR" sz="2000" b="1" dirty="0">
                <a:latin typeface="+mn-lt"/>
              </a:rPr>
              <a:t>DES MOULINS POUR L’INDUSTRIE PORCELAINIERE</a:t>
            </a:r>
          </a:p>
        </p:txBody>
      </p:sp>
      <p:sp>
        <p:nvSpPr>
          <p:cNvPr id="5" name="ZoneTexte 4">
            <a:extLst>
              <a:ext uri="{FF2B5EF4-FFF2-40B4-BE49-F238E27FC236}">
                <a16:creationId xmlns:a16="http://schemas.microsoft.com/office/drawing/2014/main" id="{78C8393B-624C-B4BA-BC32-D0C4A2192AEA}"/>
              </a:ext>
            </a:extLst>
          </p:cNvPr>
          <p:cNvSpPr txBox="1"/>
          <p:nvPr/>
        </p:nvSpPr>
        <p:spPr>
          <a:xfrm flipH="1">
            <a:off x="5582094" y="1502548"/>
            <a:ext cx="3567876" cy="1477328"/>
          </a:xfrm>
          <a:prstGeom prst="rect">
            <a:avLst/>
          </a:prstGeom>
          <a:noFill/>
        </p:spPr>
        <p:txBody>
          <a:bodyPr wrap="square">
            <a:spAutoFit/>
          </a:bodyPr>
          <a:lstStyle/>
          <a:p>
            <a:pPr algn="just"/>
            <a:r>
              <a:rPr lang="fr-FR" dirty="0"/>
              <a:t>Le moulin de M. Chabrol possède un moulin à</a:t>
            </a:r>
            <a:r>
              <a:rPr lang="fr-FR" sz="1800" dirty="0"/>
              <a:t> 2 roues, 2 grandes meules, 8 pilons, 1 lavoir</a:t>
            </a:r>
            <a:r>
              <a:rPr lang="fr-FR" dirty="0"/>
              <a:t>. Il y a </a:t>
            </a:r>
            <a:r>
              <a:rPr lang="fr-FR" sz="1800" dirty="0"/>
              <a:t>6 hommes produisant 450 quintaux </a:t>
            </a:r>
            <a:r>
              <a:rPr lang="fr-FR" dirty="0"/>
              <a:t>d</a:t>
            </a:r>
            <a:r>
              <a:rPr lang="fr-FR" sz="1800" dirty="0"/>
              <a:t>’émail à 20 francs. </a:t>
            </a:r>
          </a:p>
        </p:txBody>
      </p:sp>
      <p:sp>
        <p:nvSpPr>
          <p:cNvPr id="6" name="ZoneTexte 5">
            <a:extLst>
              <a:ext uri="{FF2B5EF4-FFF2-40B4-BE49-F238E27FC236}">
                <a16:creationId xmlns:a16="http://schemas.microsoft.com/office/drawing/2014/main" id="{3C86D4F9-6907-A280-2F1F-6E291BAE0E55}"/>
              </a:ext>
            </a:extLst>
          </p:cNvPr>
          <p:cNvSpPr txBox="1"/>
          <p:nvPr/>
        </p:nvSpPr>
        <p:spPr>
          <a:xfrm>
            <a:off x="423161" y="4210534"/>
            <a:ext cx="9259792" cy="2031325"/>
          </a:xfrm>
          <a:prstGeom prst="rect">
            <a:avLst/>
          </a:prstGeom>
          <a:noFill/>
        </p:spPr>
        <p:txBody>
          <a:bodyPr wrap="square" rtlCol="0">
            <a:spAutoFit/>
          </a:bodyPr>
          <a:lstStyle/>
          <a:p>
            <a:pPr algn="just"/>
            <a:r>
              <a:rPr lang="fr-FR" dirty="0">
                <a:solidFill>
                  <a:srgbClr val="000000"/>
                </a:solidFill>
              </a:rPr>
              <a:t>	Dès</a:t>
            </a:r>
            <a:r>
              <a:rPr lang="fr-FR" b="0" i="0" u="none" strike="noStrike" dirty="0">
                <a:solidFill>
                  <a:srgbClr val="000000"/>
                </a:solidFill>
                <a:effectLst/>
              </a:rPr>
              <a:t> 1840, les moulins du </a:t>
            </a:r>
            <a:r>
              <a:rPr lang="fr-FR" b="0" i="0" u="none" strike="noStrike" dirty="0" err="1">
                <a:solidFill>
                  <a:srgbClr val="000000"/>
                </a:solidFill>
                <a:effectLst/>
              </a:rPr>
              <a:t>Daumail</a:t>
            </a:r>
            <a:r>
              <a:rPr lang="fr-FR" b="0" i="0" u="none" strike="noStrike" dirty="0">
                <a:solidFill>
                  <a:srgbClr val="000000"/>
                </a:solidFill>
                <a:effectLst/>
              </a:rPr>
              <a:t> sont reconvertis en </a:t>
            </a:r>
            <a:r>
              <a:rPr lang="fr-FR" b="1" i="0" u="none" strike="noStrike" dirty="0">
                <a:solidFill>
                  <a:srgbClr val="000000"/>
                </a:solidFill>
                <a:effectLst/>
              </a:rPr>
              <a:t>moulins à pierres </a:t>
            </a:r>
            <a:r>
              <a:rPr lang="fr-FR" b="0" i="0" u="none" strike="noStrike" dirty="0">
                <a:solidFill>
                  <a:srgbClr val="000000"/>
                </a:solidFill>
                <a:effectLst/>
              </a:rPr>
              <a:t>appelés aussi </a:t>
            </a:r>
            <a:r>
              <a:rPr lang="fr-FR" b="1" i="0" u="none" strike="noStrike" dirty="0">
                <a:solidFill>
                  <a:srgbClr val="000000"/>
                </a:solidFill>
                <a:effectLst/>
              </a:rPr>
              <a:t>moulins à cailloux</a:t>
            </a:r>
            <a:r>
              <a:rPr lang="fr-FR" b="0" i="0" u="none" strike="noStrike" dirty="0">
                <a:solidFill>
                  <a:srgbClr val="000000"/>
                </a:solidFill>
                <a:effectLst/>
              </a:rPr>
              <a:t>, pour fournir aux industries de porcelaine de la pâte de kaolin et l’émail, indispensable à la fabrication de porcelaine dure et tendre. </a:t>
            </a:r>
          </a:p>
          <a:p>
            <a:pPr algn="just"/>
            <a:endParaRPr lang="fr-FR" b="0" i="0" u="none" strike="noStrike" dirty="0">
              <a:solidFill>
                <a:srgbClr val="000000"/>
              </a:solidFill>
              <a:effectLst/>
            </a:endParaRPr>
          </a:p>
          <a:p>
            <a:pPr algn="just"/>
            <a:r>
              <a:rPr lang="fr-FR" b="0" i="0" u="none" strike="noStrike" dirty="0">
                <a:effectLst/>
              </a:rPr>
              <a:t>	Dans le Limousin, aux environs de 1880, la plupart des moulins à farine ont été transformés pour le broyage des matières premières qui rentraient dans la composition de la pâte à porcelaine et émail. </a:t>
            </a:r>
          </a:p>
        </p:txBody>
      </p:sp>
      <p:pic>
        <p:nvPicPr>
          <p:cNvPr id="8" name="Image 7">
            <a:extLst>
              <a:ext uri="{FF2B5EF4-FFF2-40B4-BE49-F238E27FC236}">
                <a16:creationId xmlns:a16="http://schemas.microsoft.com/office/drawing/2014/main" id="{6C49F5A1-CBF3-7800-5158-2CFB3D2219ED}"/>
              </a:ext>
            </a:extLst>
          </p:cNvPr>
          <p:cNvPicPr>
            <a:picLocks noChangeAspect="1"/>
          </p:cNvPicPr>
          <p:nvPr/>
        </p:nvPicPr>
        <p:blipFill rotWithShape="1">
          <a:blip r:embed="rId2"/>
          <a:srcRect l="5321" t="8129" r="3275" b="5154"/>
          <a:stretch/>
        </p:blipFill>
        <p:spPr>
          <a:xfrm>
            <a:off x="192505" y="674486"/>
            <a:ext cx="4834979" cy="3440313"/>
          </a:xfrm>
          <a:prstGeom prst="rect">
            <a:avLst/>
          </a:prstGeom>
        </p:spPr>
      </p:pic>
      <p:sp>
        <p:nvSpPr>
          <p:cNvPr id="9" name="ZoneTexte 8">
            <a:extLst>
              <a:ext uri="{FF2B5EF4-FFF2-40B4-BE49-F238E27FC236}">
                <a16:creationId xmlns:a16="http://schemas.microsoft.com/office/drawing/2014/main" id="{F840B560-FBFA-5F43-E538-9AD356F6A5F9}"/>
              </a:ext>
            </a:extLst>
          </p:cNvPr>
          <p:cNvSpPr txBox="1"/>
          <p:nvPr/>
        </p:nvSpPr>
        <p:spPr>
          <a:xfrm>
            <a:off x="3519399" y="6494457"/>
            <a:ext cx="1712328" cy="307777"/>
          </a:xfrm>
          <a:prstGeom prst="rect">
            <a:avLst/>
          </a:prstGeom>
          <a:noFill/>
        </p:spPr>
        <p:txBody>
          <a:bodyPr wrap="none" rtlCol="0">
            <a:spAutoFit/>
          </a:bodyPr>
          <a:lstStyle/>
          <a:p>
            <a:r>
              <a:rPr lang="fr-FR" sz="1400" dirty="0"/>
              <a:t>ADHV : 6M505, 1844</a:t>
            </a:r>
          </a:p>
        </p:txBody>
      </p:sp>
    </p:spTree>
    <p:extLst>
      <p:ext uri="{BB962C8B-B14F-4D97-AF65-F5344CB8AC3E}">
        <p14:creationId xmlns:p14="http://schemas.microsoft.com/office/powerpoint/2010/main" val="2827370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6F8960-9408-7A02-4F74-E0C390458994}"/>
              </a:ext>
            </a:extLst>
          </p:cNvPr>
          <p:cNvSpPr>
            <a:spLocks noGrp="1"/>
          </p:cNvSpPr>
          <p:nvPr>
            <p:ph type="title"/>
          </p:nvPr>
        </p:nvSpPr>
        <p:spPr>
          <a:xfrm>
            <a:off x="1030147" y="0"/>
            <a:ext cx="7581358" cy="618721"/>
          </a:xfrm>
        </p:spPr>
        <p:txBody>
          <a:bodyPr>
            <a:normAutofit/>
          </a:bodyPr>
          <a:lstStyle/>
          <a:p>
            <a:pPr algn="ctr"/>
            <a:r>
              <a:rPr lang="fr-FR" sz="2000" b="1" dirty="0">
                <a:latin typeface="+mn-lt"/>
              </a:rPr>
              <a:t>LA PATE A PORCELAINE</a:t>
            </a:r>
          </a:p>
        </p:txBody>
      </p:sp>
      <p:sp>
        <p:nvSpPr>
          <p:cNvPr id="5" name="ZoneTexte 4">
            <a:extLst>
              <a:ext uri="{FF2B5EF4-FFF2-40B4-BE49-F238E27FC236}">
                <a16:creationId xmlns:a16="http://schemas.microsoft.com/office/drawing/2014/main" id="{AB23BDEB-722E-E34C-58BC-A126C5539EA6}"/>
              </a:ext>
            </a:extLst>
          </p:cNvPr>
          <p:cNvSpPr txBox="1"/>
          <p:nvPr/>
        </p:nvSpPr>
        <p:spPr>
          <a:xfrm>
            <a:off x="3232272" y="682360"/>
            <a:ext cx="3536320" cy="5909310"/>
          </a:xfrm>
          <a:prstGeom prst="rect">
            <a:avLst/>
          </a:prstGeom>
          <a:noFill/>
        </p:spPr>
        <p:txBody>
          <a:bodyPr wrap="square">
            <a:spAutoFit/>
          </a:bodyPr>
          <a:lstStyle/>
          <a:p>
            <a:pPr algn="just"/>
            <a:r>
              <a:rPr lang="fr-FR" b="0" i="0" u="none" strike="noStrike" dirty="0">
                <a:solidFill>
                  <a:srgbClr val="3C4858"/>
                </a:solidFill>
                <a:effectLst/>
              </a:rPr>
              <a:t>La pâte à porcelaine n’est pas que du kaolin pur, c’est un mélange en proportion variable dans sa composition. </a:t>
            </a:r>
          </a:p>
          <a:p>
            <a:pPr algn="just"/>
            <a:endParaRPr lang="fr-FR" dirty="0">
              <a:solidFill>
                <a:srgbClr val="3C4858"/>
              </a:solidFill>
            </a:endParaRPr>
          </a:p>
          <a:p>
            <a:pPr algn="just"/>
            <a:r>
              <a:rPr lang="fr-FR" b="0" i="0" u="none" strike="noStrike" dirty="0">
                <a:solidFill>
                  <a:srgbClr val="3C4858"/>
                </a:solidFill>
                <a:effectLst/>
              </a:rPr>
              <a:t>Le kaolin est un produit de la décomposition du feldspath et ses principaux gisements se trouvent aux environs de Limoges, ainsi que les carrières de quartz blanc, le feldspath, la pegmatite et l’argile, d’où la création de nombreux moulins à eau sur nos nombreuses rivières du </a:t>
            </a:r>
            <a:r>
              <a:rPr lang="fr-FR" dirty="0">
                <a:solidFill>
                  <a:srgbClr val="3C4858"/>
                </a:solidFill>
              </a:rPr>
              <a:t>L</a:t>
            </a:r>
            <a:r>
              <a:rPr lang="fr-FR" b="0" i="0" u="none" strike="noStrike" dirty="0">
                <a:solidFill>
                  <a:srgbClr val="3C4858"/>
                </a:solidFill>
                <a:effectLst/>
              </a:rPr>
              <a:t>imousin pour broyer les matériaux. </a:t>
            </a:r>
          </a:p>
          <a:p>
            <a:pPr algn="just"/>
            <a:endParaRPr lang="fr-FR" dirty="0">
              <a:solidFill>
                <a:srgbClr val="3C4858"/>
              </a:solidFill>
            </a:endParaRPr>
          </a:p>
          <a:p>
            <a:pPr algn="just"/>
            <a:r>
              <a:rPr lang="fr-FR" b="0" i="0" u="none" strike="noStrike" dirty="0">
                <a:solidFill>
                  <a:srgbClr val="3C4858"/>
                </a:solidFill>
                <a:effectLst/>
              </a:rPr>
              <a:t>La porcelaine dure de Limoges est un produit céramique blanc, translucide et imperméable; elle est généralement recouverte d’un émail incolore et transparent.</a:t>
            </a:r>
          </a:p>
        </p:txBody>
      </p:sp>
      <p:pic>
        <p:nvPicPr>
          <p:cNvPr id="4" name="Image 3">
            <a:extLst>
              <a:ext uri="{FF2B5EF4-FFF2-40B4-BE49-F238E27FC236}">
                <a16:creationId xmlns:a16="http://schemas.microsoft.com/office/drawing/2014/main" id="{7FA23BB9-074C-7A8B-4EC1-66F7EC6F9D49}"/>
              </a:ext>
            </a:extLst>
          </p:cNvPr>
          <p:cNvPicPr>
            <a:picLocks noChangeAspect="1"/>
          </p:cNvPicPr>
          <p:nvPr/>
        </p:nvPicPr>
        <p:blipFill rotWithShape="1">
          <a:blip r:embed="rId2"/>
          <a:srcRect l="2633" t="8903" r="15721" b="43031"/>
          <a:stretch/>
        </p:blipFill>
        <p:spPr>
          <a:xfrm rot="5400000">
            <a:off x="-1689052" y="2008309"/>
            <a:ext cx="6619628" cy="2922779"/>
          </a:xfrm>
          <a:prstGeom prst="rect">
            <a:avLst/>
          </a:prstGeom>
        </p:spPr>
      </p:pic>
      <p:pic>
        <p:nvPicPr>
          <p:cNvPr id="7" name="Image 6">
            <a:extLst>
              <a:ext uri="{FF2B5EF4-FFF2-40B4-BE49-F238E27FC236}">
                <a16:creationId xmlns:a16="http://schemas.microsoft.com/office/drawing/2014/main" id="{0647BD6E-7F73-B538-D9DA-1BB93BA08D24}"/>
              </a:ext>
            </a:extLst>
          </p:cNvPr>
          <p:cNvPicPr>
            <a:picLocks noChangeAspect="1"/>
          </p:cNvPicPr>
          <p:nvPr/>
        </p:nvPicPr>
        <p:blipFill rotWithShape="1">
          <a:blip r:embed="rId3"/>
          <a:srcRect l="4646" t="20315" r="9795" b="30521"/>
          <a:stretch/>
        </p:blipFill>
        <p:spPr>
          <a:xfrm rot="5400000">
            <a:off x="5051673" y="2084559"/>
            <a:ext cx="6561993" cy="2827915"/>
          </a:xfrm>
          <a:prstGeom prst="rect">
            <a:avLst/>
          </a:prstGeom>
        </p:spPr>
      </p:pic>
      <p:sp>
        <p:nvSpPr>
          <p:cNvPr id="8" name="ZoneTexte 7">
            <a:extLst>
              <a:ext uri="{FF2B5EF4-FFF2-40B4-BE49-F238E27FC236}">
                <a16:creationId xmlns:a16="http://schemas.microsoft.com/office/drawing/2014/main" id="{6CA33D52-7D99-C758-484F-3D538FC00F23}"/>
              </a:ext>
            </a:extLst>
          </p:cNvPr>
          <p:cNvSpPr txBox="1"/>
          <p:nvPr/>
        </p:nvSpPr>
        <p:spPr>
          <a:xfrm>
            <a:off x="4394336" y="6483246"/>
            <a:ext cx="1212191" cy="307777"/>
          </a:xfrm>
          <a:prstGeom prst="rect">
            <a:avLst/>
          </a:prstGeom>
          <a:noFill/>
        </p:spPr>
        <p:txBody>
          <a:bodyPr wrap="none" rtlCol="0">
            <a:spAutoFit/>
          </a:bodyPr>
          <a:lstStyle/>
          <a:p>
            <a:r>
              <a:rPr lang="fr-FR" sz="1400" dirty="0"/>
              <a:t>ADHV – 9M29</a:t>
            </a:r>
          </a:p>
        </p:txBody>
      </p:sp>
    </p:spTree>
    <p:extLst>
      <p:ext uri="{BB962C8B-B14F-4D97-AF65-F5344CB8AC3E}">
        <p14:creationId xmlns:p14="http://schemas.microsoft.com/office/powerpoint/2010/main" val="1162981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DC0EA6-7936-088E-EB68-C4378E02816F}"/>
              </a:ext>
            </a:extLst>
          </p:cNvPr>
          <p:cNvSpPr>
            <a:spLocks noGrp="1"/>
          </p:cNvSpPr>
          <p:nvPr>
            <p:ph type="title"/>
          </p:nvPr>
        </p:nvSpPr>
        <p:spPr>
          <a:xfrm>
            <a:off x="4102443" y="34046"/>
            <a:ext cx="4783853" cy="662162"/>
          </a:xfrm>
        </p:spPr>
        <p:txBody>
          <a:bodyPr>
            <a:normAutofit/>
          </a:bodyPr>
          <a:lstStyle/>
          <a:p>
            <a:pPr algn="ctr"/>
            <a:r>
              <a:rPr lang="fr-FR" sz="2000" b="1" dirty="0">
                <a:latin typeface="+mn-lt"/>
              </a:rPr>
              <a:t>LE BROYAGE </a:t>
            </a:r>
          </a:p>
        </p:txBody>
      </p:sp>
      <p:sp>
        <p:nvSpPr>
          <p:cNvPr id="5" name="ZoneTexte 4">
            <a:extLst>
              <a:ext uri="{FF2B5EF4-FFF2-40B4-BE49-F238E27FC236}">
                <a16:creationId xmlns:a16="http://schemas.microsoft.com/office/drawing/2014/main" id="{48BCFB2C-447C-E7A8-5418-682199C6A609}"/>
              </a:ext>
            </a:extLst>
          </p:cNvPr>
          <p:cNvSpPr txBox="1"/>
          <p:nvPr/>
        </p:nvSpPr>
        <p:spPr>
          <a:xfrm>
            <a:off x="3602278" y="1697105"/>
            <a:ext cx="5957268" cy="3139321"/>
          </a:xfrm>
          <a:prstGeom prst="rect">
            <a:avLst/>
          </a:prstGeom>
          <a:noFill/>
        </p:spPr>
        <p:txBody>
          <a:bodyPr wrap="square">
            <a:spAutoFit/>
          </a:bodyPr>
          <a:lstStyle/>
          <a:p>
            <a:pPr algn="just"/>
            <a:r>
              <a:rPr lang="fr-FR" b="0" i="0" u="none" strike="noStrike" dirty="0">
                <a:solidFill>
                  <a:srgbClr val="3C4858"/>
                </a:solidFill>
                <a:effectLst/>
              </a:rPr>
              <a:t>On distingue les porcelaines dures, c’est-à-dire cuites à haute température (1400°). Elles sont obtenues en broyant ensemble kaolin, quartz, </a:t>
            </a:r>
            <a:r>
              <a:rPr lang="fr-FR" b="0" i="0" u="none" strike="noStrike" dirty="0" err="1">
                <a:solidFill>
                  <a:srgbClr val="3C4858"/>
                </a:solidFill>
                <a:effectLst/>
              </a:rPr>
              <a:t>felsdspath</a:t>
            </a:r>
            <a:r>
              <a:rPr lang="fr-FR" b="0" i="0" u="none" strike="noStrike" dirty="0">
                <a:solidFill>
                  <a:srgbClr val="3C4858"/>
                </a:solidFill>
                <a:effectLst/>
              </a:rPr>
              <a:t>, argiles (halloysite) et craie en petite quantité. </a:t>
            </a:r>
          </a:p>
          <a:p>
            <a:pPr algn="just"/>
            <a:endParaRPr lang="fr-FR" dirty="0">
              <a:solidFill>
                <a:srgbClr val="3C4858"/>
              </a:solidFill>
            </a:endParaRPr>
          </a:p>
          <a:p>
            <a:pPr algn="just"/>
            <a:r>
              <a:rPr lang="fr-FR" b="0" i="0" u="none" strike="noStrike" dirty="0">
                <a:solidFill>
                  <a:srgbClr val="3C4858"/>
                </a:solidFill>
                <a:effectLst/>
              </a:rPr>
              <a:t>Les porcelaines tendres ont un aspect décoratif, on utilise pour sa fabrication un élément fusible le phosphate de chaux provenant de la calcification des os. </a:t>
            </a:r>
          </a:p>
          <a:p>
            <a:pPr algn="just"/>
            <a:endParaRPr lang="fr-FR" dirty="0">
              <a:solidFill>
                <a:srgbClr val="3C4858"/>
              </a:solidFill>
            </a:endParaRPr>
          </a:p>
          <a:p>
            <a:pPr algn="just"/>
            <a:r>
              <a:rPr lang="fr-FR" b="0" i="0" u="none" strike="noStrike" dirty="0">
                <a:solidFill>
                  <a:srgbClr val="3C4858"/>
                </a:solidFill>
                <a:effectLst/>
              </a:rPr>
              <a:t>Les porcelaines tendres et dures, n’ont rien à voir avec la qualité physique de dureté. </a:t>
            </a:r>
            <a:endParaRPr lang="fr-FR" dirty="0"/>
          </a:p>
        </p:txBody>
      </p:sp>
      <p:pic>
        <p:nvPicPr>
          <p:cNvPr id="7" name="Image 6">
            <a:extLst>
              <a:ext uri="{FF2B5EF4-FFF2-40B4-BE49-F238E27FC236}">
                <a16:creationId xmlns:a16="http://schemas.microsoft.com/office/drawing/2014/main" id="{46311CB5-0CF2-C004-53FE-64667F0C1CBD}"/>
              </a:ext>
            </a:extLst>
          </p:cNvPr>
          <p:cNvPicPr>
            <a:picLocks noChangeAspect="1"/>
          </p:cNvPicPr>
          <p:nvPr/>
        </p:nvPicPr>
        <p:blipFill rotWithShape="1">
          <a:blip r:embed="rId2"/>
          <a:srcRect l="7458" t="5046" r="5911" b="39543"/>
          <a:stretch/>
        </p:blipFill>
        <p:spPr>
          <a:xfrm rot="5400000">
            <a:off x="-1656609" y="1842256"/>
            <a:ext cx="6733307" cy="3230090"/>
          </a:xfrm>
          <a:prstGeom prst="rect">
            <a:avLst/>
          </a:prstGeom>
        </p:spPr>
      </p:pic>
      <p:sp>
        <p:nvSpPr>
          <p:cNvPr id="9" name="ZoneTexte 8">
            <a:extLst>
              <a:ext uri="{FF2B5EF4-FFF2-40B4-BE49-F238E27FC236}">
                <a16:creationId xmlns:a16="http://schemas.microsoft.com/office/drawing/2014/main" id="{DF7401A3-16D8-5F28-5767-63D9B26B2E0C}"/>
              </a:ext>
            </a:extLst>
          </p:cNvPr>
          <p:cNvSpPr txBox="1"/>
          <p:nvPr/>
        </p:nvSpPr>
        <p:spPr>
          <a:xfrm>
            <a:off x="5677930" y="6396570"/>
            <a:ext cx="1328352" cy="307777"/>
          </a:xfrm>
          <a:prstGeom prst="rect">
            <a:avLst/>
          </a:prstGeom>
          <a:noFill/>
        </p:spPr>
        <p:txBody>
          <a:bodyPr wrap="square">
            <a:spAutoFit/>
          </a:bodyPr>
          <a:lstStyle/>
          <a:p>
            <a:r>
              <a:rPr lang="fr-FR" sz="1400" dirty="0"/>
              <a:t>ADHV – 9M29</a:t>
            </a:r>
          </a:p>
        </p:txBody>
      </p:sp>
    </p:spTree>
    <p:extLst>
      <p:ext uri="{BB962C8B-B14F-4D97-AF65-F5344CB8AC3E}">
        <p14:creationId xmlns:p14="http://schemas.microsoft.com/office/powerpoint/2010/main" val="352693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9A188B-9E50-E0D7-8721-D172ED6FB1A2}"/>
              </a:ext>
            </a:extLst>
          </p:cNvPr>
          <p:cNvSpPr>
            <a:spLocks noGrp="1"/>
          </p:cNvSpPr>
          <p:nvPr>
            <p:ph type="title"/>
          </p:nvPr>
        </p:nvSpPr>
        <p:spPr>
          <a:xfrm>
            <a:off x="927653" y="100084"/>
            <a:ext cx="7714215" cy="668543"/>
          </a:xfrm>
        </p:spPr>
        <p:txBody>
          <a:bodyPr>
            <a:normAutofit/>
          </a:bodyPr>
          <a:lstStyle/>
          <a:p>
            <a:pPr algn="ctr"/>
            <a:r>
              <a:rPr lang="fr-FR" sz="2000" b="1" dirty="0">
                <a:latin typeface="+mn-lt"/>
              </a:rPr>
              <a:t>FABRIQUE D’EMAIL AU DAUMAIL - 1886</a:t>
            </a:r>
          </a:p>
        </p:txBody>
      </p:sp>
      <p:pic>
        <p:nvPicPr>
          <p:cNvPr id="5" name="Image 4">
            <a:extLst>
              <a:ext uri="{FF2B5EF4-FFF2-40B4-BE49-F238E27FC236}">
                <a16:creationId xmlns:a16="http://schemas.microsoft.com/office/drawing/2014/main" id="{F5F0A166-44A5-9662-1BD1-792324ED6780}"/>
              </a:ext>
            </a:extLst>
          </p:cNvPr>
          <p:cNvPicPr>
            <a:picLocks noChangeAspect="1"/>
          </p:cNvPicPr>
          <p:nvPr/>
        </p:nvPicPr>
        <p:blipFill>
          <a:blip r:embed="rId2"/>
          <a:stretch>
            <a:fillRect/>
          </a:stretch>
        </p:blipFill>
        <p:spPr>
          <a:xfrm>
            <a:off x="293913" y="573474"/>
            <a:ext cx="9396398" cy="5468864"/>
          </a:xfrm>
          <a:prstGeom prst="rect">
            <a:avLst/>
          </a:prstGeom>
        </p:spPr>
      </p:pic>
      <p:sp>
        <p:nvSpPr>
          <p:cNvPr id="6" name="Rectangle 5">
            <a:extLst>
              <a:ext uri="{FF2B5EF4-FFF2-40B4-BE49-F238E27FC236}">
                <a16:creationId xmlns:a16="http://schemas.microsoft.com/office/drawing/2014/main" id="{5F0520A1-4B69-ACD9-FC95-4593C57F8E1F}"/>
              </a:ext>
            </a:extLst>
          </p:cNvPr>
          <p:cNvSpPr/>
          <p:nvPr/>
        </p:nvSpPr>
        <p:spPr>
          <a:xfrm>
            <a:off x="6408677" y="568788"/>
            <a:ext cx="1118558"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384E7C7-0889-9DCD-6317-18551647E70A}"/>
              </a:ext>
            </a:extLst>
          </p:cNvPr>
          <p:cNvSpPr/>
          <p:nvPr/>
        </p:nvSpPr>
        <p:spPr>
          <a:xfrm>
            <a:off x="2536460" y="2502922"/>
            <a:ext cx="5930532"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3BDACEA3-FFBE-E232-B3AD-4F2CE2BB49B1}"/>
              </a:ext>
            </a:extLst>
          </p:cNvPr>
          <p:cNvSpPr txBox="1"/>
          <p:nvPr/>
        </p:nvSpPr>
        <p:spPr>
          <a:xfrm>
            <a:off x="1830382" y="6526714"/>
            <a:ext cx="6505235" cy="307777"/>
          </a:xfrm>
          <a:prstGeom prst="rect">
            <a:avLst/>
          </a:prstGeom>
          <a:noFill/>
        </p:spPr>
        <p:txBody>
          <a:bodyPr wrap="square">
            <a:spAutoFit/>
          </a:bodyPr>
          <a:lstStyle/>
          <a:p>
            <a:r>
              <a:rPr lang="fr-FR" sz="1400" dirty="0"/>
              <a:t>ADHV – 6M242 : recensement de population commune de St Priest-sous-</a:t>
            </a:r>
            <a:r>
              <a:rPr lang="fr-FR" sz="1400" dirty="0" err="1"/>
              <a:t>Aixe</a:t>
            </a:r>
            <a:r>
              <a:rPr lang="fr-FR" sz="1400" dirty="0"/>
              <a:t> - 1886</a:t>
            </a:r>
          </a:p>
        </p:txBody>
      </p:sp>
      <p:sp>
        <p:nvSpPr>
          <p:cNvPr id="10" name="ZoneTexte 9">
            <a:extLst>
              <a:ext uri="{FF2B5EF4-FFF2-40B4-BE49-F238E27FC236}">
                <a16:creationId xmlns:a16="http://schemas.microsoft.com/office/drawing/2014/main" id="{3767E94B-5AC3-F0F6-16EC-EFF1B0AF3883}"/>
              </a:ext>
            </a:extLst>
          </p:cNvPr>
          <p:cNvSpPr txBox="1"/>
          <p:nvPr/>
        </p:nvSpPr>
        <p:spPr>
          <a:xfrm>
            <a:off x="1183346" y="6099860"/>
            <a:ext cx="7539308" cy="369332"/>
          </a:xfrm>
          <a:prstGeom prst="rect">
            <a:avLst/>
          </a:prstGeom>
          <a:noFill/>
        </p:spPr>
        <p:txBody>
          <a:bodyPr wrap="none" rtlCol="0">
            <a:spAutoFit/>
          </a:bodyPr>
          <a:lstStyle/>
          <a:p>
            <a:r>
              <a:rPr lang="fr-FR" dirty="0"/>
              <a:t>Désormais, les moulins du « </a:t>
            </a:r>
            <a:r>
              <a:rPr lang="fr-FR" dirty="0" err="1"/>
              <a:t>Domail</a:t>
            </a:r>
            <a:r>
              <a:rPr lang="fr-FR" dirty="0"/>
              <a:t> » ont été transformés en moulins à émail. </a:t>
            </a:r>
          </a:p>
        </p:txBody>
      </p:sp>
    </p:spTree>
    <p:extLst>
      <p:ext uri="{BB962C8B-B14F-4D97-AF65-F5344CB8AC3E}">
        <p14:creationId xmlns:p14="http://schemas.microsoft.com/office/powerpoint/2010/main" val="149099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799476-8757-221E-B9C5-4EF3FC953094}"/>
              </a:ext>
            </a:extLst>
          </p:cNvPr>
          <p:cNvSpPr>
            <a:spLocks noGrp="1"/>
          </p:cNvSpPr>
          <p:nvPr>
            <p:ph type="title"/>
          </p:nvPr>
        </p:nvSpPr>
        <p:spPr>
          <a:xfrm>
            <a:off x="2670540" y="76642"/>
            <a:ext cx="4564917" cy="546114"/>
          </a:xfrm>
        </p:spPr>
        <p:txBody>
          <a:bodyPr>
            <a:normAutofit/>
          </a:bodyPr>
          <a:lstStyle/>
          <a:p>
            <a:pPr algn="ctr"/>
            <a:r>
              <a:rPr lang="fr-FR" sz="2000" b="1" dirty="0">
                <a:latin typeface="+mn-lt"/>
              </a:rPr>
              <a:t>LES PATRONS DU DAUMAIL - 1901</a:t>
            </a:r>
          </a:p>
        </p:txBody>
      </p:sp>
      <p:sp>
        <p:nvSpPr>
          <p:cNvPr id="4" name="ZoneTexte 3">
            <a:extLst>
              <a:ext uri="{FF2B5EF4-FFF2-40B4-BE49-F238E27FC236}">
                <a16:creationId xmlns:a16="http://schemas.microsoft.com/office/drawing/2014/main" id="{75367DBA-1ED5-6267-4AC5-DEEE8A5E1761}"/>
              </a:ext>
            </a:extLst>
          </p:cNvPr>
          <p:cNvSpPr txBox="1"/>
          <p:nvPr/>
        </p:nvSpPr>
        <p:spPr>
          <a:xfrm>
            <a:off x="132213" y="5456585"/>
            <a:ext cx="9555126" cy="923330"/>
          </a:xfrm>
          <a:prstGeom prst="rect">
            <a:avLst/>
          </a:prstGeom>
          <a:noFill/>
        </p:spPr>
        <p:txBody>
          <a:bodyPr wrap="square" rtlCol="0">
            <a:spAutoFit/>
          </a:bodyPr>
          <a:lstStyle/>
          <a:p>
            <a:pPr algn="just"/>
            <a:r>
              <a:rPr lang="fr-FR" dirty="0"/>
              <a:t>L’activité a pris de l’ampleur comme le montre les professions des habitants du </a:t>
            </a:r>
            <a:r>
              <a:rPr lang="fr-FR" dirty="0" err="1"/>
              <a:t>Daumail</a:t>
            </a:r>
            <a:r>
              <a:rPr lang="fr-FR" dirty="0"/>
              <a:t> : contre-maître, charretier de l’usine d’émail Delhoume, patron, contre-maître, employé de l’usine d’émail </a:t>
            </a:r>
            <a:r>
              <a:rPr lang="fr-FR" dirty="0" err="1"/>
              <a:t>Tharaud</a:t>
            </a:r>
            <a:r>
              <a:rPr lang="fr-FR" dirty="0"/>
              <a:t>.</a:t>
            </a:r>
          </a:p>
        </p:txBody>
      </p:sp>
      <p:pic>
        <p:nvPicPr>
          <p:cNvPr id="6" name="Image 5">
            <a:extLst>
              <a:ext uri="{FF2B5EF4-FFF2-40B4-BE49-F238E27FC236}">
                <a16:creationId xmlns:a16="http://schemas.microsoft.com/office/drawing/2014/main" id="{216F5B02-E9AD-23EA-F689-BF0025A18944}"/>
              </a:ext>
            </a:extLst>
          </p:cNvPr>
          <p:cNvPicPr>
            <a:picLocks noChangeAspect="1"/>
          </p:cNvPicPr>
          <p:nvPr/>
        </p:nvPicPr>
        <p:blipFill>
          <a:blip r:embed="rId2"/>
          <a:stretch>
            <a:fillRect/>
          </a:stretch>
        </p:blipFill>
        <p:spPr>
          <a:xfrm>
            <a:off x="1037230" y="699398"/>
            <a:ext cx="7772400" cy="1076614"/>
          </a:xfrm>
          <a:prstGeom prst="rect">
            <a:avLst/>
          </a:prstGeom>
        </p:spPr>
      </p:pic>
      <p:pic>
        <p:nvPicPr>
          <p:cNvPr id="8" name="Image 7">
            <a:extLst>
              <a:ext uri="{FF2B5EF4-FFF2-40B4-BE49-F238E27FC236}">
                <a16:creationId xmlns:a16="http://schemas.microsoft.com/office/drawing/2014/main" id="{3D3DB6EA-D972-F7F6-74EE-2E9664BC6C04}"/>
              </a:ext>
            </a:extLst>
          </p:cNvPr>
          <p:cNvPicPr>
            <a:picLocks noChangeAspect="1"/>
          </p:cNvPicPr>
          <p:nvPr/>
        </p:nvPicPr>
        <p:blipFill rotWithShape="1">
          <a:blip r:embed="rId3"/>
          <a:srcRect t="31125" b="19319"/>
          <a:stretch/>
        </p:blipFill>
        <p:spPr>
          <a:xfrm>
            <a:off x="1037229" y="1776012"/>
            <a:ext cx="7772399" cy="3551587"/>
          </a:xfrm>
          <a:prstGeom prst="rect">
            <a:avLst/>
          </a:prstGeom>
        </p:spPr>
      </p:pic>
      <p:sp>
        <p:nvSpPr>
          <p:cNvPr id="9" name="Rectangle 8">
            <a:extLst>
              <a:ext uri="{FF2B5EF4-FFF2-40B4-BE49-F238E27FC236}">
                <a16:creationId xmlns:a16="http://schemas.microsoft.com/office/drawing/2014/main" id="{5C78F371-1E33-A452-7CC4-CB3D29933253}"/>
              </a:ext>
            </a:extLst>
          </p:cNvPr>
          <p:cNvSpPr/>
          <p:nvPr/>
        </p:nvSpPr>
        <p:spPr>
          <a:xfrm>
            <a:off x="2720051" y="2824223"/>
            <a:ext cx="5903088" cy="7292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50E7BED8-0C36-3267-54DA-872C274D18E5}"/>
              </a:ext>
            </a:extLst>
          </p:cNvPr>
          <p:cNvSpPr txBox="1"/>
          <p:nvPr/>
        </p:nvSpPr>
        <p:spPr>
          <a:xfrm>
            <a:off x="1623031" y="6533199"/>
            <a:ext cx="6659937" cy="307777"/>
          </a:xfrm>
          <a:prstGeom prst="rect">
            <a:avLst/>
          </a:prstGeom>
          <a:noFill/>
        </p:spPr>
        <p:txBody>
          <a:bodyPr wrap="square">
            <a:spAutoFit/>
          </a:bodyPr>
          <a:lstStyle/>
          <a:p>
            <a:r>
              <a:rPr lang="fr-FR" sz="1400" dirty="0"/>
              <a:t>ADHV – 6M242 : recensement de population commune de St Priest-sous-</a:t>
            </a:r>
            <a:r>
              <a:rPr lang="fr-FR" sz="1400" dirty="0" err="1"/>
              <a:t>Aixe</a:t>
            </a:r>
            <a:r>
              <a:rPr lang="fr-FR" sz="1400" dirty="0"/>
              <a:t> - 1901</a:t>
            </a:r>
          </a:p>
        </p:txBody>
      </p:sp>
      <p:sp>
        <p:nvSpPr>
          <p:cNvPr id="3" name="Rectangle 2">
            <a:extLst>
              <a:ext uri="{FF2B5EF4-FFF2-40B4-BE49-F238E27FC236}">
                <a16:creationId xmlns:a16="http://schemas.microsoft.com/office/drawing/2014/main" id="{F4DDE9CC-8956-16DA-CE32-73B3E38302A2}"/>
              </a:ext>
            </a:extLst>
          </p:cNvPr>
          <p:cNvSpPr/>
          <p:nvPr/>
        </p:nvSpPr>
        <p:spPr>
          <a:xfrm>
            <a:off x="6917167" y="699398"/>
            <a:ext cx="1892461" cy="5162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BC22F258-1787-560C-28C1-2BE67A896232}"/>
              </a:ext>
            </a:extLst>
          </p:cNvPr>
          <p:cNvSpPr/>
          <p:nvPr/>
        </p:nvSpPr>
        <p:spPr>
          <a:xfrm>
            <a:off x="6917167" y="1776012"/>
            <a:ext cx="1705972" cy="4615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CFB6187-9FFE-A10A-56AC-FC5C3FA3A853}"/>
              </a:ext>
            </a:extLst>
          </p:cNvPr>
          <p:cNvSpPr/>
          <p:nvPr/>
        </p:nvSpPr>
        <p:spPr>
          <a:xfrm>
            <a:off x="6917167" y="3636085"/>
            <a:ext cx="1705972" cy="3872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CDBADBD1-616A-895B-9F2F-36E95A863B79}"/>
              </a:ext>
            </a:extLst>
          </p:cNvPr>
          <p:cNvSpPr/>
          <p:nvPr/>
        </p:nvSpPr>
        <p:spPr>
          <a:xfrm>
            <a:off x="6917167" y="4604273"/>
            <a:ext cx="1705972" cy="3980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6976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D50CFF-0F8D-C2D7-2E90-E91E53CBFD6D}"/>
              </a:ext>
            </a:extLst>
          </p:cNvPr>
          <p:cNvSpPr>
            <a:spLocks noGrp="1"/>
          </p:cNvSpPr>
          <p:nvPr>
            <p:ph type="title"/>
          </p:nvPr>
        </p:nvSpPr>
        <p:spPr>
          <a:xfrm>
            <a:off x="5110089" y="168269"/>
            <a:ext cx="4475822" cy="701526"/>
          </a:xfrm>
        </p:spPr>
        <p:txBody>
          <a:bodyPr>
            <a:normAutofit/>
          </a:bodyPr>
          <a:lstStyle/>
          <a:p>
            <a:pPr algn="ctr"/>
            <a:r>
              <a:rPr lang="fr-FR" sz="2000" b="1" dirty="0">
                <a:latin typeface="+mn-lt"/>
              </a:rPr>
              <a:t>DEMANDE D’ALIGNEMENT </a:t>
            </a:r>
            <a:br>
              <a:rPr lang="fr-FR" sz="2000" b="1" dirty="0">
                <a:latin typeface="+mn-lt"/>
              </a:rPr>
            </a:br>
            <a:r>
              <a:rPr lang="fr-FR" sz="2000" b="1" dirty="0">
                <a:latin typeface="+mn-lt"/>
              </a:rPr>
              <a:t>PAR M. DELHOUME - 1881</a:t>
            </a:r>
          </a:p>
        </p:txBody>
      </p:sp>
      <p:pic>
        <p:nvPicPr>
          <p:cNvPr id="5" name="Image 4">
            <a:extLst>
              <a:ext uri="{FF2B5EF4-FFF2-40B4-BE49-F238E27FC236}">
                <a16:creationId xmlns:a16="http://schemas.microsoft.com/office/drawing/2014/main" id="{D8F0E64E-0D90-FC92-7CD7-989935652908}"/>
              </a:ext>
            </a:extLst>
          </p:cNvPr>
          <p:cNvPicPr>
            <a:picLocks noChangeAspect="1"/>
          </p:cNvPicPr>
          <p:nvPr/>
        </p:nvPicPr>
        <p:blipFill rotWithShape="1">
          <a:blip r:embed="rId2"/>
          <a:srcRect l="3974" t="6915" b="2477"/>
          <a:stretch/>
        </p:blipFill>
        <p:spPr>
          <a:xfrm rot="5400000">
            <a:off x="-703888" y="1092661"/>
            <a:ext cx="6324604" cy="4475821"/>
          </a:xfrm>
          <a:prstGeom prst="rect">
            <a:avLst/>
          </a:prstGeom>
        </p:spPr>
      </p:pic>
      <p:pic>
        <p:nvPicPr>
          <p:cNvPr id="6" name="Image 5">
            <a:extLst>
              <a:ext uri="{FF2B5EF4-FFF2-40B4-BE49-F238E27FC236}">
                <a16:creationId xmlns:a16="http://schemas.microsoft.com/office/drawing/2014/main" id="{27EAFC5C-3165-4251-8132-31C0231ACAF0}"/>
              </a:ext>
            </a:extLst>
          </p:cNvPr>
          <p:cNvPicPr>
            <a:picLocks noChangeAspect="1"/>
          </p:cNvPicPr>
          <p:nvPr/>
        </p:nvPicPr>
        <p:blipFill rotWithShape="1">
          <a:blip r:embed="rId3"/>
          <a:srcRect l="5522" t="7741" r="3860" b="17543"/>
          <a:stretch/>
        </p:blipFill>
        <p:spPr>
          <a:xfrm rot="5400000">
            <a:off x="4241472" y="1983738"/>
            <a:ext cx="5838051" cy="3610165"/>
          </a:xfrm>
          <a:prstGeom prst="rect">
            <a:avLst/>
          </a:prstGeom>
        </p:spPr>
      </p:pic>
      <p:sp>
        <p:nvSpPr>
          <p:cNvPr id="7" name="ZoneTexte 6">
            <a:extLst>
              <a:ext uri="{FF2B5EF4-FFF2-40B4-BE49-F238E27FC236}">
                <a16:creationId xmlns:a16="http://schemas.microsoft.com/office/drawing/2014/main" id="{90AB7B21-BCBE-9209-CFF9-7881258C6B49}"/>
              </a:ext>
            </a:extLst>
          </p:cNvPr>
          <p:cNvSpPr txBox="1"/>
          <p:nvPr/>
        </p:nvSpPr>
        <p:spPr>
          <a:xfrm>
            <a:off x="825190" y="6492874"/>
            <a:ext cx="1180131" cy="307777"/>
          </a:xfrm>
          <a:prstGeom prst="rect">
            <a:avLst/>
          </a:prstGeom>
          <a:noFill/>
        </p:spPr>
        <p:txBody>
          <a:bodyPr wrap="none" rtlCol="0">
            <a:spAutoFit/>
          </a:bodyPr>
          <a:lstStyle/>
          <a:p>
            <a:r>
              <a:rPr lang="fr-FR" sz="1400" dirty="0"/>
              <a:t>ADHV – 7S86 </a:t>
            </a:r>
          </a:p>
        </p:txBody>
      </p:sp>
    </p:spTree>
    <p:extLst>
      <p:ext uri="{BB962C8B-B14F-4D97-AF65-F5344CB8AC3E}">
        <p14:creationId xmlns:p14="http://schemas.microsoft.com/office/powerpoint/2010/main" val="1447278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58FCF9-92D0-1BF0-5E1C-C5DBE7D1C03E}"/>
              </a:ext>
            </a:extLst>
          </p:cNvPr>
          <p:cNvSpPr>
            <a:spLocks noGrp="1"/>
          </p:cNvSpPr>
          <p:nvPr>
            <p:ph type="title"/>
          </p:nvPr>
        </p:nvSpPr>
        <p:spPr>
          <a:xfrm>
            <a:off x="1648828" y="94355"/>
            <a:ext cx="7263664" cy="523873"/>
          </a:xfrm>
        </p:spPr>
        <p:txBody>
          <a:bodyPr>
            <a:normAutofit/>
          </a:bodyPr>
          <a:lstStyle/>
          <a:p>
            <a:pPr algn="ctr"/>
            <a:r>
              <a:rPr lang="fr-FR" sz="2000" b="1" dirty="0">
                <a:latin typeface="+mn-lt"/>
              </a:rPr>
              <a:t>TRAVAUX ET AGRANDISSEMENT DE L’USINE DELHOUME - 1881</a:t>
            </a:r>
          </a:p>
        </p:txBody>
      </p:sp>
      <p:pic>
        <p:nvPicPr>
          <p:cNvPr id="4" name="Image 3">
            <a:extLst>
              <a:ext uri="{FF2B5EF4-FFF2-40B4-BE49-F238E27FC236}">
                <a16:creationId xmlns:a16="http://schemas.microsoft.com/office/drawing/2014/main" id="{D51E05FB-626C-2070-8606-D6F3C31937CD}"/>
              </a:ext>
            </a:extLst>
          </p:cNvPr>
          <p:cNvPicPr>
            <a:picLocks noChangeAspect="1"/>
          </p:cNvPicPr>
          <p:nvPr/>
        </p:nvPicPr>
        <p:blipFill rotWithShape="1">
          <a:blip r:embed="rId2"/>
          <a:srcRect l="5324" t="6458" r="3740" b="2485"/>
          <a:stretch/>
        </p:blipFill>
        <p:spPr>
          <a:xfrm rot="5400000">
            <a:off x="-606153" y="1303692"/>
            <a:ext cx="6236394" cy="4683513"/>
          </a:xfrm>
          <a:prstGeom prst="rect">
            <a:avLst/>
          </a:prstGeom>
        </p:spPr>
      </p:pic>
      <p:sp>
        <p:nvSpPr>
          <p:cNvPr id="5" name="ZoneTexte 4">
            <a:extLst>
              <a:ext uri="{FF2B5EF4-FFF2-40B4-BE49-F238E27FC236}">
                <a16:creationId xmlns:a16="http://schemas.microsoft.com/office/drawing/2014/main" id="{4553D390-5FE4-C02B-CF42-C3B09AEB123A}"/>
              </a:ext>
            </a:extLst>
          </p:cNvPr>
          <p:cNvSpPr txBox="1"/>
          <p:nvPr/>
        </p:nvSpPr>
        <p:spPr>
          <a:xfrm>
            <a:off x="6380899" y="6546846"/>
            <a:ext cx="1140056" cy="307777"/>
          </a:xfrm>
          <a:prstGeom prst="rect">
            <a:avLst/>
          </a:prstGeom>
          <a:noFill/>
        </p:spPr>
        <p:txBody>
          <a:bodyPr wrap="none" rtlCol="0">
            <a:spAutoFit/>
          </a:bodyPr>
          <a:lstStyle/>
          <a:p>
            <a:r>
              <a:rPr lang="fr-FR" sz="1400" dirty="0"/>
              <a:t>ADHV – 7S86</a:t>
            </a:r>
          </a:p>
        </p:txBody>
      </p:sp>
      <p:sp>
        <p:nvSpPr>
          <p:cNvPr id="6" name="ZoneTexte 5">
            <a:extLst>
              <a:ext uri="{FF2B5EF4-FFF2-40B4-BE49-F238E27FC236}">
                <a16:creationId xmlns:a16="http://schemas.microsoft.com/office/drawing/2014/main" id="{702F2650-9E87-1F1A-6863-10D9DB8D9348}"/>
              </a:ext>
            </a:extLst>
          </p:cNvPr>
          <p:cNvSpPr txBox="1"/>
          <p:nvPr/>
        </p:nvSpPr>
        <p:spPr>
          <a:xfrm>
            <a:off x="5015446" y="858520"/>
            <a:ext cx="4683513" cy="1754326"/>
          </a:xfrm>
          <a:prstGeom prst="rect">
            <a:avLst/>
          </a:prstGeom>
          <a:noFill/>
        </p:spPr>
        <p:txBody>
          <a:bodyPr wrap="square" rtlCol="0">
            <a:spAutoFit/>
          </a:bodyPr>
          <a:lstStyle/>
          <a:p>
            <a:pPr algn="just"/>
            <a:r>
              <a:rPr lang="fr-FR" dirty="0"/>
              <a:t>Demande de la part de M. Delhoume, propriétaire d’une usine au </a:t>
            </a:r>
            <a:r>
              <a:rPr lang="fr-FR" dirty="0" err="1"/>
              <a:t>Daumail</a:t>
            </a:r>
            <a:r>
              <a:rPr lang="fr-FR" dirty="0"/>
              <a:t>, de construire un mur de berge le long d’un terrain bordant la Vienne pour lutter contre les eaux et pouvoir à terme </a:t>
            </a:r>
            <a:r>
              <a:rPr lang="fr-FR" b="1" dirty="0"/>
              <a:t>agrandir son usine avec la construction de nouveaux bâtiments</a:t>
            </a:r>
            <a:r>
              <a:rPr lang="fr-FR" dirty="0"/>
              <a:t>.</a:t>
            </a:r>
          </a:p>
        </p:txBody>
      </p:sp>
      <p:pic>
        <p:nvPicPr>
          <p:cNvPr id="13" name="Image 12">
            <a:extLst>
              <a:ext uri="{FF2B5EF4-FFF2-40B4-BE49-F238E27FC236}">
                <a16:creationId xmlns:a16="http://schemas.microsoft.com/office/drawing/2014/main" id="{69F1483C-B720-5CF9-FE25-A0FA9F9FD291}"/>
              </a:ext>
            </a:extLst>
          </p:cNvPr>
          <p:cNvPicPr>
            <a:picLocks noChangeAspect="1"/>
          </p:cNvPicPr>
          <p:nvPr/>
        </p:nvPicPr>
        <p:blipFill rotWithShape="1">
          <a:blip r:embed="rId3"/>
          <a:srcRect l="2381" t="3641" b="21912"/>
          <a:stretch/>
        </p:blipFill>
        <p:spPr>
          <a:xfrm rot="5400000">
            <a:off x="5118409" y="3504073"/>
            <a:ext cx="3665037" cy="2096310"/>
          </a:xfrm>
          <a:prstGeom prst="rect">
            <a:avLst/>
          </a:prstGeom>
        </p:spPr>
      </p:pic>
    </p:spTree>
    <p:extLst>
      <p:ext uri="{BB962C8B-B14F-4D97-AF65-F5344CB8AC3E}">
        <p14:creationId xmlns:p14="http://schemas.microsoft.com/office/powerpoint/2010/main" val="3046635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7C7C7C-4367-4A69-65B6-DB3804672D09}"/>
              </a:ext>
            </a:extLst>
          </p:cNvPr>
          <p:cNvSpPr>
            <a:spLocks noGrp="1"/>
          </p:cNvSpPr>
          <p:nvPr>
            <p:ph type="title"/>
          </p:nvPr>
        </p:nvSpPr>
        <p:spPr>
          <a:xfrm>
            <a:off x="1014595" y="88095"/>
            <a:ext cx="7876809" cy="643058"/>
          </a:xfrm>
        </p:spPr>
        <p:txBody>
          <a:bodyPr>
            <a:normAutofit/>
          </a:bodyPr>
          <a:lstStyle/>
          <a:p>
            <a:pPr algn="ctr"/>
            <a:r>
              <a:rPr lang="fr-FR" sz="2000" b="1" dirty="0">
                <a:latin typeface="+mn-lt"/>
              </a:rPr>
              <a:t>PLAN D’ALIGNEMENT DES MOULINS DU DAUMAIL - 1881</a:t>
            </a:r>
          </a:p>
        </p:txBody>
      </p:sp>
      <p:pic>
        <p:nvPicPr>
          <p:cNvPr id="4" name="Image 3">
            <a:extLst>
              <a:ext uri="{FF2B5EF4-FFF2-40B4-BE49-F238E27FC236}">
                <a16:creationId xmlns:a16="http://schemas.microsoft.com/office/drawing/2014/main" id="{4ADDD84E-F90D-459F-81DF-00034EA89724}"/>
              </a:ext>
            </a:extLst>
          </p:cNvPr>
          <p:cNvPicPr>
            <a:picLocks noChangeAspect="1"/>
          </p:cNvPicPr>
          <p:nvPr/>
        </p:nvPicPr>
        <p:blipFill rotWithShape="1">
          <a:blip r:embed="rId2"/>
          <a:srcRect l="3859" t="15686" r="3092" b="21569"/>
          <a:stretch/>
        </p:blipFill>
        <p:spPr>
          <a:xfrm>
            <a:off x="165223" y="795629"/>
            <a:ext cx="9553048" cy="4831447"/>
          </a:xfrm>
          <a:prstGeom prst="rect">
            <a:avLst/>
          </a:prstGeom>
        </p:spPr>
      </p:pic>
      <p:sp>
        <p:nvSpPr>
          <p:cNvPr id="5" name="ZoneTexte 4">
            <a:extLst>
              <a:ext uri="{FF2B5EF4-FFF2-40B4-BE49-F238E27FC236}">
                <a16:creationId xmlns:a16="http://schemas.microsoft.com/office/drawing/2014/main" id="{691A4822-7988-D380-BA50-4CB066CE3B8C}"/>
              </a:ext>
            </a:extLst>
          </p:cNvPr>
          <p:cNvSpPr txBox="1"/>
          <p:nvPr/>
        </p:nvSpPr>
        <p:spPr>
          <a:xfrm>
            <a:off x="4243754" y="6462128"/>
            <a:ext cx="1140056" cy="307777"/>
          </a:xfrm>
          <a:prstGeom prst="rect">
            <a:avLst/>
          </a:prstGeom>
          <a:noFill/>
        </p:spPr>
        <p:txBody>
          <a:bodyPr wrap="none" rtlCol="0">
            <a:spAutoFit/>
          </a:bodyPr>
          <a:lstStyle/>
          <a:p>
            <a:r>
              <a:rPr lang="fr-FR" sz="1400" dirty="0"/>
              <a:t>ADHV – 7S86</a:t>
            </a:r>
          </a:p>
        </p:txBody>
      </p:sp>
    </p:spTree>
    <p:extLst>
      <p:ext uri="{BB962C8B-B14F-4D97-AF65-F5344CB8AC3E}">
        <p14:creationId xmlns:p14="http://schemas.microsoft.com/office/powerpoint/2010/main" val="2976293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6AF2A1-09F9-AE1B-ECB8-4F4A5C210243}"/>
              </a:ext>
            </a:extLst>
          </p:cNvPr>
          <p:cNvSpPr>
            <a:spLocks noGrp="1"/>
          </p:cNvSpPr>
          <p:nvPr>
            <p:ph type="title"/>
          </p:nvPr>
        </p:nvSpPr>
        <p:spPr>
          <a:xfrm>
            <a:off x="2969418" y="-7256"/>
            <a:ext cx="4271963" cy="559384"/>
          </a:xfrm>
        </p:spPr>
        <p:txBody>
          <a:bodyPr>
            <a:normAutofit/>
          </a:bodyPr>
          <a:lstStyle/>
          <a:p>
            <a:pPr algn="ctr"/>
            <a:r>
              <a:rPr lang="fr-FR" sz="2000" b="1" dirty="0">
                <a:latin typeface="+mn-lt"/>
              </a:rPr>
              <a:t>USINES A KAOLIN THARAUD - 1899</a:t>
            </a:r>
          </a:p>
        </p:txBody>
      </p:sp>
      <p:pic>
        <p:nvPicPr>
          <p:cNvPr id="5" name="Image 4">
            <a:extLst>
              <a:ext uri="{FF2B5EF4-FFF2-40B4-BE49-F238E27FC236}">
                <a16:creationId xmlns:a16="http://schemas.microsoft.com/office/drawing/2014/main" id="{DC08D6F9-44C9-2CEA-009A-5A687A6BAD51}"/>
              </a:ext>
            </a:extLst>
          </p:cNvPr>
          <p:cNvPicPr>
            <a:picLocks noChangeAspect="1"/>
          </p:cNvPicPr>
          <p:nvPr/>
        </p:nvPicPr>
        <p:blipFill rotWithShape="1">
          <a:blip r:embed="rId2"/>
          <a:srcRect l="8947" t="7115" r="5324" b="2123"/>
          <a:stretch/>
        </p:blipFill>
        <p:spPr>
          <a:xfrm rot="5400000">
            <a:off x="-320758" y="1094873"/>
            <a:ext cx="5879262" cy="4668253"/>
          </a:xfrm>
          <a:prstGeom prst="rect">
            <a:avLst/>
          </a:prstGeom>
        </p:spPr>
      </p:pic>
      <p:sp>
        <p:nvSpPr>
          <p:cNvPr id="6" name="ZoneTexte 5">
            <a:extLst>
              <a:ext uri="{FF2B5EF4-FFF2-40B4-BE49-F238E27FC236}">
                <a16:creationId xmlns:a16="http://schemas.microsoft.com/office/drawing/2014/main" id="{276D7CE7-8970-8AB5-D97E-4DC98A8B18D3}"/>
              </a:ext>
            </a:extLst>
          </p:cNvPr>
          <p:cNvSpPr txBox="1"/>
          <p:nvPr/>
        </p:nvSpPr>
        <p:spPr>
          <a:xfrm>
            <a:off x="4093525" y="6550223"/>
            <a:ext cx="1207382" cy="307777"/>
          </a:xfrm>
          <a:prstGeom prst="rect">
            <a:avLst/>
          </a:prstGeom>
          <a:noFill/>
        </p:spPr>
        <p:txBody>
          <a:bodyPr wrap="none" rtlCol="0">
            <a:spAutoFit/>
          </a:bodyPr>
          <a:lstStyle/>
          <a:p>
            <a:r>
              <a:rPr lang="fr-FR" sz="1400" dirty="0"/>
              <a:t>ADHV – 83J14</a:t>
            </a:r>
          </a:p>
        </p:txBody>
      </p:sp>
      <p:pic>
        <p:nvPicPr>
          <p:cNvPr id="3" name="Image 2">
            <a:extLst>
              <a:ext uri="{FF2B5EF4-FFF2-40B4-BE49-F238E27FC236}">
                <a16:creationId xmlns:a16="http://schemas.microsoft.com/office/drawing/2014/main" id="{44CA0190-B69D-E5BA-F634-10DCAC68DB3D}"/>
              </a:ext>
            </a:extLst>
          </p:cNvPr>
          <p:cNvPicPr>
            <a:picLocks noChangeAspect="1"/>
          </p:cNvPicPr>
          <p:nvPr/>
        </p:nvPicPr>
        <p:blipFill rotWithShape="1">
          <a:blip r:embed="rId2"/>
          <a:srcRect l="8947" t="7115" r="65816" b="2123"/>
          <a:stretch/>
        </p:blipFill>
        <p:spPr>
          <a:xfrm rot="5400000">
            <a:off x="3169177" y="-1476542"/>
            <a:ext cx="3398892" cy="9167754"/>
          </a:xfrm>
          <a:prstGeom prst="rect">
            <a:avLst/>
          </a:prstGeom>
        </p:spPr>
      </p:pic>
    </p:spTree>
    <p:extLst>
      <p:ext uri="{BB962C8B-B14F-4D97-AF65-F5344CB8AC3E}">
        <p14:creationId xmlns:p14="http://schemas.microsoft.com/office/powerpoint/2010/main" val="286571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9ADA62-5631-E5C0-F806-C5DB9F8C194C}"/>
              </a:ext>
            </a:extLst>
          </p:cNvPr>
          <p:cNvSpPr>
            <a:spLocks noGrp="1"/>
          </p:cNvSpPr>
          <p:nvPr>
            <p:ph type="title"/>
          </p:nvPr>
        </p:nvSpPr>
        <p:spPr>
          <a:xfrm>
            <a:off x="4481512" y="0"/>
            <a:ext cx="5424488" cy="520698"/>
          </a:xfrm>
        </p:spPr>
        <p:txBody>
          <a:bodyPr>
            <a:normAutofit/>
          </a:bodyPr>
          <a:lstStyle/>
          <a:p>
            <a:pPr algn="ctr"/>
            <a:r>
              <a:rPr lang="fr-FR" sz="2000" b="1" dirty="0">
                <a:latin typeface="+mn-lt"/>
              </a:rPr>
              <a:t>LES MOULINS SUR LA VIENNE - 1902</a:t>
            </a:r>
          </a:p>
        </p:txBody>
      </p:sp>
      <p:pic>
        <p:nvPicPr>
          <p:cNvPr id="31" name="Image 30">
            <a:extLst>
              <a:ext uri="{FF2B5EF4-FFF2-40B4-BE49-F238E27FC236}">
                <a16:creationId xmlns:a16="http://schemas.microsoft.com/office/drawing/2014/main" id="{4B7E39D3-7B4D-0EC4-ED66-70BE235F448E}"/>
              </a:ext>
            </a:extLst>
          </p:cNvPr>
          <p:cNvPicPr>
            <a:picLocks noChangeAspect="1"/>
          </p:cNvPicPr>
          <p:nvPr/>
        </p:nvPicPr>
        <p:blipFill rotWithShape="1">
          <a:blip r:embed="rId2"/>
          <a:srcRect l="3091" t="6909" r="5324" b="3687"/>
          <a:stretch/>
        </p:blipFill>
        <p:spPr>
          <a:xfrm rot="5400000">
            <a:off x="-715272" y="1206294"/>
            <a:ext cx="6280839" cy="4598504"/>
          </a:xfrm>
          <a:prstGeom prst="rect">
            <a:avLst/>
          </a:prstGeom>
        </p:spPr>
      </p:pic>
      <p:sp>
        <p:nvSpPr>
          <p:cNvPr id="33" name="ZoneTexte 32">
            <a:extLst>
              <a:ext uri="{FF2B5EF4-FFF2-40B4-BE49-F238E27FC236}">
                <a16:creationId xmlns:a16="http://schemas.microsoft.com/office/drawing/2014/main" id="{9F13087D-B667-9BEF-DADF-7AD17506FA0A}"/>
              </a:ext>
            </a:extLst>
          </p:cNvPr>
          <p:cNvSpPr txBox="1"/>
          <p:nvPr/>
        </p:nvSpPr>
        <p:spPr>
          <a:xfrm>
            <a:off x="4894503" y="520698"/>
            <a:ext cx="4598505" cy="1754326"/>
          </a:xfrm>
          <a:prstGeom prst="rect">
            <a:avLst/>
          </a:prstGeom>
          <a:noFill/>
        </p:spPr>
        <p:txBody>
          <a:bodyPr wrap="square">
            <a:spAutoFit/>
          </a:bodyPr>
          <a:lstStyle/>
          <a:p>
            <a:pPr algn="just"/>
            <a:r>
              <a:rPr lang="fr-FR" dirty="0"/>
              <a:t>	Ce document est une pétition de M. Delhoume visant à obtenir l’autorisation de réparer le barrage qui alimente les moulins du </a:t>
            </a:r>
            <a:r>
              <a:rPr lang="fr-FR" dirty="0" err="1"/>
              <a:t>Daumail</a:t>
            </a:r>
            <a:r>
              <a:rPr lang="fr-FR" dirty="0"/>
              <a:t> et Dufaure.</a:t>
            </a:r>
          </a:p>
          <a:p>
            <a:pPr algn="just"/>
            <a:r>
              <a:rPr lang="fr-FR" dirty="0"/>
              <a:t>A cette époque, les </a:t>
            </a:r>
            <a:r>
              <a:rPr lang="fr-FR" b="1" dirty="0"/>
              <a:t>moulins</a:t>
            </a:r>
            <a:r>
              <a:rPr lang="fr-FR" dirty="0"/>
              <a:t> du </a:t>
            </a:r>
            <a:r>
              <a:rPr lang="fr-FR" dirty="0" err="1"/>
              <a:t>Daumail</a:t>
            </a:r>
            <a:r>
              <a:rPr lang="fr-FR" dirty="0"/>
              <a:t> se composent :</a:t>
            </a:r>
          </a:p>
        </p:txBody>
      </p:sp>
      <p:sp>
        <p:nvSpPr>
          <p:cNvPr id="34" name="ZoneTexte 33">
            <a:extLst>
              <a:ext uri="{FF2B5EF4-FFF2-40B4-BE49-F238E27FC236}">
                <a16:creationId xmlns:a16="http://schemas.microsoft.com/office/drawing/2014/main" id="{E6E7DE7A-CEAD-B791-81CA-27CB7A1E5558}"/>
              </a:ext>
            </a:extLst>
          </p:cNvPr>
          <p:cNvSpPr txBox="1"/>
          <p:nvPr/>
        </p:nvSpPr>
        <p:spPr>
          <a:xfrm>
            <a:off x="0" y="6583784"/>
            <a:ext cx="6651629" cy="307777"/>
          </a:xfrm>
          <a:prstGeom prst="rect">
            <a:avLst/>
          </a:prstGeom>
          <a:noFill/>
        </p:spPr>
        <p:txBody>
          <a:bodyPr wrap="none" rtlCol="0">
            <a:spAutoFit/>
          </a:bodyPr>
          <a:lstStyle/>
          <a:p>
            <a:r>
              <a:rPr lang="fr-FR" sz="1400" dirty="0"/>
              <a:t>ADHV – 7S86 : service hydraulique des Ponts et chaussées de la Haute-Vienne, juin 1902</a:t>
            </a:r>
          </a:p>
        </p:txBody>
      </p:sp>
      <p:sp>
        <p:nvSpPr>
          <p:cNvPr id="4" name="ZoneTexte 3">
            <a:extLst>
              <a:ext uri="{FF2B5EF4-FFF2-40B4-BE49-F238E27FC236}">
                <a16:creationId xmlns:a16="http://schemas.microsoft.com/office/drawing/2014/main" id="{E0772C8E-5FE6-2580-88EF-034670202E56}"/>
              </a:ext>
            </a:extLst>
          </p:cNvPr>
          <p:cNvSpPr txBox="1"/>
          <p:nvPr/>
        </p:nvSpPr>
        <p:spPr>
          <a:xfrm>
            <a:off x="4837968" y="2273565"/>
            <a:ext cx="4954464" cy="923330"/>
          </a:xfrm>
          <a:prstGeom prst="rect">
            <a:avLst/>
          </a:prstGeom>
          <a:noFill/>
        </p:spPr>
        <p:txBody>
          <a:bodyPr wrap="square">
            <a:spAutoFit/>
          </a:bodyPr>
          <a:lstStyle/>
          <a:p>
            <a:pPr marL="285750" indent="-285750" algn="just">
              <a:buFontTx/>
              <a:buChar char="-"/>
            </a:pPr>
            <a:r>
              <a:rPr lang="fr-FR" dirty="0"/>
              <a:t>de celui de </a:t>
            </a:r>
            <a:r>
              <a:rPr lang="fr-FR" b="1" dirty="0"/>
              <a:t>monsieur Delhoume </a:t>
            </a:r>
            <a:r>
              <a:rPr lang="fr-FR" dirty="0"/>
              <a:t>sur la rive gauche de la Vienne dans la commune de Saint-Priest-Sous-</a:t>
            </a:r>
            <a:r>
              <a:rPr lang="fr-FR" dirty="0" err="1"/>
              <a:t>Aixe</a:t>
            </a:r>
            <a:r>
              <a:rPr lang="fr-FR" dirty="0"/>
              <a:t>,</a:t>
            </a:r>
          </a:p>
        </p:txBody>
      </p:sp>
      <p:sp>
        <p:nvSpPr>
          <p:cNvPr id="6" name="ZoneTexte 5">
            <a:extLst>
              <a:ext uri="{FF2B5EF4-FFF2-40B4-BE49-F238E27FC236}">
                <a16:creationId xmlns:a16="http://schemas.microsoft.com/office/drawing/2014/main" id="{6888FAF7-368F-FA00-46C5-B8E7FDB785C3}"/>
              </a:ext>
            </a:extLst>
          </p:cNvPr>
          <p:cNvSpPr txBox="1"/>
          <p:nvPr/>
        </p:nvSpPr>
        <p:spPr>
          <a:xfrm>
            <a:off x="4772887" y="3257822"/>
            <a:ext cx="4954464" cy="923330"/>
          </a:xfrm>
          <a:prstGeom prst="rect">
            <a:avLst/>
          </a:prstGeom>
          <a:noFill/>
        </p:spPr>
        <p:txBody>
          <a:bodyPr wrap="square">
            <a:spAutoFit/>
          </a:bodyPr>
          <a:lstStyle/>
          <a:p>
            <a:pPr marL="285750" indent="-285750" algn="just">
              <a:buFontTx/>
              <a:buChar char="-"/>
            </a:pPr>
            <a:r>
              <a:rPr lang="fr-FR" dirty="0"/>
              <a:t>de celui de </a:t>
            </a:r>
            <a:r>
              <a:rPr lang="fr-FR" b="1" dirty="0"/>
              <a:t>madame veuve </a:t>
            </a:r>
            <a:r>
              <a:rPr lang="fr-FR" b="1" dirty="0" err="1"/>
              <a:t>Tharaud</a:t>
            </a:r>
            <a:r>
              <a:rPr lang="fr-FR" dirty="0"/>
              <a:t>, en litige avec M. Delhoume sur l’appartenance d’un îlot-éperon attenant à son usine,</a:t>
            </a:r>
          </a:p>
        </p:txBody>
      </p:sp>
      <p:sp>
        <p:nvSpPr>
          <p:cNvPr id="8" name="ZoneTexte 7">
            <a:extLst>
              <a:ext uri="{FF2B5EF4-FFF2-40B4-BE49-F238E27FC236}">
                <a16:creationId xmlns:a16="http://schemas.microsoft.com/office/drawing/2014/main" id="{2B3A03F4-81CB-3352-7EDD-CE2262EE6E75}"/>
              </a:ext>
            </a:extLst>
          </p:cNvPr>
          <p:cNvSpPr txBox="1"/>
          <p:nvPr/>
        </p:nvSpPr>
        <p:spPr>
          <a:xfrm>
            <a:off x="4716523" y="4225508"/>
            <a:ext cx="4954464" cy="923330"/>
          </a:xfrm>
          <a:prstGeom prst="rect">
            <a:avLst/>
          </a:prstGeom>
          <a:noFill/>
        </p:spPr>
        <p:txBody>
          <a:bodyPr wrap="square">
            <a:spAutoFit/>
          </a:bodyPr>
          <a:lstStyle/>
          <a:p>
            <a:pPr marL="285750" indent="-285750" algn="just">
              <a:buFontTx/>
              <a:buChar char="-"/>
            </a:pPr>
            <a:r>
              <a:rPr lang="fr-FR" dirty="0"/>
              <a:t>tandis qu’il y a sur la rive droite, le moulin Dufaure de la commune de Verneuil appartenant à monsieur Duvert.</a:t>
            </a:r>
          </a:p>
        </p:txBody>
      </p:sp>
      <p:sp>
        <p:nvSpPr>
          <p:cNvPr id="10" name="ZoneTexte 9">
            <a:extLst>
              <a:ext uri="{FF2B5EF4-FFF2-40B4-BE49-F238E27FC236}">
                <a16:creationId xmlns:a16="http://schemas.microsoft.com/office/drawing/2014/main" id="{E50490EC-593B-3FA8-297A-47A2D6F69796}"/>
              </a:ext>
            </a:extLst>
          </p:cNvPr>
          <p:cNvSpPr txBox="1"/>
          <p:nvPr/>
        </p:nvSpPr>
        <p:spPr>
          <a:xfrm>
            <a:off x="4894503" y="5148838"/>
            <a:ext cx="4776484" cy="1477328"/>
          </a:xfrm>
          <a:prstGeom prst="rect">
            <a:avLst/>
          </a:prstGeom>
          <a:noFill/>
        </p:spPr>
        <p:txBody>
          <a:bodyPr wrap="square">
            <a:spAutoFit/>
          </a:bodyPr>
          <a:lstStyle/>
          <a:p>
            <a:pPr algn="just"/>
            <a:r>
              <a:rPr lang="fr-FR" dirty="0"/>
              <a:t>Pour alimenter ces moulins, il y a des </a:t>
            </a:r>
            <a:r>
              <a:rPr lang="fr-FR" b="1" dirty="0"/>
              <a:t>barrages</a:t>
            </a:r>
            <a:r>
              <a:rPr lang="fr-FR" dirty="0"/>
              <a:t> : M. Delhoume prétend que la première branche du barrage </a:t>
            </a:r>
            <a:r>
              <a:rPr lang="fr-FR" b="1" dirty="0"/>
              <a:t>en pierre sèche </a:t>
            </a:r>
            <a:r>
              <a:rPr lang="fr-FR" dirty="0"/>
              <a:t>lui appartient et qu’il l’entretien tandis que l’autre appartient à M. Duvert.</a:t>
            </a:r>
          </a:p>
        </p:txBody>
      </p:sp>
    </p:spTree>
    <p:extLst>
      <p:ext uri="{BB962C8B-B14F-4D97-AF65-F5344CB8AC3E}">
        <p14:creationId xmlns:p14="http://schemas.microsoft.com/office/powerpoint/2010/main" val="204690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F0E689-E8E8-99C2-786B-F1E315E47CB3}"/>
              </a:ext>
            </a:extLst>
          </p:cNvPr>
          <p:cNvSpPr>
            <a:spLocks noGrp="1"/>
          </p:cNvSpPr>
          <p:nvPr>
            <p:ph type="title"/>
          </p:nvPr>
        </p:nvSpPr>
        <p:spPr>
          <a:xfrm>
            <a:off x="788227" y="11429"/>
            <a:ext cx="7883843" cy="506743"/>
          </a:xfrm>
        </p:spPr>
        <p:txBody>
          <a:bodyPr>
            <a:normAutofit/>
          </a:bodyPr>
          <a:lstStyle/>
          <a:p>
            <a:pPr algn="ctr"/>
            <a:r>
              <a:rPr lang="fr-FR" sz="2000" b="1" dirty="0">
                <a:latin typeface="+mn-lt"/>
              </a:rPr>
              <a:t>LES MOULINS AU XVII° SIECLE</a:t>
            </a:r>
          </a:p>
        </p:txBody>
      </p:sp>
      <p:pic>
        <p:nvPicPr>
          <p:cNvPr id="9" name="Image 8">
            <a:extLst>
              <a:ext uri="{FF2B5EF4-FFF2-40B4-BE49-F238E27FC236}">
                <a16:creationId xmlns:a16="http://schemas.microsoft.com/office/drawing/2014/main" id="{BDF53F96-5778-176B-046E-A45ED5F6D17F}"/>
              </a:ext>
            </a:extLst>
          </p:cNvPr>
          <p:cNvPicPr>
            <a:picLocks noChangeAspect="1"/>
          </p:cNvPicPr>
          <p:nvPr/>
        </p:nvPicPr>
        <p:blipFill rotWithShape="1">
          <a:blip r:embed="rId2"/>
          <a:srcRect l="3251" t="5357" r="2023" b="3367"/>
          <a:stretch/>
        </p:blipFill>
        <p:spPr>
          <a:xfrm>
            <a:off x="1559599" y="779746"/>
            <a:ext cx="6496336" cy="4694830"/>
          </a:xfrm>
          <a:prstGeom prst="rect">
            <a:avLst/>
          </a:prstGeom>
        </p:spPr>
      </p:pic>
      <p:sp>
        <p:nvSpPr>
          <p:cNvPr id="10" name="ZoneTexte 9">
            <a:extLst>
              <a:ext uri="{FF2B5EF4-FFF2-40B4-BE49-F238E27FC236}">
                <a16:creationId xmlns:a16="http://schemas.microsoft.com/office/drawing/2014/main" id="{5C98DC4C-65C6-ED31-E626-50D45F9465F8}"/>
              </a:ext>
            </a:extLst>
          </p:cNvPr>
          <p:cNvSpPr txBox="1"/>
          <p:nvPr/>
        </p:nvSpPr>
        <p:spPr>
          <a:xfrm>
            <a:off x="1682134" y="6425114"/>
            <a:ext cx="6096028" cy="307777"/>
          </a:xfrm>
          <a:prstGeom prst="rect">
            <a:avLst/>
          </a:prstGeom>
          <a:noFill/>
        </p:spPr>
        <p:txBody>
          <a:bodyPr wrap="none" rtlCol="0">
            <a:spAutoFit/>
          </a:bodyPr>
          <a:lstStyle/>
          <a:p>
            <a:r>
              <a:rPr lang="fr-FR" sz="1400" dirty="0"/>
              <a:t>ADHV – 7G57 : Copie d’une sentence du 8 juillet 1621 sur les moulins du </a:t>
            </a:r>
            <a:r>
              <a:rPr lang="fr-FR" sz="1400" dirty="0" err="1"/>
              <a:t>Daumail</a:t>
            </a:r>
            <a:endParaRPr lang="fr-FR" sz="1400" dirty="0"/>
          </a:p>
        </p:txBody>
      </p:sp>
      <p:pic>
        <p:nvPicPr>
          <p:cNvPr id="11" name="Image 10">
            <a:extLst>
              <a:ext uri="{FF2B5EF4-FFF2-40B4-BE49-F238E27FC236}">
                <a16:creationId xmlns:a16="http://schemas.microsoft.com/office/drawing/2014/main" id="{3099AA67-B372-1BC0-F997-D3E0EF642915}"/>
              </a:ext>
            </a:extLst>
          </p:cNvPr>
          <p:cNvPicPr>
            <a:picLocks noChangeAspect="1"/>
          </p:cNvPicPr>
          <p:nvPr/>
        </p:nvPicPr>
        <p:blipFill rotWithShape="1">
          <a:blip r:embed="rId2"/>
          <a:srcRect l="5263" t="21569" r="50703" b="47916"/>
          <a:stretch/>
        </p:blipFill>
        <p:spPr>
          <a:xfrm>
            <a:off x="1231907" y="779746"/>
            <a:ext cx="7151720" cy="3717083"/>
          </a:xfrm>
          <a:prstGeom prst="rect">
            <a:avLst/>
          </a:prstGeom>
        </p:spPr>
      </p:pic>
      <p:sp>
        <p:nvSpPr>
          <p:cNvPr id="12" name="ZoneTexte 11">
            <a:extLst>
              <a:ext uri="{FF2B5EF4-FFF2-40B4-BE49-F238E27FC236}">
                <a16:creationId xmlns:a16="http://schemas.microsoft.com/office/drawing/2014/main" id="{EEE45C42-5BBC-CB7D-2A98-CA93D6A89383}"/>
              </a:ext>
            </a:extLst>
          </p:cNvPr>
          <p:cNvSpPr txBox="1"/>
          <p:nvPr/>
        </p:nvSpPr>
        <p:spPr>
          <a:xfrm>
            <a:off x="788227" y="5447367"/>
            <a:ext cx="8379370" cy="923330"/>
          </a:xfrm>
          <a:prstGeom prst="rect">
            <a:avLst/>
          </a:prstGeom>
          <a:noFill/>
        </p:spPr>
        <p:txBody>
          <a:bodyPr wrap="square" rtlCol="0">
            <a:spAutoFit/>
          </a:bodyPr>
          <a:lstStyle/>
          <a:p>
            <a:pPr algn="just"/>
            <a:r>
              <a:rPr lang="fr-FR" dirty="0"/>
              <a:t>« Ordonnons que lesdits lieux et moulins du </a:t>
            </a:r>
            <a:r>
              <a:rPr lang="fr-FR" dirty="0" err="1"/>
              <a:t>Daumail</a:t>
            </a:r>
            <a:r>
              <a:rPr lang="fr-FR" dirty="0"/>
              <a:t> appartenances et dépendances lesdits Michel frères seront mis en la réelle et actuelle possession; à ces fins que nous nous transporterons sur les lieux ensemble pour faire procès verbal. »</a:t>
            </a:r>
          </a:p>
        </p:txBody>
      </p:sp>
    </p:spTree>
    <p:extLst>
      <p:ext uri="{BB962C8B-B14F-4D97-AF65-F5344CB8AC3E}">
        <p14:creationId xmlns:p14="http://schemas.microsoft.com/office/powerpoint/2010/main" val="83776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9E44D9-287E-78CD-9E8E-3C7E8A354ADA}"/>
              </a:ext>
            </a:extLst>
          </p:cNvPr>
          <p:cNvSpPr>
            <a:spLocks noGrp="1"/>
          </p:cNvSpPr>
          <p:nvPr>
            <p:ph type="title"/>
          </p:nvPr>
        </p:nvSpPr>
        <p:spPr>
          <a:xfrm>
            <a:off x="802886" y="19437"/>
            <a:ext cx="8879277" cy="370853"/>
          </a:xfrm>
        </p:spPr>
        <p:txBody>
          <a:bodyPr>
            <a:normAutofit/>
          </a:bodyPr>
          <a:lstStyle/>
          <a:p>
            <a:r>
              <a:rPr lang="fr-FR" sz="2000" b="1" dirty="0">
                <a:latin typeface="+mn-lt"/>
              </a:rPr>
              <a:t>REPARATION D’UNE PARTIE DU BARRAGE D’UN DES MOULINS DU DAUMAIL - 1902</a:t>
            </a:r>
          </a:p>
        </p:txBody>
      </p:sp>
      <p:pic>
        <p:nvPicPr>
          <p:cNvPr id="11" name="Image 10">
            <a:extLst>
              <a:ext uri="{FF2B5EF4-FFF2-40B4-BE49-F238E27FC236}">
                <a16:creationId xmlns:a16="http://schemas.microsoft.com/office/drawing/2014/main" id="{9E037C23-817D-C402-B4F6-4B73E6E12FFB}"/>
              </a:ext>
            </a:extLst>
          </p:cNvPr>
          <p:cNvPicPr>
            <a:picLocks noChangeAspect="1"/>
          </p:cNvPicPr>
          <p:nvPr/>
        </p:nvPicPr>
        <p:blipFill rotWithShape="1">
          <a:blip r:embed="rId2"/>
          <a:srcRect l="3577" t="7543" r="7155" b="6820"/>
          <a:stretch/>
        </p:blipFill>
        <p:spPr>
          <a:xfrm rot="5400000">
            <a:off x="-512958" y="1296254"/>
            <a:ext cx="6122021" cy="4404732"/>
          </a:xfrm>
          <a:prstGeom prst="rect">
            <a:avLst/>
          </a:prstGeom>
        </p:spPr>
      </p:pic>
      <p:sp>
        <p:nvSpPr>
          <p:cNvPr id="12" name="ZoneTexte 11">
            <a:extLst>
              <a:ext uri="{FF2B5EF4-FFF2-40B4-BE49-F238E27FC236}">
                <a16:creationId xmlns:a16="http://schemas.microsoft.com/office/drawing/2014/main" id="{11A43CCD-9A4F-332E-D9B9-3FEF311E40D1}"/>
              </a:ext>
            </a:extLst>
          </p:cNvPr>
          <p:cNvSpPr txBox="1"/>
          <p:nvPr/>
        </p:nvSpPr>
        <p:spPr>
          <a:xfrm>
            <a:off x="1856676" y="6530786"/>
            <a:ext cx="1180131" cy="307777"/>
          </a:xfrm>
          <a:prstGeom prst="rect">
            <a:avLst/>
          </a:prstGeom>
          <a:noFill/>
        </p:spPr>
        <p:txBody>
          <a:bodyPr wrap="none" rtlCol="0">
            <a:spAutoFit/>
          </a:bodyPr>
          <a:lstStyle/>
          <a:p>
            <a:r>
              <a:rPr lang="fr-FR" sz="1400" dirty="0"/>
              <a:t>ADHV – 7S86 </a:t>
            </a:r>
          </a:p>
        </p:txBody>
      </p:sp>
      <p:sp>
        <p:nvSpPr>
          <p:cNvPr id="16" name="ZoneTexte 15">
            <a:extLst>
              <a:ext uri="{FF2B5EF4-FFF2-40B4-BE49-F238E27FC236}">
                <a16:creationId xmlns:a16="http://schemas.microsoft.com/office/drawing/2014/main" id="{D5B0F15C-38ED-B1A4-6181-AE076B5EFBB0}"/>
              </a:ext>
            </a:extLst>
          </p:cNvPr>
          <p:cNvSpPr txBox="1"/>
          <p:nvPr/>
        </p:nvSpPr>
        <p:spPr>
          <a:xfrm>
            <a:off x="4953000" y="2413337"/>
            <a:ext cx="4652963" cy="2585323"/>
          </a:xfrm>
          <a:prstGeom prst="rect">
            <a:avLst/>
          </a:prstGeom>
          <a:noFill/>
        </p:spPr>
        <p:txBody>
          <a:bodyPr wrap="square" rtlCol="0">
            <a:spAutoFit/>
          </a:bodyPr>
          <a:lstStyle/>
          <a:p>
            <a:pPr algn="just"/>
            <a:r>
              <a:rPr lang="fr-FR" dirty="0"/>
              <a:t>Ce document présente les </a:t>
            </a:r>
            <a:r>
              <a:rPr lang="fr-FR" b="1" dirty="0"/>
              <a:t>contestations de madame </a:t>
            </a:r>
            <a:r>
              <a:rPr lang="fr-FR" b="1" dirty="0" err="1"/>
              <a:t>Tharaud</a:t>
            </a:r>
            <a:r>
              <a:rPr lang="fr-FR" dirty="0"/>
              <a:t> au sujet des travaux voulus par monsieur Delhoume : </a:t>
            </a:r>
          </a:p>
          <a:p>
            <a:pPr algn="just"/>
            <a:endParaRPr lang="fr-FR" dirty="0"/>
          </a:p>
          <a:p>
            <a:pPr algn="just"/>
            <a:r>
              <a:rPr lang="fr-FR" dirty="0"/>
              <a:t>la réparation d’une des branches du barrage qui alimente les deux moulins. </a:t>
            </a:r>
          </a:p>
          <a:p>
            <a:pPr algn="just"/>
            <a:endParaRPr lang="fr-FR" dirty="0"/>
          </a:p>
          <a:p>
            <a:pPr algn="just"/>
            <a:r>
              <a:rPr lang="fr-FR" dirty="0"/>
              <a:t>Elle rappelle que le barrage est une propriété commune tandis que l’îlot lui appartient.</a:t>
            </a:r>
          </a:p>
        </p:txBody>
      </p:sp>
    </p:spTree>
    <p:extLst>
      <p:ext uri="{BB962C8B-B14F-4D97-AF65-F5344CB8AC3E}">
        <p14:creationId xmlns:p14="http://schemas.microsoft.com/office/powerpoint/2010/main" val="2368438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7FFED4-CF8E-41CA-F211-5237877BD6D1}"/>
              </a:ext>
            </a:extLst>
          </p:cNvPr>
          <p:cNvSpPr>
            <a:spLocks noGrp="1"/>
          </p:cNvSpPr>
          <p:nvPr>
            <p:ph type="title"/>
          </p:nvPr>
        </p:nvSpPr>
        <p:spPr>
          <a:xfrm>
            <a:off x="1055511" y="0"/>
            <a:ext cx="7718867" cy="583444"/>
          </a:xfrm>
        </p:spPr>
        <p:txBody>
          <a:bodyPr>
            <a:normAutofit/>
          </a:bodyPr>
          <a:lstStyle/>
          <a:p>
            <a:pPr algn="ctr"/>
            <a:r>
              <a:rPr lang="fr-FR" sz="2000" b="1" dirty="0">
                <a:latin typeface="+mn-lt"/>
              </a:rPr>
              <a:t>LES BARRAGES LA VIENNE - 1902</a:t>
            </a:r>
          </a:p>
        </p:txBody>
      </p:sp>
      <p:pic>
        <p:nvPicPr>
          <p:cNvPr id="4" name="Image 3">
            <a:extLst>
              <a:ext uri="{FF2B5EF4-FFF2-40B4-BE49-F238E27FC236}">
                <a16:creationId xmlns:a16="http://schemas.microsoft.com/office/drawing/2014/main" id="{7C8B3424-5197-A827-FBF1-B0EC41A7C2C0}"/>
              </a:ext>
            </a:extLst>
          </p:cNvPr>
          <p:cNvPicPr>
            <a:picLocks noChangeAspect="1"/>
          </p:cNvPicPr>
          <p:nvPr/>
        </p:nvPicPr>
        <p:blipFill rotWithShape="1">
          <a:blip r:embed="rId2"/>
          <a:srcRect l="7692" t="2935" r="15556" b="18661"/>
          <a:stretch/>
        </p:blipFill>
        <p:spPr>
          <a:xfrm>
            <a:off x="1055511" y="556848"/>
            <a:ext cx="7909808" cy="6060078"/>
          </a:xfrm>
          <a:prstGeom prst="rect">
            <a:avLst/>
          </a:prstGeom>
        </p:spPr>
      </p:pic>
      <p:sp>
        <p:nvSpPr>
          <p:cNvPr id="5" name="ZoneTexte 4">
            <a:extLst>
              <a:ext uri="{FF2B5EF4-FFF2-40B4-BE49-F238E27FC236}">
                <a16:creationId xmlns:a16="http://schemas.microsoft.com/office/drawing/2014/main" id="{31E75C00-89BA-8DD3-CBAF-98DED1DBC7CA}"/>
              </a:ext>
            </a:extLst>
          </p:cNvPr>
          <p:cNvSpPr txBox="1"/>
          <p:nvPr/>
        </p:nvSpPr>
        <p:spPr>
          <a:xfrm>
            <a:off x="4344916" y="6550223"/>
            <a:ext cx="1140056" cy="307777"/>
          </a:xfrm>
          <a:prstGeom prst="rect">
            <a:avLst/>
          </a:prstGeom>
          <a:noFill/>
        </p:spPr>
        <p:txBody>
          <a:bodyPr wrap="none" rtlCol="0">
            <a:spAutoFit/>
          </a:bodyPr>
          <a:lstStyle/>
          <a:p>
            <a:r>
              <a:rPr lang="fr-FR" sz="1400" dirty="0"/>
              <a:t>ADHV – 7S86</a:t>
            </a:r>
          </a:p>
        </p:txBody>
      </p:sp>
    </p:spTree>
    <p:extLst>
      <p:ext uri="{BB962C8B-B14F-4D97-AF65-F5344CB8AC3E}">
        <p14:creationId xmlns:p14="http://schemas.microsoft.com/office/powerpoint/2010/main" val="298817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84C01D-8D1A-7297-EA43-D36C729EDC8A}"/>
              </a:ext>
            </a:extLst>
          </p:cNvPr>
          <p:cNvSpPr>
            <a:spLocks noGrp="1"/>
          </p:cNvSpPr>
          <p:nvPr>
            <p:ph type="title"/>
          </p:nvPr>
        </p:nvSpPr>
        <p:spPr>
          <a:xfrm>
            <a:off x="1640509" y="0"/>
            <a:ext cx="6624982" cy="582324"/>
          </a:xfrm>
        </p:spPr>
        <p:txBody>
          <a:bodyPr>
            <a:normAutofit/>
          </a:bodyPr>
          <a:lstStyle/>
          <a:p>
            <a:pPr algn="ctr"/>
            <a:r>
              <a:rPr lang="fr-FR" sz="2000" b="1" dirty="0">
                <a:latin typeface="+mn-lt"/>
              </a:rPr>
              <a:t>VUE DU DAUMAIL</a:t>
            </a:r>
          </a:p>
        </p:txBody>
      </p:sp>
      <p:pic>
        <p:nvPicPr>
          <p:cNvPr id="5" name="Image 4">
            <a:extLst>
              <a:ext uri="{FF2B5EF4-FFF2-40B4-BE49-F238E27FC236}">
                <a16:creationId xmlns:a16="http://schemas.microsoft.com/office/drawing/2014/main" id="{23B91DC3-3B29-768A-E995-6E5870A1C3B9}"/>
              </a:ext>
            </a:extLst>
          </p:cNvPr>
          <p:cNvPicPr>
            <a:picLocks noChangeAspect="1"/>
          </p:cNvPicPr>
          <p:nvPr/>
        </p:nvPicPr>
        <p:blipFill rotWithShape="1">
          <a:blip r:embed="rId2"/>
          <a:srcRect t="2001"/>
          <a:stretch/>
        </p:blipFill>
        <p:spPr>
          <a:xfrm>
            <a:off x="363555" y="582323"/>
            <a:ext cx="9177051" cy="5870443"/>
          </a:xfrm>
          <a:prstGeom prst="rect">
            <a:avLst/>
          </a:prstGeom>
        </p:spPr>
      </p:pic>
    </p:spTree>
    <p:extLst>
      <p:ext uri="{BB962C8B-B14F-4D97-AF65-F5344CB8AC3E}">
        <p14:creationId xmlns:p14="http://schemas.microsoft.com/office/powerpoint/2010/main" val="246384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2ACF0-97AD-793C-04DC-B94207E2FC11}"/>
              </a:ext>
            </a:extLst>
          </p:cNvPr>
          <p:cNvSpPr>
            <a:spLocks noGrp="1"/>
          </p:cNvSpPr>
          <p:nvPr>
            <p:ph type="title"/>
          </p:nvPr>
        </p:nvSpPr>
        <p:spPr>
          <a:xfrm>
            <a:off x="1182030" y="0"/>
            <a:ext cx="7775304" cy="671936"/>
          </a:xfrm>
        </p:spPr>
        <p:txBody>
          <a:bodyPr>
            <a:normAutofit/>
          </a:bodyPr>
          <a:lstStyle/>
          <a:p>
            <a:pPr algn="ctr"/>
            <a:r>
              <a:rPr lang="fr-FR" sz="2000" b="1" dirty="0">
                <a:latin typeface="+mn-lt"/>
              </a:rPr>
              <a:t>PROJET D’AGRANDISSEMENT DE L’USINE DE KAOLIN THARAUD - 1902</a:t>
            </a:r>
          </a:p>
        </p:txBody>
      </p:sp>
      <p:pic>
        <p:nvPicPr>
          <p:cNvPr id="4" name="Image 3">
            <a:extLst>
              <a:ext uri="{FF2B5EF4-FFF2-40B4-BE49-F238E27FC236}">
                <a16:creationId xmlns:a16="http://schemas.microsoft.com/office/drawing/2014/main" id="{CC310BEE-2A2E-6FD6-7E17-1C4B475A298F}"/>
              </a:ext>
            </a:extLst>
          </p:cNvPr>
          <p:cNvPicPr>
            <a:picLocks noChangeAspect="1"/>
          </p:cNvPicPr>
          <p:nvPr/>
        </p:nvPicPr>
        <p:blipFill rotWithShape="1">
          <a:blip r:embed="rId2"/>
          <a:srcRect l="8130" t="11662" r="2439" b="5520"/>
          <a:stretch/>
        </p:blipFill>
        <p:spPr>
          <a:xfrm rot="5400000">
            <a:off x="-753087" y="1444460"/>
            <a:ext cx="6026117" cy="4185414"/>
          </a:xfrm>
          <a:prstGeom prst="rect">
            <a:avLst/>
          </a:prstGeom>
        </p:spPr>
      </p:pic>
      <p:sp>
        <p:nvSpPr>
          <p:cNvPr id="5" name="ZoneTexte 4">
            <a:extLst>
              <a:ext uri="{FF2B5EF4-FFF2-40B4-BE49-F238E27FC236}">
                <a16:creationId xmlns:a16="http://schemas.microsoft.com/office/drawing/2014/main" id="{E26EDF49-64D5-7F16-A798-203188915AE0}"/>
              </a:ext>
            </a:extLst>
          </p:cNvPr>
          <p:cNvSpPr txBox="1"/>
          <p:nvPr/>
        </p:nvSpPr>
        <p:spPr>
          <a:xfrm>
            <a:off x="4056845" y="6550223"/>
            <a:ext cx="1140056" cy="307777"/>
          </a:xfrm>
          <a:prstGeom prst="rect">
            <a:avLst/>
          </a:prstGeom>
          <a:noFill/>
        </p:spPr>
        <p:txBody>
          <a:bodyPr wrap="none" rtlCol="0">
            <a:spAutoFit/>
          </a:bodyPr>
          <a:lstStyle/>
          <a:p>
            <a:r>
              <a:rPr lang="fr-FR" sz="1400" dirty="0"/>
              <a:t>ADHV – 7S86</a:t>
            </a:r>
          </a:p>
        </p:txBody>
      </p:sp>
      <p:pic>
        <p:nvPicPr>
          <p:cNvPr id="6" name="Image 5">
            <a:extLst>
              <a:ext uri="{FF2B5EF4-FFF2-40B4-BE49-F238E27FC236}">
                <a16:creationId xmlns:a16="http://schemas.microsoft.com/office/drawing/2014/main" id="{9E66C27F-01CD-A161-18F5-0A2548D8C905}"/>
              </a:ext>
            </a:extLst>
          </p:cNvPr>
          <p:cNvPicPr>
            <a:picLocks noChangeAspect="1"/>
          </p:cNvPicPr>
          <p:nvPr/>
        </p:nvPicPr>
        <p:blipFill rotWithShape="1">
          <a:blip r:embed="rId3"/>
          <a:srcRect l="6853" t="27997" r="23609" b="25622"/>
          <a:stretch/>
        </p:blipFill>
        <p:spPr>
          <a:xfrm>
            <a:off x="4626873" y="4066019"/>
            <a:ext cx="4966093" cy="2484204"/>
          </a:xfrm>
          <a:prstGeom prst="rect">
            <a:avLst/>
          </a:prstGeom>
        </p:spPr>
      </p:pic>
      <p:pic>
        <p:nvPicPr>
          <p:cNvPr id="3" name="Image 2">
            <a:extLst>
              <a:ext uri="{FF2B5EF4-FFF2-40B4-BE49-F238E27FC236}">
                <a16:creationId xmlns:a16="http://schemas.microsoft.com/office/drawing/2014/main" id="{5A87672F-7567-4FDD-1571-FF23DB8A6C3F}"/>
              </a:ext>
            </a:extLst>
          </p:cNvPr>
          <p:cNvPicPr>
            <a:picLocks noChangeAspect="1"/>
          </p:cNvPicPr>
          <p:nvPr/>
        </p:nvPicPr>
        <p:blipFill rotWithShape="1">
          <a:blip r:embed="rId2"/>
          <a:srcRect l="17477" t="11662" r="68394" b="24784"/>
          <a:stretch/>
        </p:blipFill>
        <p:spPr>
          <a:xfrm rot="5400000">
            <a:off x="3483185" y="-2791813"/>
            <a:ext cx="2793861" cy="9425703"/>
          </a:xfrm>
          <a:prstGeom prst="rect">
            <a:avLst/>
          </a:prstGeom>
        </p:spPr>
      </p:pic>
    </p:spTree>
    <p:extLst>
      <p:ext uri="{BB962C8B-B14F-4D97-AF65-F5344CB8AC3E}">
        <p14:creationId xmlns:p14="http://schemas.microsoft.com/office/powerpoint/2010/main" val="185549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474695-C33E-3D84-FE30-A9DAB68D5F28}"/>
              </a:ext>
            </a:extLst>
          </p:cNvPr>
          <p:cNvSpPr>
            <a:spLocks noGrp="1"/>
          </p:cNvSpPr>
          <p:nvPr>
            <p:ph type="title"/>
          </p:nvPr>
        </p:nvSpPr>
        <p:spPr>
          <a:xfrm>
            <a:off x="820615" y="67243"/>
            <a:ext cx="8077995" cy="595768"/>
          </a:xfrm>
        </p:spPr>
        <p:txBody>
          <a:bodyPr>
            <a:normAutofit/>
          </a:bodyPr>
          <a:lstStyle/>
          <a:p>
            <a:pPr algn="ctr"/>
            <a:r>
              <a:rPr lang="fr-FR" sz="2000" b="1" dirty="0">
                <a:latin typeface="+mn-lt"/>
              </a:rPr>
              <a:t>AGRANDISSEMENTS DES USINES DU DAUMAIL : THARAUD / DELHOUME</a:t>
            </a:r>
          </a:p>
        </p:txBody>
      </p:sp>
      <p:pic>
        <p:nvPicPr>
          <p:cNvPr id="4" name="Image 3">
            <a:extLst>
              <a:ext uri="{FF2B5EF4-FFF2-40B4-BE49-F238E27FC236}">
                <a16:creationId xmlns:a16="http://schemas.microsoft.com/office/drawing/2014/main" id="{35466511-C9EA-02A9-0B8D-8259065E36B9}"/>
              </a:ext>
            </a:extLst>
          </p:cNvPr>
          <p:cNvPicPr>
            <a:picLocks noChangeAspect="1"/>
          </p:cNvPicPr>
          <p:nvPr/>
        </p:nvPicPr>
        <p:blipFill rotWithShape="1">
          <a:blip r:embed="rId2"/>
          <a:srcRect l="4972" t="5522" r="4537" b="3421"/>
          <a:stretch/>
        </p:blipFill>
        <p:spPr>
          <a:xfrm>
            <a:off x="958237" y="542899"/>
            <a:ext cx="7940373" cy="5992514"/>
          </a:xfrm>
          <a:prstGeom prst="rect">
            <a:avLst/>
          </a:prstGeom>
        </p:spPr>
      </p:pic>
      <p:sp>
        <p:nvSpPr>
          <p:cNvPr id="5" name="ZoneTexte 4">
            <a:extLst>
              <a:ext uri="{FF2B5EF4-FFF2-40B4-BE49-F238E27FC236}">
                <a16:creationId xmlns:a16="http://schemas.microsoft.com/office/drawing/2014/main" id="{E5FF495D-8834-A723-7C82-DEA4B67300DC}"/>
              </a:ext>
            </a:extLst>
          </p:cNvPr>
          <p:cNvSpPr txBox="1"/>
          <p:nvPr/>
        </p:nvSpPr>
        <p:spPr>
          <a:xfrm>
            <a:off x="4382972" y="6482980"/>
            <a:ext cx="1140056" cy="307777"/>
          </a:xfrm>
          <a:prstGeom prst="rect">
            <a:avLst/>
          </a:prstGeom>
          <a:noFill/>
        </p:spPr>
        <p:txBody>
          <a:bodyPr wrap="none" rtlCol="0">
            <a:spAutoFit/>
          </a:bodyPr>
          <a:lstStyle/>
          <a:p>
            <a:r>
              <a:rPr lang="fr-FR" sz="1400" dirty="0"/>
              <a:t>ADHV – 7S86</a:t>
            </a:r>
          </a:p>
        </p:txBody>
      </p:sp>
    </p:spTree>
    <p:extLst>
      <p:ext uri="{BB962C8B-B14F-4D97-AF65-F5344CB8AC3E}">
        <p14:creationId xmlns:p14="http://schemas.microsoft.com/office/powerpoint/2010/main" val="3352704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E3E858-552B-341F-8050-400BB644A81C}"/>
              </a:ext>
            </a:extLst>
          </p:cNvPr>
          <p:cNvSpPr>
            <a:spLocks noGrp="1"/>
          </p:cNvSpPr>
          <p:nvPr>
            <p:ph type="title"/>
          </p:nvPr>
        </p:nvSpPr>
        <p:spPr>
          <a:xfrm>
            <a:off x="1332090" y="0"/>
            <a:ext cx="7655807" cy="571851"/>
          </a:xfrm>
        </p:spPr>
        <p:txBody>
          <a:bodyPr>
            <a:normAutofit/>
          </a:bodyPr>
          <a:lstStyle/>
          <a:p>
            <a:pPr algn="ctr"/>
            <a:r>
              <a:rPr lang="fr-FR" sz="2000" b="1" dirty="0">
                <a:latin typeface="+mn-lt"/>
              </a:rPr>
              <a:t>DEMOLITION DES TRAVAUX A L’USINE THARAUD - 1903</a:t>
            </a:r>
          </a:p>
        </p:txBody>
      </p:sp>
      <p:pic>
        <p:nvPicPr>
          <p:cNvPr id="5" name="Image 4">
            <a:extLst>
              <a:ext uri="{FF2B5EF4-FFF2-40B4-BE49-F238E27FC236}">
                <a16:creationId xmlns:a16="http://schemas.microsoft.com/office/drawing/2014/main" id="{A4576D18-5BA6-4BF8-8B2E-24FF29854440}"/>
              </a:ext>
            </a:extLst>
          </p:cNvPr>
          <p:cNvPicPr>
            <a:picLocks noChangeAspect="1"/>
          </p:cNvPicPr>
          <p:nvPr/>
        </p:nvPicPr>
        <p:blipFill rotWithShape="1">
          <a:blip r:embed="rId2"/>
          <a:srcRect l="3952" t="7585" r="5324"/>
          <a:stretch/>
        </p:blipFill>
        <p:spPr>
          <a:xfrm rot="5400000">
            <a:off x="-512401" y="1283923"/>
            <a:ext cx="6033539" cy="4609395"/>
          </a:xfrm>
          <a:prstGeom prst="rect">
            <a:avLst/>
          </a:prstGeom>
        </p:spPr>
      </p:pic>
      <p:sp>
        <p:nvSpPr>
          <p:cNvPr id="6" name="ZoneTexte 5">
            <a:extLst>
              <a:ext uri="{FF2B5EF4-FFF2-40B4-BE49-F238E27FC236}">
                <a16:creationId xmlns:a16="http://schemas.microsoft.com/office/drawing/2014/main" id="{B0B37E74-6BBB-E02C-0BB2-A7D538AA1C8F}"/>
              </a:ext>
            </a:extLst>
          </p:cNvPr>
          <p:cNvSpPr txBox="1"/>
          <p:nvPr/>
        </p:nvSpPr>
        <p:spPr>
          <a:xfrm>
            <a:off x="4996825" y="5045605"/>
            <a:ext cx="4709504" cy="1477328"/>
          </a:xfrm>
          <a:prstGeom prst="rect">
            <a:avLst/>
          </a:prstGeom>
          <a:noFill/>
        </p:spPr>
        <p:txBody>
          <a:bodyPr wrap="square" rtlCol="0">
            <a:spAutoFit/>
          </a:bodyPr>
          <a:lstStyle/>
          <a:p>
            <a:pPr algn="just"/>
            <a:r>
              <a:rPr lang="fr-FR" dirty="0"/>
              <a:t>Les travaux de démolition ont été abandonnés à la suite d’une transaction acceptée par le ministre de l’agriculture proposant de creuser un canal sous l’usine pour rétablir la largeur d’origine de la Vienne.</a:t>
            </a:r>
          </a:p>
        </p:txBody>
      </p:sp>
      <p:pic>
        <p:nvPicPr>
          <p:cNvPr id="7" name="Image 6">
            <a:extLst>
              <a:ext uri="{FF2B5EF4-FFF2-40B4-BE49-F238E27FC236}">
                <a16:creationId xmlns:a16="http://schemas.microsoft.com/office/drawing/2014/main" id="{A7DB418A-A00B-B582-00CE-D1EA0185DE64}"/>
              </a:ext>
            </a:extLst>
          </p:cNvPr>
          <p:cNvPicPr>
            <a:picLocks noChangeAspect="1"/>
          </p:cNvPicPr>
          <p:nvPr/>
        </p:nvPicPr>
        <p:blipFill rotWithShape="1">
          <a:blip r:embed="rId3"/>
          <a:srcRect l="11868" t="15789" r="11352" b="10320"/>
          <a:stretch/>
        </p:blipFill>
        <p:spPr>
          <a:xfrm rot="5400000">
            <a:off x="4979640" y="1198925"/>
            <a:ext cx="4507662" cy="3253514"/>
          </a:xfrm>
          <a:prstGeom prst="rect">
            <a:avLst/>
          </a:prstGeom>
        </p:spPr>
      </p:pic>
      <p:sp>
        <p:nvSpPr>
          <p:cNvPr id="8" name="ZoneTexte 7">
            <a:extLst>
              <a:ext uri="{FF2B5EF4-FFF2-40B4-BE49-F238E27FC236}">
                <a16:creationId xmlns:a16="http://schemas.microsoft.com/office/drawing/2014/main" id="{F9057151-9780-EA1C-668C-1AB3A2E3709C}"/>
              </a:ext>
            </a:extLst>
          </p:cNvPr>
          <p:cNvSpPr txBox="1"/>
          <p:nvPr/>
        </p:nvSpPr>
        <p:spPr>
          <a:xfrm>
            <a:off x="4239038" y="6550223"/>
            <a:ext cx="1140056" cy="307777"/>
          </a:xfrm>
          <a:prstGeom prst="rect">
            <a:avLst/>
          </a:prstGeom>
          <a:noFill/>
        </p:spPr>
        <p:txBody>
          <a:bodyPr wrap="none" rtlCol="0">
            <a:spAutoFit/>
          </a:bodyPr>
          <a:lstStyle/>
          <a:p>
            <a:r>
              <a:rPr lang="fr-FR" sz="1400" dirty="0"/>
              <a:t>ADHV – 7S86</a:t>
            </a:r>
          </a:p>
        </p:txBody>
      </p:sp>
    </p:spTree>
    <p:extLst>
      <p:ext uri="{BB962C8B-B14F-4D97-AF65-F5344CB8AC3E}">
        <p14:creationId xmlns:p14="http://schemas.microsoft.com/office/powerpoint/2010/main" val="4207686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AF8FEE-1D79-0A28-E2CA-258326718826}"/>
              </a:ext>
            </a:extLst>
          </p:cNvPr>
          <p:cNvSpPr>
            <a:spLocks noGrp="1"/>
          </p:cNvSpPr>
          <p:nvPr>
            <p:ph type="title"/>
          </p:nvPr>
        </p:nvSpPr>
        <p:spPr>
          <a:xfrm>
            <a:off x="5198535" y="73025"/>
            <a:ext cx="4131299" cy="517803"/>
          </a:xfrm>
        </p:spPr>
        <p:txBody>
          <a:bodyPr>
            <a:normAutofit/>
          </a:bodyPr>
          <a:lstStyle/>
          <a:p>
            <a:pPr algn="ctr"/>
            <a:r>
              <a:rPr lang="fr-FR" sz="2000" b="1" dirty="0">
                <a:latin typeface="+mn-lt"/>
              </a:rPr>
              <a:t>CONFLITS THARAUD-DELHOUME</a:t>
            </a:r>
          </a:p>
        </p:txBody>
      </p:sp>
      <p:pic>
        <p:nvPicPr>
          <p:cNvPr id="5" name="Image 4">
            <a:extLst>
              <a:ext uri="{FF2B5EF4-FFF2-40B4-BE49-F238E27FC236}">
                <a16:creationId xmlns:a16="http://schemas.microsoft.com/office/drawing/2014/main" id="{5F571494-74EC-155E-E561-0540C5254B9D}"/>
              </a:ext>
            </a:extLst>
          </p:cNvPr>
          <p:cNvPicPr>
            <a:picLocks noChangeAspect="1"/>
          </p:cNvPicPr>
          <p:nvPr/>
        </p:nvPicPr>
        <p:blipFill rotWithShape="1">
          <a:blip r:embed="rId2"/>
          <a:srcRect l="2739" t="6263" r="3022" b="3941"/>
          <a:stretch/>
        </p:blipFill>
        <p:spPr>
          <a:xfrm rot="5400000">
            <a:off x="-872827" y="1001768"/>
            <a:ext cx="6509036" cy="4651551"/>
          </a:xfrm>
          <a:prstGeom prst="rect">
            <a:avLst/>
          </a:prstGeom>
        </p:spPr>
      </p:pic>
      <p:sp>
        <p:nvSpPr>
          <p:cNvPr id="3" name="ZoneTexte 2">
            <a:extLst>
              <a:ext uri="{FF2B5EF4-FFF2-40B4-BE49-F238E27FC236}">
                <a16:creationId xmlns:a16="http://schemas.microsoft.com/office/drawing/2014/main" id="{AC891A82-0831-9BA7-1A70-65337BB9AD7B}"/>
              </a:ext>
            </a:extLst>
          </p:cNvPr>
          <p:cNvSpPr txBox="1"/>
          <p:nvPr/>
        </p:nvSpPr>
        <p:spPr>
          <a:xfrm>
            <a:off x="4790361" y="678038"/>
            <a:ext cx="4966069" cy="1200329"/>
          </a:xfrm>
          <a:prstGeom prst="rect">
            <a:avLst/>
          </a:prstGeom>
          <a:noFill/>
        </p:spPr>
        <p:txBody>
          <a:bodyPr wrap="square" rtlCol="0">
            <a:spAutoFit/>
          </a:bodyPr>
          <a:lstStyle/>
          <a:p>
            <a:pPr algn="just"/>
            <a:r>
              <a:rPr lang="fr-FR" dirty="0"/>
              <a:t>« A l’origine, la famille Chabrol possédait les deux usines </a:t>
            </a:r>
            <a:r>
              <a:rPr lang="fr-FR" dirty="0" err="1"/>
              <a:t>Tharaud</a:t>
            </a:r>
            <a:r>
              <a:rPr lang="fr-FR" dirty="0"/>
              <a:t> et Delhoume qui à cette époque étaient des moulins à grains transformés aujourd’hui en usines à kaolin.</a:t>
            </a:r>
          </a:p>
        </p:txBody>
      </p:sp>
      <p:sp>
        <p:nvSpPr>
          <p:cNvPr id="4" name="ZoneTexte 3">
            <a:extLst>
              <a:ext uri="{FF2B5EF4-FFF2-40B4-BE49-F238E27FC236}">
                <a16:creationId xmlns:a16="http://schemas.microsoft.com/office/drawing/2014/main" id="{B30F3102-3183-472A-4BA5-8073D1F9A3F3}"/>
              </a:ext>
            </a:extLst>
          </p:cNvPr>
          <p:cNvSpPr txBox="1"/>
          <p:nvPr/>
        </p:nvSpPr>
        <p:spPr>
          <a:xfrm>
            <a:off x="4790361" y="2220528"/>
            <a:ext cx="4966067" cy="1200329"/>
          </a:xfrm>
          <a:prstGeom prst="rect">
            <a:avLst/>
          </a:prstGeom>
          <a:noFill/>
        </p:spPr>
        <p:txBody>
          <a:bodyPr wrap="square" rtlCol="0">
            <a:spAutoFit/>
          </a:bodyPr>
          <a:lstStyle/>
          <a:p>
            <a:pPr algn="just"/>
            <a:r>
              <a:rPr lang="fr-FR" dirty="0"/>
              <a:t>Lors du partage de l’héritage Chabrol, l’usine A revint à la famille Delhoume et l’usine B la propriété de la famille </a:t>
            </a:r>
            <a:r>
              <a:rPr lang="fr-FR" dirty="0" err="1"/>
              <a:t>Tharaud</a:t>
            </a:r>
            <a:r>
              <a:rPr lang="fr-FR" dirty="0"/>
              <a:t>. L’écluse fut toujours à moitié.</a:t>
            </a:r>
          </a:p>
        </p:txBody>
      </p:sp>
      <p:sp>
        <p:nvSpPr>
          <p:cNvPr id="6" name="ZoneTexte 5">
            <a:extLst>
              <a:ext uri="{FF2B5EF4-FFF2-40B4-BE49-F238E27FC236}">
                <a16:creationId xmlns:a16="http://schemas.microsoft.com/office/drawing/2014/main" id="{6E53B067-3F7E-E0D6-76D5-E5AA5792FF5F}"/>
              </a:ext>
            </a:extLst>
          </p:cNvPr>
          <p:cNvSpPr txBox="1"/>
          <p:nvPr/>
        </p:nvSpPr>
        <p:spPr>
          <a:xfrm>
            <a:off x="4790362" y="3611486"/>
            <a:ext cx="4966066" cy="1754326"/>
          </a:xfrm>
          <a:prstGeom prst="rect">
            <a:avLst/>
          </a:prstGeom>
          <a:noFill/>
        </p:spPr>
        <p:txBody>
          <a:bodyPr wrap="square" rtlCol="0">
            <a:spAutoFit/>
          </a:bodyPr>
          <a:lstStyle/>
          <a:p>
            <a:pPr algn="just"/>
            <a:r>
              <a:rPr lang="fr-FR" dirty="0"/>
              <a:t>A la suite de ces partages, il y eut plusieurs procès importants entre les deux familles, d’où rivalité qui existe toujours et qui se continue par une jalousie de l’usinier Delhoume contre madame veuve </a:t>
            </a:r>
            <a:r>
              <a:rPr lang="fr-FR" dirty="0" err="1"/>
              <a:t>Tharaud</a:t>
            </a:r>
            <a:r>
              <a:rPr lang="fr-FR" dirty="0"/>
              <a:t> au sujet de la reconstruction qu’elle a faite de son ancienne usine.</a:t>
            </a:r>
          </a:p>
        </p:txBody>
      </p:sp>
      <p:sp>
        <p:nvSpPr>
          <p:cNvPr id="8" name="ZoneTexte 7">
            <a:extLst>
              <a:ext uri="{FF2B5EF4-FFF2-40B4-BE49-F238E27FC236}">
                <a16:creationId xmlns:a16="http://schemas.microsoft.com/office/drawing/2014/main" id="{E0C3FCBA-B21B-4DE6-FD76-FFB5FB5D3A8A}"/>
              </a:ext>
            </a:extLst>
          </p:cNvPr>
          <p:cNvSpPr txBox="1"/>
          <p:nvPr/>
        </p:nvSpPr>
        <p:spPr>
          <a:xfrm>
            <a:off x="4790363" y="5696124"/>
            <a:ext cx="4966065" cy="923330"/>
          </a:xfrm>
          <a:prstGeom prst="rect">
            <a:avLst/>
          </a:prstGeom>
          <a:noFill/>
        </p:spPr>
        <p:txBody>
          <a:bodyPr wrap="square" rtlCol="0">
            <a:spAutoFit/>
          </a:bodyPr>
          <a:lstStyle/>
          <a:p>
            <a:pPr algn="just"/>
            <a:r>
              <a:rPr lang="fr-FR" dirty="0"/>
              <a:t>La nouvelle usine est reconstruite sur l’emplacement même de l’ancienne sauf du côté de la rivière où le mur a été modifié ».</a:t>
            </a:r>
          </a:p>
        </p:txBody>
      </p:sp>
      <p:sp>
        <p:nvSpPr>
          <p:cNvPr id="9" name="ZoneTexte 8">
            <a:extLst>
              <a:ext uri="{FF2B5EF4-FFF2-40B4-BE49-F238E27FC236}">
                <a16:creationId xmlns:a16="http://schemas.microsoft.com/office/drawing/2014/main" id="{D69DAA58-970D-D13F-CC09-6FCB435DA98F}"/>
              </a:ext>
            </a:extLst>
          </p:cNvPr>
          <p:cNvSpPr txBox="1"/>
          <p:nvPr/>
        </p:nvSpPr>
        <p:spPr>
          <a:xfrm>
            <a:off x="1546578" y="6550223"/>
            <a:ext cx="1207382" cy="307777"/>
          </a:xfrm>
          <a:prstGeom prst="rect">
            <a:avLst/>
          </a:prstGeom>
          <a:noFill/>
        </p:spPr>
        <p:txBody>
          <a:bodyPr wrap="none" rtlCol="0">
            <a:spAutoFit/>
          </a:bodyPr>
          <a:lstStyle/>
          <a:p>
            <a:r>
              <a:rPr lang="fr-FR" sz="1400" dirty="0"/>
              <a:t>ADHV – 83J14</a:t>
            </a:r>
          </a:p>
        </p:txBody>
      </p:sp>
    </p:spTree>
    <p:extLst>
      <p:ext uri="{BB962C8B-B14F-4D97-AF65-F5344CB8AC3E}">
        <p14:creationId xmlns:p14="http://schemas.microsoft.com/office/powerpoint/2010/main" val="522311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0617F0-EC35-0E45-8424-808AA73468D8}"/>
              </a:ext>
            </a:extLst>
          </p:cNvPr>
          <p:cNvSpPr>
            <a:spLocks noGrp="1"/>
          </p:cNvSpPr>
          <p:nvPr>
            <p:ph type="title"/>
          </p:nvPr>
        </p:nvSpPr>
        <p:spPr>
          <a:xfrm>
            <a:off x="5404556" y="22578"/>
            <a:ext cx="3788392" cy="625472"/>
          </a:xfrm>
        </p:spPr>
        <p:txBody>
          <a:bodyPr>
            <a:normAutofit/>
          </a:bodyPr>
          <a:lstStyle/>
          <a:p>
            <a:pPr algn="ctr"/>
            <a:r>
              <a:rPr lang="fr-FR" sz="2000" b="1" dirty="0">
                <a:latin typeface="+mn-lt"/>
              </a:rPr>
              <a:t>L’ENTREPRISE THARAUD - 1903</a:t>
            </a:r>
          </a:p>
        </p:txBody>
      </p:sp>
      <p:pic>
        <p:nvPicPr>
          <p:cNvPr id="4" name="Image 3">
            <a:extLst>
              <a:ext uri="{FF2B5EF4-FFF2-40B4-BE49-F238E27FC236}">
                <a16:creationId xmlns:a16="http://schemas.microsoft.com/office/drawing/2014/main" id="{60A6538D-15BB-2E3C-23EC-12C52366310F}"/>
              </a:ext>
            </a:extLst>
          </p:cNvPr>
          <p:cNvPicPr>
            <a:picLocks noChangeAspect="1"/>
          </p:cNvPicPr>
          <p:nvPr/>
        </p:nvPicPr>
        <p:blipFill rotWithShape="1">
          <a:blip r:embed="rId2"/>
          <a:srcRect l="7234" t="10733" r="38772" b="11331"/>
          <a:stretch/>
        </p:blipFill>
        <p:spPr>
          <a:xfrm rot="5400000">
            <a:off x="349855" y="3102290"/>
            <a:ext cx="3566888" cy="3861401"/>
          </a:xfrm>
          <a:prstGeom prst="rect">
            <a:avLst/>
          </a:prstGeom>
        </p:spPr>
      </p:pic>
      <p:pic>
        <p:nvPicPr>
          <p:cNvPr id="5" name="Image 4">
            <a:extLst>
              <a:ext uri="{FF2B5EF4-FFF2-40B4-BE49-F238E27FC236}">
                <a16:creationId xmlns:a16="http://schemas.microsoft.com/office/drawing/2014/main" id="{FB08B8D1-D8C9-31B8-036A-9ECDEF4FF9F2}"/>
              </a:ext>
            </a:extLst>
          </p:cNvPr>
          <p:cNvPicPr>
            <a:picLocks noChangeAspect="1"/>
          </p:cNvPicPr>
          <p:nvPr/>
        </p:nvPicPr>
        <p:blipFill rotWithShape="1">
          <a:blip r:embed="rId3"/>
          <a:srcRect l="51327" t="6263" r="3022" b="3941"/>
          <a:stretch/>
        </p:blipFill>
        <p:spPr>
          <a:xfrm rot="5400000">
            <a:off x="951844" y="-652760"/>
            <a:ext cx="3153062" cy="4651551"/>
          </a:xfrm>
          <a:prstGeom prst="rect">
            <a:avLst/>
          </a:prstGeom>
        </p:spPr>
      </p:pic>
      <p:sp>
        <p:nvSpPr>
          <p:cNvPr id="6" name="ZoneTexte 5">
            <a:extLst>
              <a:ext uri="{FF2B5EF4-FFF2-40B4-BE49-F238E27FC236}">
                <a16:creationId xmlns:a16="http://schemas.microsoft.com/office/drawing/2014/main" id="{E29B9944-C4BE-FE53-A156-A1B86DC139F7}"/>
              </a:ext>
            </a:extLst>
          </p:cNvPr>
          <p:cNvSpPr txBox="1"/>
          <p:nvPr/>
        </p:nvSpPr>
        <p:spPr>
          <a:xfrm>
            <a:off x="5404555" y="803733"/>
            <a:ext cx="4124679" cy="3970318"/>
          </a:xfrm>
          <a:prstGeom prst="rect">
            <a:avLst/>
          </a:prstGeom>
          <a:noFill/>
        </p:spPr>
        <p:txBody>
          <a:bodyPr wrap="square" rtlCol="0">
            <a:spAutoFit/>
          </a:bodyPr>
          <a:lstStyle/>
          <a:p>
            <a:r>
              <a:rPr lang="fr-FR" dirty="0"/>
              <a:t>C’est une usine qui prépare l’émail à porcelaine.</a:t>
            </a:r>
          </a:p>
          <a:p>
            <a:endParaRPr lang="fr-FR" dirty="0"/>
          </a:p>
          <a:p>
            <a:r>
              <a:rPr lang="fr-FR" dirty="0"/>
              <a:t>Quinze ouvriers y travaillent; il y a :</a:t>
            </a:r>
          </a:p>
          <a:p>
            <a:pPr marL="285750" indent="-285750">
              <a:buFontTx/>
              <a:buChar char="-"/>
            </a:pPr>
            <a:r>
              <a:rPr lang="fr-FR" dirty="0"/>
              <a:t>4 chargeurs</a:t>
            </a:r>
          </a:p>
          <a:p>
            <a:pPr marL="285750" indent="-285750">
              <a:buFontTx/>
              <a:buChar char="-"/>
            </a:pPr>
            <a:r>
              <a:rPr lang="fr-FR" dirty="0"/>
              <a:t>2 femmes</a:t>
            </a:r>
          </a:p>
          <a:p>
            <a:pPr marL="285750" indent="-285750">
              <a:buFontTx/>
              <a:buChar char="-"/>
            </a:pPr>
            <a:r>
              <a:rPr lang="fr-FR" dirty="0"/>
              <a:t>2 charretiers</a:t>
            </a:r>
          </a:p>
          <a:p>
            <a:pPr marL="285750" indent="-285750">
              <a:buFontTx/>
              <a:buChar char="-"/>
            </a:pPr>
            <a:r>
              <a:rPr lang="fr-FR" dirty="0"/>
              <a:t>1 charpentier</a:t>
            </a:r>
          </a:p>
          <a:p>
            <a:pPr marL="285750" indent="-285750">
              <a:buFontTx/>
              <a:buChar char="-"/>
            </a:pPr>
            <a:r>
              <a:rPr lang="fr-FR" dirty="0"/>
              <a:t>1 forgeron</a:t>
            </a:r>
          </a:p>
          <a:p>
            <a:pPr marL="285750" indent="-285750">
              <a:buFontTx/>
              <a:buChar char="-"/>
            </a:pPr>
            <a:r>
              <a:rPr lang="fr-FR" dirty="0"/>
              <a:t>4 extracteurs de cailloux</a:t>
            </a:r>
          </a:p>
          <a:p>
            <a:pPr marL="285750" indent="-285750">
              <a:buFontTx/>
              <a:buChar char="-"/>
            </a:pPr>
            <a:r>
              <a:rPr lang="fr-FR" dirty="0"/>
              <a:t>1 fabricant de caisses et tonneaux</a:t>
            </a:r>
          </a:p>
          <a:p>
            <a:r>
              <a:rPr lang="fr-FR" dirty="0"/>
              <a:t>Sans compter :</a:t>
            </a:r>
          </a:p>
          <a:p>
            <a:pPr marL="285750" indent="-285750">
              <a:buFontTx/>
              <a:buChar char="-"/>
            </a:pPr>
            <a:r>
              <a:rPr lang="fr-FR" dirty="0"/>
              <a:t>Les charretiers extérieurs</a:t>
            </a:r>
          </a:p>
          <a:p>
            <a:pPr marL="285750" indent="-285750">
              <a:buFontTx/>
              <a:buChar char="-"/>
            </a:pPr>
            <a:r>
              <a:rPr lang="fr-FR" dirty="0"/>
              <a:t>Les ouvriers fabricants de meules</a:t>
            </a:r>
          </a:p>
        </p:txBody>
      </p:sp>
      <p:sp>
        <p:nvSpPr>
          <p:cNvPr id="7" name="ZoneTexte 6">
            <a:extLst>
              <a:ext uri="{FF2B5EF4-FFF2-40B4-BE49-F238E27FC236}">
                <a16:creationId xmlns:a16="http://schemas.microsoft.com/office/drawing/2014/main" id="{C1516359-405F-9555-26E3-96A3076E3346}"/>
              </a:ext>
            </a:extLst>
          </p:cNvPr>
          <p:cNvSpPr txBox="1"/>
          <p:nvPr/>
        </p:nvSpPr>
        <p:spPr>
          <a:xfrm>
            <a:off x="5404556" y="4929735"/>
            <a:ext cx="4124678" cy="1200329"/>
          </a:xfrm>
          <a:prstGeom prst="rect">
            <a:avLst/>
          </a:prstGeom>
          <a:noFill/>
        </p:spPr>
        <p:txBody>
          <a:bodyPr wrap="square" rtlCol="0">
            <a:spAutoFit/>
          </a:bodyPr>
          <a:lstStyle/>
          <a:p>
            <a:pPr algn="just"/>
            <a:r>
              <a:rPr lang="fr-FR" dirty="0"/>
              <a:t>Avec la nouvelle usine, le nombre d’ouvriers travaillant pour madame </a:t>
            </a:r>
            <a:r>
              <a:rPr lang="fr-FR" dirty="0" err="1"/>
              <a:t>Tharaud</a:t>
            </a:r>
            <a:r>
              <a:rPr lang="fr-FR" dirty="0"/>
              <a:t> va doubler, permettant de faire vivre une trentaine de familles.</a:t>
            </a:r>
          </a:p>
        </p:txBody>
      </p:sp>
      <p:sp>
        <p:nvSpPr>
          <p:cNvPr id="8" name="ZoneTexte 7">
            <a:extLst>
              <a:ext uri="{FF2B5EF4-FFF2-40B4-BE49-F238E27FC236}">
                <a16:creationId xmlns:a16="http://schemas.microsoft.com/office/drawing/2014/main" id="{F191EC24-91E2-B823-7A08-66C0F8AA279B}"/>
              </a:ext>
            </a:extLst>
          </p:cNvPr>
          <p:cNvSpPr txBox="1"/>
          <p:nvPr/>
        </p:nvSpPr>
        <p:spPr>
          <a:xfrm>
            <a:off x="6695061" y="6482678"/>
            <a:ext cx="1207382" cy="307777"/>
          </a:xfrm>
          <a:prstGeom prst="rect">
            <a:avLst/>
          </a:prstGeom>
          <a:noFill/>
        </p:spPr>
        <p:txBody>
          <a:bodyPr wrap="none" rtlCol="0">
            <a:spAutoFit/>
          </a:bodyPr>
          <a:lstStyle/>
          <a:p>
            <a:r>
              <a:rPr lang="fr-FR" sz="1400" dirty="0"/>
              <a:t>ADHV – 83J14</a:t>
            </a:r>
          </a:p>
        </p:txBody>
      </p:sp>
    </p:spTree>
    <p:extLst>
      <p:ext uri="{BB962C8B-B14F-4D97-AF65-F5344CB8AC3E}">
        <p14:creationId xmlns:p14="http://schemas.microsoft.com/office/powerpoint/2010/main" val="508349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2202CC-ADF9-0F14-E74B-3000C6F8C83B}"/>
              </a:ext>
            </a:extLst>
          </p:cNvPr>
          <p:cNvSpPr>
            <a:spLocks noGrp="1"/>
          </p:cNvSpPr>
          <p:nvPr>
            <p:ph type="title"/>
          </p:nvPr>
        </p:nvSpPr>
        <p:spPr>
          <a:xfrm>
            <a:off x="2167488" y="29327"/>
            <a:ext cx="5571024" cy="409531"/>
          </a:xfrm>
        </p:spPr>
        <p:txBody>
          <a:bodyPr>
            <a:normAutofit/>
          </a:bodyPr>
          <a:lstStyle/>
          <a:p>
            <a:pPr algn="ctr"/>
            <a:r>
              <a:rPr lang="fr-FR" sz="2000" b="1" dirty="0">
                <a:latin typeface="+mn-lt"/>
              </a:rPr>
              <a:t>ANNUAIRE PAR PROFESSIONS</a:t>
            </a:r>
          </a:p>
        </p:txBody>
      </p:sp>
      <p:sp>
        <p:nvSpPr>
          <p:cNvPr id="4" name="ZoneTexte 3">
            <a:extLst>
              <a:ext uri="{FF2B5EF4-FFF2-40B4-BE49-F238E27FC236}">
                <a16:creationId xmlns:a16="http://schemas.microsoft.com/office/drawing/2014/main" id="{1194FF9B-FCF1-A2F3-8DB5-E97166EAE56B}"/>
              </a:ext>
            </a:extLst>
          </p:cNvPr>
          <p:cNvSpPr txBox="1"/>
          <p:nvPr/>
        </p:nvSpPr>
        <p:spPr>
          <a:xfrm>
            <a:off x="3336324" y="6550223"/>
            <a:ext cx="3122778" cy="307777"/>
          </a:xfrm>
          <a:prstGeom prst="rect">
            <a:avLst/>
          </a:prstGeom>
          <a:noFill/>
        </p:spPr>
        <p:txBody>
          <a:bodyPr wrap="none" rtlCol="0">
            <a:spAutoFit/>
          </a:bodyPr>
          <a:lstStyle/>
          <a:p>
            <a:r>
              <a:rPr lang="fr-FR" sz="1400" dirty="0"/>
              <a:t>ADHV - Annuaires Dumont 1914 et 1927</a:t>
            </a:r>
          </a:p>
        </p:txBody>
      </p:sp>
      <p:pic>
        <p:nvPicPr>
          <p:cNvPr id="5" name="Image 4">
            <a:extLst>
              <a:ext uri="{FF2B5EF4-FFF2-40B4-BE49-F238E27FC236}">
                <a16:creationId xmlns:a16="http://schemas.microsoft.com/office/drawing/2014/main" id="{ECD4A9BE-9311-F474-6012-9DFDAEF8EBF6}"/>
              </a:ext>
            </a:extLst>
          </p:cNvPr>
          <p:cNvPicPr>
            <a:picLocks noChangeAspect="1"/>
          </p:cNvPicPr>
          <p:nvPr/>
        </p:nvPicPr>
        <p:blipFill rotWithShape="1">
          <a:blip r:embed="rId2"/>
          <a:srcRect l="3604" t="19209" r="7342" b="19290"/>
          <a:stretch/>
        </p:blipFill>
        <p:spPr>
          <a:xfrm rot="5400000">
            <a:off x="-1299024" y="1847335"/>
            <a:ext cx="6107366" cy="3163329"/>
          </a:xfrm>
          <a:prstGeom prst="rect">
            <a:avLst/>
          </a:prstGeom>
        </p:spPr>
      </p:pic>
      <p:pic>
        <p:nvPicPr>
          <p:cNvPr id="7" name="Image 6">
            <a:extLst>
              <a:ext uri="{FF2B5EF4-FFF2-40B4-BE49-F238E27FC236}">
                <a16:creationId xmlns:a16="http://schemas.microsoft.com/office/drawing/2014/main" id="{D60626D6-3554-06C9-32F2-D5476BD2EACF}"/>
              </a:ext>
            </a:extLst>
          </p:cNvPr>
          <p:cNvPicPr>
            <a:picLocks noChangeAspect="1"/>
          </p:cNvPicPr>
          <p:nvPr/>
        </p:nvPicPr>
        <p:blipFill rotWithShape="1">
          <a:blip r:embed="rId3"/>
          <a:srcRect l="6459" t="23785" r="8485" b="19828"/>
          <a:stretch/>
        </p:blipFill>
        <p:spPr>
          <a:xfrm rot="5400000">
            <a:off x="4845236" y="1918650"/>
            <a:ext cx="6138914" cy="3052246"/>
          </a:xfrm>
          <a:prstGeom prst="rect">
            <a:avLst/>
          </a:prstGeom>
        </p:spPr>
      </p:pic>
      <p:pic>
        <p:nvPicPr>
          <p:cNvPr id="8" name="Image 7">
            <a:extLst>
              <a:ext uri="{FF2B5EF4-FFF2-40B4-BE49-F238E27FC236}">
                <a16:creationId xmlns:a16="http://schemas.microsoft.com/office/drawing/2014/main" id="{C00F4554-FCC8-7CA0-11C9-66AEA966F536}"/>
              </a:ext>
            </a:extLst>
          </p:cNvPr>
          <p:cNvPicPr>
            <a:picLocks noChangeAspect="1"/>
          </p:cNvPicPr>
          <p:nvPr/>
        </p:nvPicPr>
        <p:blipFill rotWithShape="1">
          <a:blip r:embed="rId2"/>
          <a:srcRect l="19152" t="19209" r="18146" b="47558"/>
          <a:stretch/>
        </p:blipFill>
        <p:spPr>
          <a:xfrm rot="5400000">
            <a:off x="1981700" y="2349418"/>
            <a:ext cx="5761492" cy="2290245"/>
          </a:xfrm>
          <a:prstGeom prst="rect">
            <a:avLst/>
          </a:prstGeom>
        </p:spPr>
      </p:pic>
      <p:sp>
        <p:nvSpPr>
          <p:cNvPr id="9" name="Rectangle 8">
            <a:extLst>
              <a:ext uri="{FF2B5EF4-FFF2-40B4-BE49-F238E27FC236}">
                <a16:creationId xmlns:a16="http://schemas.microsoft.com/office/drawing/2014/main" id="{9BFDFF61-83EE-D243-D1C0-7B3F5FB16016}"/>
              </a:ext>
            </a:extLst>
          </p:cNvPr>
          <p:cNvSpPr/>
          <p:nvPr/>
        </p:nvSpPr>
        <p:spPr>
          <a:xfrm>
            <a:off x="3717324" y="5955957"/>
            <a:ext cx="2102708" cy="3707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8439D555-56BA-9A7C-CD01-74845003B278}"/>
              </a:ext>
            </a:extLst>
          </p:cNvPr>
          <p:cNvSpPr/>
          <p:nvPr/>
        </p:nvSpPr>
        <p:spPr>
          <a:xfrm>
            <a:off x="3717322" y="1545501"/>
            <a:ext cx="2102708" cy="3707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2955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B579FA-DA04-8526-4790-0F978B9DB305}"/>
              </a:ext>
            </a:extLst>
          </p:cNvPr>
          <p:cNvSpPr>
            <a:spLocks noGrp="1"/>
          </p:cNvSpPr>
          <p:nvPr>
            <p:ph type="title"/>
          </p:nvPr>
        </p:nvSpPr>
        <p:spPr>
          <a:xfrm>
            <a:off x="879605" y="63195"/>
            <a:ext cx="8146790" cy="603864"/>
          </a:xfrm>
        </p:spPr>
        <p:txBody>
          <a:bodyPr>
            <a:normAutofit/>
          </a:bodyPr>
          <a:lstStyle/>
          <a:p>
            <a:pPr algn="ctr"/>
            <a:r>
              <a:rPr lang="fr-FR" sz="2000" b="1" dirty="0">
                <a:latin typeface="+mn-lt"/>
              </a:rPr>
              <a:t>DES FUSIONS POUR FAIRE FACE AUX CRISES DANS LE SECTEUR</a:t>
            </a:r>
          </a:p>
        </p:txBody>
      </p:sp>
      <p:pic>
        <p:nvPicPr>
          <p:cNvPr id="5" name="Image 4">
            <a:extLst>
              <a:ext uri="{FF2B5EF4-FFF2-40B4-BE49-F238E27FC236}">
                <a16:creationId xmlns:a16="http://schemas.microsoft.com/office/drawing/2014/main" id="{9B06BFCD-2721-63F8-F944-BE0DDCA39B8A}"/>
              </a:ext>
            </a:extLst>
          </p:cNvPr>
          <p:cNvPicPr>
            <a:picLocks noChangeAspect="1"/>
          </p:cNvPicPr>
          <p:nvPr/>
        </p:nvPicPr>
        <p:blipFill rotWithShape="1">
          <a:blip r:embed="rId2"/>
          <a:srcRect l="18333" t="18796" r="7708" b="17870"/>
          <a:stretch/>
        </p:blipFill>
        <p:spPr>
          <a:xfrm rot="5400000">
            <a:off x="-636648" y="1574317"/>
            <a:ext cx="5072066" cy="3257550"/>
          </a:xfrm>
          <a:prstGeom prst="rect">
            <a:avLst/>
          </a:prstGeom>
        </p:spPr>
      </p:pic>
      <p:pic>
        <p:nvPicPr>
          <p:cNvPr id="6" name="Image 5">
            <a:extLst>
              <a:ext uri="{FF2B5EF4-FFF2-40B4-BE49-F238E27FC236}">
                <a16:creationId xmlns:a16="http://schemas.microsoft.com/office/drawing/2014/main" id="{6CC3EDCF-9C98-43DA-9A9F-FC23DBBC322B}"/>
              </a:ext>
            </a:extLst>
          </p:cNvPr>
          <p:cNvPicPr>
            <a:picLocks noChangeAspect="1"/>
          </p:cNvPicPr>
          <p:nvPr/>
        </p:nvPicPr>
        <p:blipFill rotWithShape="1">
          <a:blip r:embed="rId2"/>
          <a:srcRect l="54563" t="50000" r="27763" b="17870"/>
          <a:stretch/>
        </p:blipFill>
        <p:spPr>
          <a:xfrm rot="5400000">
            <a:off x="4792442" y="480676"/>
            <a:ext cx="3739490" cy="5098259"/>
          </a:xfrm>
          <a:prstGeom prst="rect">
            <a:avLst/>
          </a:prstGeom>
        </p:spPr>
      </p:pic>
      <p:sp>
        <p:nvSpPr>
          <p:cNvPr id="7" name="Rectangle 6">
            <a:extLst>
              <a:ext uri="{FF2B5EF4-FFF2-40B4-BE49-F238E27FC236}">
                <a16:creationId xmlns:a16="http://schemas.microsoft.com/office/drawing/2014/main" id="{F56B2657-B8A9-61DD-6D98-EAD64EFF5DEE}"/>
              </a:ext>
            </a:extLst>
          </p:cNvPr>
          <p:cNvSpPr/>
          <p:nvPr/>
        </p:nvSpPr>
        <p:spPr>
          <a:xfrm>
            <a:off x="4244829" y="2004969"/>
            <a:ext cx="4882393" cy="5201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680A3F90-F356-B52C-71B6-A474FAB7BB1A}"/>
              </a:ext>
            </a:extLst>
          </p:cNvPr>
          <p:cNvSpPr txBox="1"/>
          <p:nvPr/>
        </p:nvSpPr>
        <p:spPr>
          <a:xfrm>
            <a:off x="2978935" y="6487028"/>
            <a:ext cx="3683252" cy="307777"/>
          </a:xfrm>
          <a:prstGeom prst="rect">
            <a:avLst/>
          </a:prstGeom>
          <a:noFill/>
        </p:spPr>
        <p:txBody>
          <a:bodyPr wrap="none" rtlCol="0">
            <a:spAutoFit/>
          </a:bodyPr>
          <a:lstStyle/>
          <a:p>
            <a:r>
              <a:rPr lang="fr-FR" sz="1400" dirty="0"/>
              <a:t>ADHV – IL 109 :  Tout Limoges et Limousin, 1929</a:t>
            </a:r>
          </a:p>
        </p:txBody>
      </p:sp>
    </p:spTree>
    <p:extLst>
      <p:ext uri="{BB962C8B-B14F-4D97-AF65-F5344CB8AC3E}">
        <p14:creationId xmlns:p14="http://schemas.microsoft.com/office/powerpoint/2010/main" val="31575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CF1690-FA3E-4341-2D06-76A3C5A29BD5}"/>
              </a:ext>
            </a:extLst>
          </p:cNvPr>
          <p:cNvSpPr>
            <a:spLocks noGrp="1"/>
          </p:cNvSpPr>
          <p:nvPr>
            <p:ph type="title"/>
          </p:nvPr>
        </p:nvSpPr>
        <p:spPr>
          <a:xfrm>
            <a:off x="706107" y="40274"/>
            <a:ext cx="8190247" cy="513178"/>
          </a:xfrm>
        </p:spPr>
        <p:txBody>
          <a:bodyPr>
            <a:normAutofit/>
          </a:bodyPr>
          <a:lstStyle/>
          <a:p>
            <a:pPr algn="ctr"/>
            <a:r>
              <a:rPr lang="fr-FR" sz="2000" b="1" dirty="0">
                <a:latin typeface="+mn-lt"/>
              </a:rPr>
              <a:t>TENEMENTS DU DAUMAIL – XVIII° SIECLE</a:t>
            </a:r>
          </a:p>
        </p:txBody>
      </p:sp>
      <p:pic>
        <p:nvPicPr>
          <p:cNvPr id="7" name="Image 6">
            <a:extLst>
              <a:ext uri="{FF2B5EF4-FFF2-40B4-BE49-F238E27FC236}">
                <a16:creationId xmlns:a16="http://schemas.microsoft.com/office/drawing/2014/main" id="{ECB21631-C569-BF32-EEF2-0DF149E022EB}"/>
              </a:ext>
            </a:extLst>
          </p:cNvPr>
          <p:cNvPicPr>
            <a:picLocks noChangeAspect="1"/>
          </p:cNvPicPr>
          <p:nvPr/>
        </p:nvPicPr>
        <p:blipFill rotWithShape="1">
          <a:blip r:embed="rId2"/>
          <a:srcRect l="8772" t="9688" r="7543" b="4776"/>
          <a:stretch/>
        </p:blipFill>
        <p:spPr>
          <a:xfrm rot="5400000">
            <a:off x="212696" y="1159928"/>
            <a:ext cx="5023649" cy="3851116"/>
          </a:xfrm>
          <a:prstGeom prst="rect">
            <a:avLst/>
          </a:prstGeom>
        </p:spPr>
      </p:pic>
      <p:sp>
        <p:nvSpPr>
          <p:cNvPr id="8" name="ZoneTexte 7">
            <a:extLst>
              <a:ext uri="{FF2B5EF4-FFF2-40B4-BE49-F238E27FC236}">
                <a16:creationId xmlns:a16="http://schemas.microsoft.com/office/drawing/2014/main" id="{2BCC6BE6-A147-6578-7559-79B65FB0445E}"/>
              </a:ext>
            </a:extLst>
          </p:cNvPr>
          <p:cNvSpPr txBox="1"/>
          <p:nvPr/>
        </p:nvSpPr>
        <p:spPr>
          <a:xfrm>
            <a:off x="486627" y="6550223"/>
            <a:ext cx="7540847" cy="307777"/>
          </a:xfrm>
          <a:prstGeom prst="rect">
            <a:avLst/>
          </a:prstGeom>
          <a:noFill/>
        </p:spPr>
        <p:txBody>
          <a:bodyPr wrap="none" rtlCol="0">
            <a:spAutoFit/>
          </a:bodyPr>
          <a:lstStyle/>
          <a:p>
            <a:r>
              <a:rPr lang="fr-FR" sz="1400" dirty="0"/>
              <a:t>ADHV – 7G57, quittance délivrée à Jean Chabrol pour le </a:t>
            </a:r>
            <a:r>
              <a:rPr lang="fr-FR" sz="1400" dirty="0" err="1"/>
              <a:t>Daumail</a:t>
            </a:r>
            <a:r>
              <a:rPr lang="fr-FR" sz="1400" dirty="0"/>
              <a:t> par le Séminaire de la mission, 1717</a:t>
            </a:r>
          </a:p>
        </p:txBody>
      </p:sp>
      <p:sp>
        <p:nvSpPr>
          <p:cNvPr id="10" name="ZoneTexte 9">
            <a:extLst>
              <a:ext uri="{FF2B5EF4-FFF2-40B4-BE49-F238E27FC236}">
                <a16:creationId xmlns:a16="http://schemas.microsoft.com/office/drawing/2014/main" id="{DF4FB0A6-896D-4AD3-4769-E493297BC37A}"/>
              </a:ext>
            </a:extLst>
          </p:cNvPr>
          <p:cNvSpPr txBox="1"/>
          <p:nvPr/>
        </p:nvSpPr>
        <p:spPr>
          <a:xfrm>
            <a:off x="565853" y="5874107"/>
            <a:ext cx="8470753" cy="369332"/>
          </a:xfrm>
          <a:prstGeom prst="rect">
            <a:avLst/>
          </a:prstGeom>
          <a:noFill/>
        </p:spPr>
        <p:txBody>
          <a:bodyPr wrap="square">
            <a:spAutoFit/>
          </a:bodyPr>
          <a:lstStyle/>
          <a:p>
            <a:pPr algn="just"/>
            <a:r>
              <a:rPr lang="fr-FR" b="0" i="0" u="sng" strike="noStrike" dirty="0">
                <a:effectLst/>
              </a:rPr>
              <a:t>Tènement</a:t>
            </a:r>
            <a:r>
              <a:rPr lang="fr-FR" b="0" i="0" u="none" strike="noStrike" dirty="0">
                <a:effectLst/>
              </a:rPr>
              <a:t> : terre tenue d'un seigneur moyennant le paiement d'une redevance.</a:t>
            </a:r>
            <a:endParaRPr lang="fr-FR" dirty="0"/>
          </a:p>
        </p:txBody>
      </p:sp>
      <p:pic>
        <p:nvPicPr>
          <p:cNvPr id="11" name="Image 10">
            <a:extLst>
              <a:ext uri="{FF2B5EF4-FFF2-40B4-BE49-F238E27FC236}">
                <a16:creationId xmlns:a16="http://schemas.microsoft.com/office/drawing/2014/main" id="{2B235128-411B-63C8-7A00-1515D32956C4}"/>
              </a:ext>
            </a:extLst>
          </p:cNvPr>
          <p:cNvPicPr>
            <a:picLocks noChangeAspect="1"/>
          </p:cNvPicPr>
          <p:nvPr/>
        </p:nvPicPr>
        <p:blipFill rotWithShape="1">
          <a:blip r:embed="rId3"/>
          <a:srcRect l="3860" t="5945" r="8246" b="4932"/>
          <a:stretch/>
        </p:blipFill>
        <p:spPr>
          <a:xfrm rot="5400000">
            <a:off x="4742300" y="1159928"/>
            <a:ext cx="5064069" cy="3851117"/>
          </a:xfrm>
          <a:prstGeom prst="rect">
            <a:avLst/>
          </a:prstGeom>
        </p:spPr>
      </p:pic>
    </p:spTree>
    <p:extLst>
      <p:ext uri="{BB962C8B-B14F-4D97-AF65-F5344CB8AC3E}">
        <p14:creationId xmlns:p14="http://schemas.microsoft.com/office/powerpoint/2010/main" val="2905311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F69257-3804-167A-6F97-80A6E7D9BDC2}"/>
              </a:ext>
            </a:extLst>
          </p:cNvPr>
          <p:cNvSpPr>
            <a:spLocks noGrp="1"/>
          </p:cNvSpPr>
          <p:nvPr>
            <p:ph type="title"/>
          </p:nvPr>
        </p:nvSpPr>
        <p:spPr>
          <a:xfrm>
            <a:off x="902825" y="0"/>
            <a:ext cx="8021196" cy="630296"/>
          </a:xfrm>
        </p:spPr>
        <p:txBody>
          <a:bodyPr>
            <a:normAutofit/>
          </a:bodyPr>
          <a:lstStyle/>
          <a:p>
            <a:pPr algn="ctr"/>
            <a:r>
              <a:rPr lang="fr-FR" sz="2000" b="1" dirty="0">
                <a:latin typeface="+mn-lt"/>
              </a:rPr>
              <a:t>NOUVEAUX PATRONS DU DAUMAIL - 1926</a:t>
            </a:r>
          </a:p>
        </p:txBody>
      </p:sp>
      <p:pic>
        <p:nvPicPr>
          <p:cNvPr id="5" name="Image 4">
            <a:extLst>
              <a:ext uri="{FF2B5EF4-FFF2-40B4-BE49-F238E27FC236}">
                <a16:creationId xmlns:a16="http://schemas.microsoft.com/office/drawing/2014/main" id="{FC04C732-72AC-7389-94F0-A1F06DE96707}"/>
              </a:ext>
            </a:extLst>
          </p:cNvPr>
          <p:cNvPicPr>
            <a:picLocks noChangeAspect="1"/>
          </p:cNvPicPr>
          <p:nvPr/>
        </p:nvPicPr>
        <p:blipFill>
          <a:blip r:embed="rId2"/>
          <a:stretch>
            <a:fillRect/>
          </a:stretch>
        </p:blipFill>
        <p:spPr>
          <a:xfrm>
            <a:off x="981979" y="630296"/>
            <a:ext cx="7772400" cy="4261352"/>
          </a:xfrm>
          <a:prstGeom prst="rect">
            <a:avLst/>
          </a:prstGeom>
        </p:spPr>
      </p:pic>
      <p:sp>
        <p:nvSpPr>
          <p:cNvPr id="6" name="ZoneTexte 5">
            <a:extLst>
              <a:ext uri="{FF2B5EF4-FFF2-40B4-BE49-F238E27FC236}">
                <a16:creationId xmlns:a16="http://schemas.microsoft.com/office/drawing/2014/main" id="{A83276C7-6B2A-A14F-968E-5A42A0CA4281}"/>
              </a:ext>
            </a:extLst>
          </p:cNvPr>
          <p:cNvSpPr txBox="1"/>
          <p:nvPr/>
        </p:nvSpPr>
        <p:spPr>
          <a:xfrm>
            <a:off x="1396683" y="5152612"/>
            <a:ext cx="7058407" cy="369332"/>
          </a:xfrm>
          <a:prstGeom prst="rect">
            <a:avLst/>
          </a:prstGeom>
          <a:noFill/>
        </p:spPr>
        <p:txBody>
          <a:bodyPr wrap="none" rtlCol="0">
            <a:spAutoFit/>
          </a:bodyPr>
          <a:lstStyle/>
          <a:p>
            <a:r>
              <a:rPr lang="fr-FR" dirty="0"/>
              <a:t>Si l’usine Delhoume existe toujours, l’usine </a:t>
            </a:r>
            <a:r>
              <a:rPr lang="fr-FR" dirty="0" err="1"/>
              <a:t>Tharaud</a:t>
            </a:r>
            <a:r>
              <a:rPr lang="fr-FR" dirty="0"/>
              <a:t> est devenue </a:t>
            </a:r>
            <a:r>
              <a:rPr lang="fr-FR" dirty="0" err="1"/>
              <a:t>Parvillée</a:t>
            </a:r>
            <a:endParaRPr lang="fr-FR" dirty="0"/>
          </a:p>
        </p:txBody>
      </p:sp>
      <p:sp>
        <p:nvSpPr>
          <p:cNvPr id="8" name="ZoneTexte 7">
            <a:extLst>
              <a:ext uri="{FF2B5EF4-FFF2-40B4-BE49-F238E27FC236}">
                <a16:creationId xmlns:a16="http://schemas.microsoft.com/office/drawing/2014/main" id="{77657E43-4B06-ABBB-7D29-D4EC48CF6BE1}"/>
              </a:ext>
            </a:extLst>
          </p:cNvPr>
          <p:cNvSpPr txBox="1"/>
          <p:nvPr/>
        </p:nvSpPr>
        <p:spPr>
          <a:xfrm>
            <a:off x="942401" y="6495809"/>
            <a:ext cx="7851554" cy="307777"/>
          </a:xfrm>
          <a:prstGeom prst="rect">
            <a:avLst/>
          </a:prstGeom>
          <a:noFill/>
        </p:spPr>
        <p:txBody>
          <a:bodyPr wrap="square">
            <a:spAutoFit/>
          </a:bodyPr>
          <a:lstStyle/>
          <a:p>
            <a:pPr algn="ctr"/>
            <a:r>
              <a:rPr lang="fr-FR" sz="1400" dirty="0"/>
              <a:t>ADHV – 6M242 : recensement de population commune de St Priest-sous-</a:t>
            </a:r>
            <a:r>
              <a:rPr lang="fr-FR" sz="1400" dirty="0" err="1"/>
              <a:t>Aixe</a:t>
            </a:r>
            <a:r>
              <a:rPr lang="fr-FR" sz="1400" dirty="0"/>
              <a:t> - 1926</a:t>
            </a:r>
          </a:p>
        </p:txBody>
      </p:sp>
      <p:sp>
        <p:nvSpPr>
          <p:cNvPr id="9" name="Rectangle 8">
            <a:extLst>
              <a:ext uri="{FF2B5EF4-FFF2-40B4-BE49-F238E27FC236}">
                <a16:creationId xmlns:a16="http://schemas.microsoft.com/office/drawing/2014/main" id="{6AF57436-DBA1-6DE6-7C3C-CE5D6CF08DB8}"/>
              </a:ext>
            </a:extLst>
          </p:cNvPr>
          <p:cNvSpPr/>
          <p:nvPr/>
        </p:nvSpPr>
        <p:spPr>
          <a:xfrm>
            <a:off x="7893934" y="606890"/>
            <a:ext cx="860445" cy="32590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a:extLst>
              <a:ext uri="{FF2B5EF4-FFF2-40B4-BE49-F238E27FC236}">
                <a16:creationId xmlns:a16="http://schemas.microsoft.com/office/drawing/2014/main" id="{B0B59D07-8745-C6F4-892B-09104D475832}"/>
              </a:ext>
            </a:extLst>
          </p:cNvPr>
          <p:cNvSpPr txBox="1"/>
          <p:nvPr/>
        </p:nvSpPr>
        <p:spPr>
          <a:xfrm>
            <a:off x="8693424" y="589150"/>
            <a:ext cx="1212576" cy="369332"/>
          </a:xfrm>
          <a:prstGeom prst="rect">
            <a:avLst/>
          </a:prstGeom>
          <a:noFill/>
        </p:spPr>
        <p:txBody>
          <a:bodyPr wrap="none" rtlCol="0">
            <a:spAutoFit/>
          </a:bodyPr>
          <a:lstStyle/>
          <a:p>
            <a:r>
              <a:rPr lang="fr-FR" dirty="0"/>
              <a:t>« </a:t>
            </a:r>
            <a:r>
              <a:rPr lang="fr-FR" dirty="0" err="1"/>
              <a:t>Parvillé</a:t>
            </a:r>
            <a:r>
              <a:rPr lang="fr-FR" dirty="0"/>
              <a:t> »</a:t>
            </a:r>
          </a:p>
        </p:txBody>
      </p:sp>
    </p:spTree>
    <p:extLst>
      <p:ext uri="{BB962C8B-B14F-4D97-AF65-F5344CB8AC3E}">
        <p14:creationId xmlns:p14="http://schemas.microsoft.com/office/powerpoint/2010/main" val="1807994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5E700F-A312-A8CA-2745-0826503F2922}"/>
              </a:ext>
            </a:extLst>
          </p:cNvPr>
          <p:cNvSpPr>
            <a:spLocks noGrp="1"/>
          </p:cNvSpPr>
          <p:nvPr>
            <p:ph type="title"/>
          </p:nvPr>
        </p:nvSpPr>
        <p:spPr>
          <a:xfrm>
            <a:off x="925040" y="31035"/>
            <a:ext cx="8055920" cy="465180"/>
          </a:xfrm>
        </p:spPr>
        <p:txBody>
          <a:bodyPr>
            <a:normAutofit/>
          </a:bodyPr>
          <a:lstStyle/>
          <a:p>
            <a:pPr algn="ctr"/>
            <a:r>
              <a:rPr lang="fr-FR" sz="2000" b="1" dirty="0">
                <a:latin typeface="+mn-lt"/>
              </a:rPr>
              <a:t>NOUVEAUX PATRONS DU DAUMAIL - 1931</a:t>
            </a:r>
            <a:endParaRPr lang="fr-FR" sz="2000" dirty="0">
              <a:latin typeface="+mn-lt"/>
            </a:endParaRPr>
          </a:p>
        </p:txBody>
      </p:sp>
      <p:sp>
        <p:nvSpPr>
          <p:cNvPr id="5" name="ZoneTexte 4">
            <a:extLst>
              <a:ext uri="{FF2B5EF4-FFF2-40B4-BE49-F238E27FC236}">
                <a16:creationId xmlns:a16="http://schemas.microsoft.com/office/drawing/2014/main" id="{ED1F0E4B-78E1-1CDD-19C1-8D46DF29C0BD}"/>
              </a:ext>
            </a:extLst>
          </p:cNvPr>
          <p:cNvSpPr txBox="1"/>
          <p:nvPr/>
        </p:nvSpPr>
        <p:spPr>
          <a:xfrm>
            <a:off x="983848" y="6492873"/>
            <a:ext cx="7639291" cy="307777"/>
          </a:xfrm>
          <a:prstGeom prst="rect">
            <a:avLst/>
          </a:prstGeom>
          <a:noFill/>
        </p:spPr>
        <p:txBody>
          <a:bodyPr wrap="square">
            <a:spAutoFit/>
          </a:bodyPr>
          <a:lstStyle/>
          <a:p>
            <a:pPr algn="ctr"/>
            <a:r>
              <a:rPr lang="fr-FR" sz="1400" dirty="0"/>
              <a:t>ADHV – 6M242 : recensement de population commune de St Priest-sous-</a:t>
            </a:r>
            <a:r>
              <a:rPr lang="fr-FR" sz="1400" dirty="0" err="1"/>
              <a:t>Aixe</a:t>
            </a:r>
            <a:r>
              <a:rPr lang="fr-FR" sz="1400" dirty="0"/>
              <a:t> - 1931</a:t>
            </a:r>
          </a:p>
        </p:txBody>
      </p:sp>
      <p:pic>
        <p:nvPicPr>
          <p:cNvPr id="9" name="Image 8">
            <a:extLst>
              <a:ext uri="{FF2B5EF4-FFF2-40B4-BE49-F238E27FC236}">
                <a16:creationId xmlns:a16="http://schemas.microsoft.com/office/drawing/2014/main" id="{7D519C27-7709-0F1A-E78C-55981D953BAE}"/>
              </a:ext>
            </a:extLst>
          </p:cNvPr>
          <p:cNvPicPr>
            <a:picLocks noChangeAspect="1"/>
          </p:cNvPicPr>
          <p:nvPr/>
        </p:nvPicPr>
        <p:blipFill>
          <a:blip r:embed="rId2"/>
          <a:stretch>
            <a:fillRect/>
          </a:stretch>
        </p:blipFill>
        <p:spPr>
          <a:xfrm>
            <a:off x="1594251" y="496215"/>
            <a:ext cx="6717498" cy="5865570"/>
          </a:xfrm>
          <a:prstGeom prst="rect">
            <a:avLst/>
          </a:prstGeom>
        </p:spPr>
      </p:pic>
      <p:sp>
        <p:nvSpPr>
          <p:cNvPr id="10" name="Rectangle 9">
            <a:extLst>
              <a:ext uri="{FF2B5EF4-FFF2-40B4-BE49-F238E27FC236}">
                <a16:creationId xmlns:a16="http://schemas.microsoft.com/office/drawing/2014/main" id="{D9A91E55-E962-A697-EE0A-DFB2D8D56046}"/>
              </a:ext>
            </a:extLst>
          </p:cNvPr>
          <p:cNvSpPr/>
          <p:nvPr/>
        </p:nvSpPr>
        <p:spPr>
          <a:xfrm>
            <a:off x="7488820" y="2951544"/>
            <a:ext cx="729205" cy="6944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5A1A7F1C-4710-1C55-71F7-DF7FA63B306C}"/>
              </a:ext>
            </a:extLst>
          </p:cNvPr>
          <p:cNvSpPr txBox="1"/>
          <p:nvPr/>
        </p:nvSpPr>
        <p:spPr>
          <a:xfrm>
            <a:off x="8311750" y="2951544"/>
            <a:ext cx="1492008" cy="646331"/>
          </a:xfrm>
          <a:prstGeom prst="rect">
            <a:avLst/>
          </a:prstGeom>
          <a:noFill/>
        </p:spPr>
        <p:txBody>
          <a:bodyPr wrap="square" rtlCol="0">
            <a:spAutoFit/>
          </a:bodyPr>
          <a:lstStyle/>
          <a:p>
            <a:r>
              <a:rPr lang="fr-FR" dirty="0"/>
              <a:t>« Delhoume et </a:t>
            </a:r>
            <a:r>
              <a:rPr lang="fr-FR" dirty="0" err="1"/>
              <a:t>Duteillet</a:t>
            </a:r>
            <a:r>
              <a:rPr lang="fr-FR" dirty="0"/>
              <a:t> »</a:t>
            </a:r>
          </a:p>
        </p:txBody>
      </p:sp>
    </p:spTree>
    <p:extLst>
      <p:ext uri="{BB962C8B-B14F-4D97-AF65-F5344CB8AC3E}">
        <p14:creationId xmlns:p14="http://schemas.microsoft.com/office/powerpoint/2010/main" val="2288944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E963AB-FAA9-1ADF-35E3-9126102A7661}"/>
              </a:ext>
            </a:extLst>
          </p:cNvPr>
          <p:cNvSpPr>
            <a:spLocks noGrp="1"/>
          </p:cNvSpPr>
          <p:nvPr>
            <p:ph type="title"/>
          </p:nvPr>
        </p:nvSpPr>
        <p:spPr>
          <a:xfrm>
            <a:off x="1308100" y="4882"/>
            <a:ext cx="7034384" cy="484571"/>
          </a:xfrm>
        </p:spPr>
        <p:txBody>
          <a:bodyPr>
            <a:normAutofit/>
          </a:bodyPr>
          <a:lstStyle/>
          <a:p>
            <a:pPr algn="ctr"/>
            <a:r>
              <a:rPr lang="fr-FR" sz="2000" b="1" dirty="0">
                <a:latin typeface="+mn-lt"/>
              </a:rPr>
              <a:t>CADASTRE RENOVE 1934</a:t>
            </a:r>
          </a:p>
        </p:txBody>
      </p:sp>
      <p:pic>
        <p:nvPicPr>
          <p:cNvPr id="5" name="Image 4">
            <a:extLst>
              <a:ext uri="{FF2B5EF4-FFF2-40B4-BE49-F238E27FC236}">
                <a16:creationId xmlns:a16="http://schemas.microsoft.com/office/drawing/2014/main" id="{759261CE-0F9B-713E-03B1-C2BA2C03906D}"/>
              </a:ext>
            </a:extLst>
          </p:cNvPr>
          <p:cNvPicPr>
            <a:picLocks noChangeAspect="1"/>
          </p:cNvPicPr>
          <p:nvPr/>
        </p:nvPicPr>
        <p:blipFill>
          <a:blip r:embed="rId2"/>
          <a:stretch>
            <a:fillRect/>
          </a:stretch>
        </p:blipFill>
        <p:spPr>
          <a:xfrm>
            <a:off x="1866900" y="577850"/>
            <a:ext cx="6172200" cy="5702300"/>
          </a:xfrm>
          <a:prstGeom prst="rect">
            <a:avLst/>
          </a:prstGeom>
        </p:spPr>
      </p:pic>
      <p:sp>
        <p:nvSpPr>
          <p:cNvPr id="6" name="ZoneTexte 5">
            <a:extLst>
              <a:ext uri="{FF2B5EF4-FFF2-40B4-BE49-F238E27FC236}">
                <a16:creationId xmlns:a16="http://schemas.microsoft.com/office/drawing/2014/main" id="{C1F82FB9-0E5F-27A1-627F-976AA97FB390}"/>
              </a:ext>
            </a:extLst>
          </p:cNvPr>
          <p:cNvSpPr txBox="1"/>
          <p:nvPr/>
        </p:nvSpPr>
        <p:spPr>
          <a:xfrm>
            <a:off x="2178021" y="6456944"/>
            <a:ext cx="5054269" cy="307777"/>
          </a:xfrm>
          <a:prstGeom prst="rect">
            <a:avLst/>
          </a:prstGeom>
          <a:noFill/>
        </p:spPr>
        <p:txBody>
          <a:bodyPr wrap="none" rtlCol="0">
            <a:spAutoFit/>
          </a:bodyPr>
          <a:lstStyle/>
          <a:p>
            <a:r>
              <a:rPr lang="fr-FR" sz="1400" dirty="0"/>
              <a:t>ADHV – 1203W143 :  Cadastre rénové, tableau d’assemblage, 1934</a:t>
            </a:r>
          </a:p>
        </p:txBody>
      </p:sp>
    </p:spTree>
    <p:extLst>
      <p:ext uri="{BB962C8B-B14F-4D97-AF65-F5344CB8AC3E}">
        <p14:creationId xmlns:p14="http://schemas.microsoft.com/office/powerpoint/2010/main" val="4200380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D67A6EB-9C6D-CE88-CF90-09BC3BFE5C22}"/>
              </a:ext>
            </a:extLst>
          </p:cNvPr>
          <p:cNvPicPr>
            <a:picLocks noChangeAspect="1"/>
          </p:cNvPicPr>
          <p:nvPr/>
        </p:nvPicPr>
        <p:blipFill>
          <a:blip r:embed="rId2"/>
          <a:stretch>
            <a:fillRect/>
          </a:stretch>
        </p:blipFill>
        <p:spPr>
          <a:xfrm>
            <a:off x="1066800" y="265480"/>
            <a:ext cx="7772400" cy="6327039"/>
          </a:xfrm>
          <a:prstGeom prst="rect">
            <a:avLst/>
          </a:prstGeom>
        </p:spPr>
      </p:pic>
      <p:sp>
        <p:nvSpPr>
          <p:cNvPr id="3" name="ZoneTexte 2">
            <a:extLst>
              <a:ext uri="{FF2B5EF4-FFF2-40B4-BE49-F238E27FC236}">
                <a16:creationId xmlns:a16="http://schemas.microsoft.com/office/drawing/2014/main" id="{C7C3CC68-2650-CB98-1265-BB5DBDC0787E}"/>
              </a:ext>
            </a:extLst>
          </p:cNvPr>
          <p:cNvSpPr txBox="1"/>
          <p:nvPr/>
        </p:nvSpPr>
        <p:spPr>
          <a:xfrm>
            <a:off x="3200400" y="6592519"/>
            <a:ext cx="4953000" cy="307777"/>
          </a:xfrm>
          <a:prstGeom prst="rect">
            <a:avLst/>
          </a:prstGeom>
          <a:noFill/>
        </p:spPr>
        <p:txBody>
          <a:bodyPr wrap="square">
            <a:spAutoFit/>
          </a:bodyPr>
          <a:lstStyle/>
          <a:p>
            <a:r>
              <a:rPr lang="fr-FR" sz="1400" dirty="0"/>
              <a:t>ADHV – 1203W143 :  Cadastre rénové, section B5, 1934</a:t>
            </a:r>
          </a:p>
        </p:txBody>
      </p:sp>
      <p:pic>
        <p:nvPicPr>
          <p:cNvPr id="8" name="Image 7">
            <a:extLst>
              <a:ext uri="{FF2B5EF4-FFF2-40B4-BE49-F238E27FC236}">
                <a16:creationId xmlns:a16="http://schemas.microsoft.com/office/drawing/2014/main" id="{3A1C65A9-1B34-933D-65A5-E5FDD0D819EB}"/>
              </a:ext>
            </a:extLst>
          </p:cNvPr>
          <p:cNvPicPr>
            <a:picLocks noChangeAspect="1"/>
          </p:cNvPicPr>
          <p:nvPr/>
        </p:nvPicPr>
        <p:blipFill rotWithShape="1">
          <a:blip r:embed="rId3"/>
          <a:srcRect t="12160"/>
          <a:stretch/>
        </p:blipFill>
        <p:spPr>
          <a:xfrm>
            <a:off x="7344870" y="3835400"/>
            <a:ext cx="2446829" cy="2593339"/>
          </a:xfrm>
          <a:prstGeom prst="rect">
            <a:avLst/>
          </a:prstGeom>
        </p:spPr>
      </p:pic>
      <p:pic>
        <p:nvPicPr>
          <p:cNvPr id="9" name="Image 8">
            <a:extLst>
              <a:ext uri="{FF2B5EF4-FFF2-40B4-BE49-F238E27FC236}">
                <a16:creationId xmlns:a16="http://schemas.microsoft.com/office/drawing/2014/main" id="{97193554-9045-C537-E0FD-C15A6C7B014A}"/>
              </a:ext>
            </a:extLst>
          </p:cNvPr>
          <p:cNvPicPr>
            <a:picLocks noChangeAspect="1"/>
          </p:cNvPicPr>
          <p:nvPr/>
        </p:nvPicPr>
        <p:blipFill rotWithShape="1">
          <a:blip r:embed="rId4"/>
          <a:srcRect b="42810"/>
          <a:stretch/>
        </p:blipFill>
        <p:spPr>
          <a:xfrm>
            <a:off x="537880" y="3560064"/>
            <a:ext cx="2274547" cy="2311362"/>
          </a:xfrm>
          <a:prstGeom prst="rect">
            <a:avLst/>
          </a:prstGeom>
        </p:spPr>
      </p:pic>
      <p:pic>
        <p:nvPicPr>
          <p:cNvPr id="12" name="Image 11">
            <a:extLst>
              <a:ext uri="{FF2B5EF4-FFF2-40B4-BE49-F238E27FC236}">
                <a16:creationId xmlns:a16="http://schemas.microsoft.com/office/drawing/2014/main" id="{11F00C45-DB66-00FD-CBCF-1CB718FCDE97}"/>
              </a:ext>
            </a:extLst>
          </p:cNvPr>
          <p:cNvPicPr>
            <a:picLocks noChangeAspect="1"/>
          </p:cNvPicPr>
          <p:nvPr/>
        </p:nvPicPr>
        <p:blipFill>
          <a:blip r:embed="rId5"/>
          <a:stretch>
            <a:fillRect/>
          </a:stretch>
        </p:blipFill>
        <p:spPr>
          <a:xfrm>
            <a:off x="0" y="0"/>
            <a:ext cx="3136900" cy="2184400"/>
          </a:xfrm>
          <a:prstGeom prst="rect">
            <a:avLst/>
          </a:prstGeom>
        </p:spPr>
      </p:pic>
      <p:sp>
        <p:nvSpPr>
          <p:cNvPr id="13" name="ZoneTexte 12">
            <a:extLst>
              <a:ext uri="{FF2B5EF4-FFF2-40B4-BE49-F238E27FC236}">
                <a16:creationId xmlns:a16="http://schemas.microsoft.com/office/drawing/2014/main" id="{3F93B00C-BD61-56BC-32CB-95AB1FD55130}"/>
              </a:ext>
            </a:extLst>
          </p:cNvPr>
          <p:cNvSpPr txBox="1"/>
          <p:nvPr/>
        </p:nvSpPr>
        <p:spPr>
          <a:xfrm>
            <a:off x="3911673" y="2970193"/>
            <a:ext cx="1765227" cy="369332"/>
          </a:xfrm>
          <a:prstGeom prst="rect">
            <a:avLst/>
          </a:prstGeom>
          <a:noFill/>
        </p:spPr>
        <p:txBody>
          <a:bodyPr wrap="none" rtlCol="0">
            <a:spAutoFit/>
          </a:bodyPr>
          <a:lstStyle/>
          <a:p>
            <a:r>
              <a:rPr lang="fr-FR" b="1" dirty="0"/>
              <a:t>Usine Delhoume</a:t>
            </a:r>
          </a:p>
        </p:txBody>
      </p:sp>
      <p:sp>
        <p:nvSpPr>
          <p:cNvPr id="14" name="ZoneTexte 13">
            <a:extLst>
              <a:ext uri="{FF2B5EF4-FFF2-40B4-BE49-F238E27FC236}">
                <a16:creationId xmlns:a16="http://schemas.microsoft.com/office/drawing/2014/main" id="{96C944B8-E707-BB30-A5E5-F9FC7956BD06}"/>
              </a:ext>
            </a:extLst>
          </p:cNvPr>
          <p:cNvSpPr txBox="1"/>
          <p:nvPr/>
        </p:nvSpPr>
        <p:spPr>
          <a:xfrm>
            <a:off x="2291905" y="2265215"/>
            <a:ext cx="1562992" cy="369332"/>
          </a:xfrm>
          <a:prstGeom prst="rect">
            <a:avLst/>
          </a:prstGeom>
          <a:noFill/>
        </p:spPr>
        <p:txBody>
          <a:bodyPr wrap="none" rtlCol="0">
            <a:spAutoFit/>
          </a:bodyPr>
          <a:lstStyle/>
          <a:p>
            <a:r>
              <a:rPr lang="fr-FR" b="1" dirty="0"/>
              <a:t>Usine </a:t>
            </a:r>
            <a:r>
              <a:rPr lang="fr-FR" b="1" dirty="0" err="1"/>
              <a:t>Tharaud</a:t>
            </a:r>
            <a:endParaRPr lang="fr-FR" b="1" dirty="0"/>
          </a:p>
        </p:txBody>
      </p:sp>
    </p:spTree>
    <p:extLst>
      <p:ext uri="{BB962C8B-B14F-4D97-AF65-F5344CB8AC3E}">
        <p14:creationId xmlns:p14="http://schemas.microsoft.com/office/powerpoint/2010/main" val="365797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10800000">
                                      <p:cBhvr>
                                        <p:cTn id="14" dur="2000" fill="hold"/>
                                        <p:tgtEl>
                                          <p:spTgt spid="1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0800000">
                                      <p:cBhvr>
                                        <p:cTn id="22"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D1F656-D89E-4FF3-7B7D-33B0E9EECCF0}"/>
              </a:ext>
            </a:extLst>
          </p:cNvPr>
          <p:cNvSpPr>
            <a:spLocks noGrp="1"/>
          </p:cNvSpPr>
          <p:nvPr>
            <p:ph type="title"/>
          </p:nvPr>
        </p:nvSpPr>
        <p:spPr>
          <a:xfrm>
            <a:off x="997011" y="0"/>
            <a:ext cx="7911978" cy="666504"/>
          </a:xfrm>
        </p:spPr>
        <p:txBody>
          <a:bodyPr>
            <a:normAutofit/>
          </a:bodyPr>
          <a:lstStyle/>
          <a:p>
            <a:pPr algn="ctr"/>
            <a:r>
              <a:rPr lang="fr-FR" sz="2000" b="1" dirty="0">
                <a:latin typeface="+mn-lt"/>
              </a:rPr>
              <a:t>HISTORIQUE : DES MOULINS AUX USINES</a:t>
            </a:r>
          </a:p>
        </p:txBody>
      </p:sp>
      <p:sp>
        <p:nvSpPr>
          <p:cNvPr id="5" name="ZoneTexte 4">
            <a:extLst>
              <a:ext uri="{FF2B5EF4-FFF2-40B4-BE49-F238E27FC236}">
                <a16:creationId xmlns:a16="http://schemas.microsoft.com/office/drawing/2014/main" id="{E5B78069-F98C-FBCF-60BA-BDBDF818F56C}"/>
              </a:ext>
            </a:extLst>
          </p:cNvPr>
          <p:cNvSpPr txBox="1"/>
          <p:nvPr/>
        </p:nvSpPr>
        <p:spPr>
          <a:xfrm>
            <a:off x="460130" y="783830"/>
            <a:ext cx="8988669" cy="1477328"/>
          </a:xfrm>
          <a:prstGeom prst="rect">
            <a:avLst/>
          </a:prstGeom>
          <a:noFill/>
        </p:spPr>
        <p:txBody>
          <a:bodyPr wrap="square">
            <a:spAutoFit/>
          </a:bodyPr>
          <a:lstStyle/>
          <a:p>
            <a:pPr algn="just"/>
            <a:r>
              <a:rPr lang="fr-FR" u="sng" dirty="0"/>
              <a:t>XVIII° siècle </a:t>
            </a:r>
            <a:r>
              <a:rPr lang="fr-FR" dirty="0"/>
              <a:t>: si les moulins sur la Vienne se sont développés tout au long du Moyen-Age, ceux du </a:t>
            </a:r>
            <a:r>
              <a:rPr lang="fr-FR" dirty="0" err="1"/>
              <a:t>Daumail</a:t>
            </a:r>
            <a:r>
              <a:rPr lang="fr-FR" dirty="0"/>
              <a:t> sont présents dans les Archives au XVII° siècle. Ils appartiennent à la famille </a:t>
            </a:r>
            <a:r>
              <a:rPr lang="fr-FR" b="1" dirty="0"/>
              <a:t>Chabrol</a:t>
            </a:r>
            <a:r>
              <a:rPr lang="fr-FR" dirty="0"/>
              <a:t>. En 1713, ils sont partagés entre les deux frères </a:t>
            </a:r>
            <a:r>
              <a:rPr lang="fr-FR" sz="1800" dirty="0"/>
              <a:t>: l’un obtient un terrain qui deviendra l’usine sur la rive tandis que l’autre hérite du </a:t>
            </a:r>
            <a:r>
              <a:rPr lang="fr-FR" sz="1800" b="1" dirty="0"/>
              <a:t>moulin à seigle </a:t>
            </a:r>
            <a:r>
              <a:rPr lang="fr-FR" sz="1800" dirty="0"/>
              <a:t>sur un îlot, l’écluse restant commune.</a:t>
            </a:r>
          </a:p>
        </p:txBody>
      </p:sp>
      <p:sp>
        <p:nvSpPr>
          <p:cNvPr id="6" name="ZoneTexte 5">
            <a:extLst>
              <a:ext uri="{FF2B5EF4-FFF2-40B4-BE49-F238E27FC236}">
                <a16:creationId xmlns:a16="http://schemas.microsoft.com/office/drawing/2014/main" id="{227B8583-0D0F-328C-344E-3F9BCB721E70}"/>
              </a:ext>
            </a:extLst>
          </p:cNvPr>
          <p:cNvSpPr txBox="1"/>
          <p:nvPr/>
        </p:nvSpPr>
        <p:spPr>
          <a:xfrm>
            <a:off x="460129" y="2672861"/>
            <a:ext cx="8988669" cy="1754326"/>
          </a:xfrm>
          <a:prstGeom prst="rect">
            <a:avLst/>
          </a:prstGeom>
          <a:noFill/>
        </p:spPr>
        <p:txBody>
          <a:bodyPr wrap="square" rtlCol="0">
            <a:spAutoFit/>
          </a:bodyPr>
          <a:lstStyle/>
          <a:p>
            <a:pPr algn="just"/>
            <a:r>
              <a:rPr lang="fr-FR" u="sng" dirty="0"/>
              <a:t>Au XIX° siècle </a:t>
            </a:r>
            <a:r>
              <a:rPr lang="fr-FR" dirty="0"/>
              <a:t>: au milieu du XIX° siècle, les moulins sont </a:t>
            </a:r>
            <a:r>
              <a:rPr lang="fr-FR" b="1" dirty="0"/>
              <a:t>reconvertis en meules à broyer des cailloux (</a:t>
            </a:r>
            <a:r>
              <a:rPr lang="fr-FR" sz="1800" b="1" dirty="0"/>
              <a:t>feldspath, quartz, pegmatites) afin de confectionner de la pâte à porcelaine ou émail</a:t>
            </a:r>
            <a:r>
              <a:rPr lang="fr-FR" sz="1800" dirty="0"/>
              <a:t>. En effet, à la fin du XVIII° siècle, des carrières de kaolin sont découvertes dans les environs de Saint Yrieix ce qui lance la production de porcelaine. Dès lors, les deux familles propriétaires des moulins du </a:t>
            </a:r>
            <a:r>
              <a:rPr lang="fr-FR" sz="1800" dirty="0" err="1"/>
              <a:t>Daumail</a:t>
            </a:r>
            <a:r>
              <a:rPr lang="fr-FR" sz="1800" dirty="0"/>
              <a:t>, la famille </a:t>
            </a:r>
            <a:r>
              <a:rPr lang="fr-FR" sz="1800" b="1" dirty="0" err="1"/>
              <a:t>Tharaud</a:t>
            </a:r>
            <a:r>
              <a:rPr lang="fr-FR" sz="1800" dirty="0"/>
              <a:t> et la famille </a:t>
            </a:r>
            <a:r>
              <a:rPr lang="fr-FR" sz="1800" b="1" dirty="0"/>
              <a:t>Delhoume</a:t>
            </a:r>
            <a:r>
              <a:rPr lang="fr-FR" sz="1800" dirty="0"/>
              <a:t> n’ont de cesse de transformer et d’agrandir leur usine sur fond de conflits parfois violents.</a:t>
            </a:r>
            <a:endParaRPr lang="fr-FR" dirty="0"/>
          </a:p>
        </p:txBody>
      </p:sp>
      <p:sp>
        <p:nvSpPr>
          <p:cNvPr id="7" name="ZoneTexte 6">
            <a:extLst>
              <a:ext uri="{FF2B5EF4-FFF2-40B4-BE49-F238E27FC236}">
                <a16:creationId xmlns:a16="http://schemas.microsoft.com/office/drawing/2014/main" id="{4E42F068-519B-423D-E941-EECEBBA2D773}"/>
              </a:ext>
            </a:extLst>
          </p:cNvPr>
          <p:cNvSpPr txBox="1"/>
          <p:nvPr/>
        </p:nvSpPr>
        <p:spPr>
          <a:xfrm>
            <a:off x="460129" y="4923692"/>
            <a:ext cx="8988669" cy="1200329"/>
          </a:xfrm>
          <a:prstGeom prst="rect">
            <a:avLst/>
          </a:prstGeom>
          <a:noFill/>
        </p:spPr>
        <p:txBody>
          <a:bodyPr wrap="square" rtlCol="0">
            <a:spAutoFit/>
          </a:bodyPr>
          <a:lstStyle/>
          <a:p>
            <a:pPr algn="just"/>
            <a:r>
              <a:rPr lang="fr-FR" u="sng" dirty="0"/>
              <a:t>Au XX° siècle </a:t>
            </a:r>
            <a:r>
              <a:rPr lang="fr-FR" dirty="0"/>
              <a:t>: pour faire face aux </a:t>
            </a:r>
            <a:r>
              <a:rPr lang="fr-FR" b="1" dirty="0"/>
              <a:t>différentes crises </a:t>
            </a:r>
            <a:r>
              <a:rPr lang="fr-FR" dirty="0"/>
              <a:t>(e</a:t>
            </a:r>
            <a:r>
              <a:rPr lang="fr-FR" b="0" i="0" u="none" strike="noStrike" dirty="0">
                <a:effectLst/>
              </a:rPr>
              <a:t>n 1830, le canton d’Aixe</a:t>
            </a:r>
            <a:r>
              <a:rPr lang="fr-FR" dirty="0"/>
              <a:t>-</a:t>
            </a:r>
            <a:r>
              <a:rPr lang="fr-FR" b="0" i="0" u="none" strike="noStrike" dirty="0">
                <a:effectLst/>
              </a:rPr>
              <a:t>sur-Vienne comptait 38 moulins liés à l’industrie porcelainière, employant environ 10 000 ouvriers, en 1908 il n’y avait plus que 5 fabriques et 200 ouvriers)</a:t>
            </a:r>
            <a:r>
              <a:rPr lang="fr-FR" dirty="0"/>
              <a:t>, les familles trouvent de nouveaux associés. Elles feront perdurer leur entreprise jusque dans les années 1980.</a:t>
            </a:r>
          </a:p>
        </p:txBody>
      </p:sp>
    </p:spTree>
    <p:extLst>
      <p:ext uri="{BB962C8B-B14F-4D97-AF65-F5344CB8AC3E}">
        <p14:creationId xmlns:p14="http://schemas.microsoft.com/office/powerpoint/2010/main" val="4016641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19D3F4-EE27-E986-9617-48564DED927E}"/>
              </a:ext>
            </a:extLst>
          </p:cNvPr>
          <p:cNvSpPr>
            <a:spLocks noGrp="1"/>
          </p:cNvSpPr>
          <p:nvPr>
            <p:ph type="title"/>
          </p:nvPr>
        </p:nvSpPr>
        <p:spPr>
          <a:xfrm>
            <a:off x="891250" y="0"/>
            <a:ext cx="7882300" cy="564091"/>
          </a:xfrm>
        </p:spPr>
        <p:txBody>
          <a:bodyPr>
            <a:normAutofit/>
          </a:bodyPr>
          <a:lstStyle/>
          <a:p>
            <a:pPr algn="ctr"/>
            <a:r>
              <a:rPr lang="fr-FR" sz="2000" b="1" dirty="0">
                <a:latin typeface="+mn-lt"/>
              </a:rPr>
              <a:t>LA FIN ET LE RENOUVEAU DES MOULINS DU DAUMAIL</a:t>
            </a:r>
          </a:p>
        </p:txBody>
      </p:sp>
      <p:sp>
        <p:nvSpPr>
          <p:cNvPr id="5" name="ZoneTexte 4">
            <a:extLst>
              <a:ext uri="{FF2B5EF4-FFF2-40B4-BE49-F238E27FC236}">
                <a16:creationId xmlns:a16="http://schemas.microsoft.com/office/drawing/2014/main" id="{EEEC730B-1854-1971-8130-965CA4336876}"/>
              </a:ext>
            </a:extLst>
          </p:cNvPr>
          <p:cNvSpPr txBox="1"/>
          <p:nvPr/>
        </p:nvSpPr>
        <p:spPr>
          <a:xfrm>
            <a:off x="5181601" y="1166842"/>
            <a:ext cx="4380854" cy="4247317"/>
          </a:xfrm>
          <a:prstGeom prst="rect">
            <a:avLst/>
          </a:prstGeom>
          <a:noFill/>
        </p:spPr>
        <p:txBody>
          <a:bodyPr wrap="square">
            <a:spAutoFit/>
          </a:bodyPr>
          <a:lstStyle/>
          <a:p>
            <a:pPr algn="just"/>
            <a:r>
              <a:rPr lang="fr-FR" b="0" i="0" u="none" strike="noStrike" dirty="0">
                <a:solidFill>
                  <a:srgbClr val="000000"/>
                </a:solidFill>
                <a:effectLst/>
              </a:rPr>
              <a:t>En 1976 l’usine </a:t>
            </a:r>
            <a:r>
              <a:rPr lang="fr-FR" b="0" i="0" u="none" strike="noStrike" dirty="0" err="1">
                <a:solidFill>
                  <a:srgbClr val="000000"/>
                </a:solidFill>
                <a:effectLst/>
              </a:rPr>
              <a:t>Tharaud</a:t>
            </a:r>
            <a:r>
              <a:rPr lang="fr-FR" b="0" i="0" u="none" strike="noStrike" dirty="0">
                <a:solidFill>
                  <a:srgbClr val="000000"/>
                </a:solidFill>
                <a:effectLst/>
              </a:rPr>
              <a:t> et 1983 l'usine </a:t>
            </a:r>
            <a:r>
              <a:rPr lang="fr-FR" b="0" i="0" u="none" strike="noStrike" dirty="0" err="1">
                <a:solidFill>
                  <a:srgbClr val="000000"/>
                </a:solidFill>
                <a:effectLst/>
              </a:rPr>
              <a:t>Ceradel</a:t>
            </a:r>
            <a:r>
              <a:rPr lang="fr-FR" b="0" i="0" u="none" strike="noStrike" dirty="0">
                <a:solidFill>
                  <a:srgbClr val="000000"/>
                </a:solidFill>
                <a:effectLst/>
              </a:rPr>
              <a:t> arrêtent définitivement leur fonctionnement.</a:t>
            </a:r>
          </a:p>
          <a:p>
            <a:pPr algn="just"/>
            <a:br>
              <a:rPr lang="fr-FR" dirty="0"/>
            </a:br>
            <a:r>
              <a:rPr lang="fr-FR" b="0" i="0" u="none" strike="noStrike" dirty="0">
                <a:solidFill>
                  <a:srgbClr val="000000"/>
                </a:solidFill>
                <a:effectLst/>
              </a:rPr>
              <a:t>Depuis 1989 les deux moulins sont à nouveau réunis en devenant une résidence hôtelière depuis 1999.</a:t>
            </a:r>
          </a:p>
          <a:p>
            <a:pPr algn="just"/>
            <a:br>
              <a:rPr lang="fr-FR" dirty="0"/>
            </a:br>
            <a:r>
              <a:rPr lang="fr-FR" b="0" i="0" u="none" strike="noStrike" dirty="0">
                <a:solidFill>
                  <a:srgbClr val="000000"/>
                </a:solidFill>
                <a:effectLst/>
              </a:rPr>
              <a:t>En 2006, l’association « Musée du </a:t>
            </a:r>
            <a:r>
              <a:rPr lang="fr-FR" b="0" i="0" u="none" strike="noStrike" dirty="0" err="1">
                <a:solidFill>
                  <a:srgbClr val="000000"/>
                </a:solidFill>
                <a:effectLst/>
              </a:rPr>
              <a:t>Daumail</a:t>
            </a:r>
            <a:r>
              <a:rPr lang="fr-FR" b="0" i="0" u="none" strike="noStrike" dirty="0">
                <a:solidFill>
                  <a:srgbClr val="000000"/>
                </a:solidFill>
                <a:effectLst/>
              </a:rPr>
              <a:t>, moulin à cailloux, émail et pâtes à porcelaine », est créée afin d’entretenir, autour du patrimoine architectural et technologique des moulins, la mémoire sociale ouvrière et patronale sur le thème des liens entre pouvoir et énergie.</a:t>
            </a:r>
            <a:endParaRPr lang="fr-FR" dirty="0"/>
          </a:p>
        </p:txBody>
      </p:sp>
      <p:pic>
        <p:nvPicPr>
          <p:cNvPr id="4" name="Image 3">
            <a:extLst>
              <a:ext uri="{FF2B5EF4-FFF2-40B4-BE49-F238E27FC236}">
                <a16:creationId xmlns:a16="http://schemas.microsoft.com/office/drawing/2014/main" id="{6E5157D9-4CC0-AE1E-A733-44FA5F0A850C}"/>
              </a:ext>
            </a:extLst>
          </p:cNvPr>
          <p:cNvPicPr>
            <a:picLocks noChangeAspect="1"/>
          </p:cNvPicPr>
          <p:nvPr/>
        </p:nvPicPr>
        <p:blipFill>
          <a:blip r:embed="rId2"/>
          <a:stretch>
            <a:fillRect/>
          </a:stretch>
        </p:blipFill>
        <p:spPr>
          <a:xfrm>
            <a:off x="199057" y="500571"/>
            <a:ext cx="4724400" cy="3397321"/>
          </a:xfrm>
          <a:prstGeom prst="rect">
            <a:avLst/>
          </a:prstGeom>
        </p:spPr>
      </p:pic>
      <p:pic>
        <p:nvPicPr>
          <p:cNvPr id="7" name="Image 6">
            <a:extLst>
              <a:ext uri="{FF2B5EF4-FFF2-40B4-BE49-F238E27FC236}">
                <a16:creationId xmlns:a16="http://schemas.microsoft.com/office/drawing/2014/main" id="{2E030733-F286-0D40-8B20-120250FCE400}"/>
              </a:ext>
            </a:extLst>
          </p:cNvPr>
          <p:cNvPicPr>
            <a:picLocks noChangeAspect="1"/>
          </p:cNvPicPr>
          <p:nvPr/>
        </p:nvPicPr>
        <p:blipFill rotWithShape="1">
          <a:blip r:embed="rId3"/>
          <a:srcRect r="5430"/>
          <a:stretch/>
        </p:blipFill>
        <p:spPr>
          <a:xfrm>
            <a:off x="199057" y="4006400"/>
            <a:ext cx="4724401" cy="2763831"/>
          </a:xfrm>
          <a:prstGeom prst="rect">
            <a:avLst/>
          </a:prstGeom>
        </p:spPr>
      </p:pic>
      <p:sp>
        <p:nvSpPr>
          <p:cNvPr id="8" name="ZoneTexte 7">
            <a:extLst>
              <a:ext uri="{FF2B5EF4-FFF2-40B4-BE49-F238E27FC236}">
                <a16:creationId xmlns:a16="http://schemas.microsoft.com/office/drawing/2014/main" id="{37AAAA76-84B9-1648-FB20-DC7560F8E3E8}"/>
              </a:ext>
            </a:extLst>
          </p:cNvPr>
          <p:cNvSpPr txBox="1"/>
          <p:nvPr/>
        </p:nvSpPr>
        <p:spPr>
          <a:xfrm>
            <a:off x="6623539" y="6462454"/>
            <a:ext cx="1663148" cy="307777"/>
          </a:xfrm>
          <a:prstGeom prst="rect">
            <a:avLst/>
          </a:prstGeom>
          <a:noFill/>
        </p:spPr>
        <p:txBody>
          <a:bodyPr wrap="none" rtlCol="0">
            <a:spAutoFit/>
          </a:bodyPr>
          <a:lstStyle/>
          <a:p>
            <a:r>
              <a:rPr lang="fr-FR" sz="1400" dirty="0"/>
              <a:t>Site </a:t>
            </a:r>
            <a:r>
              <a:rPr lang="fr-FR" sz="1400" dirty="0" err="1"/>
              <a:t>www.daumail.fr</a:t>
            </a:r>
            <a:endParaRPr lang="fr-FR" sz="1400" dirty="0"/>
          </a:p>
        </p:txBody>
      </p:sp>
    </p:spTree>
    <p:extLst>
      <p:ext uri="{BB962C8B-B14F-4D97-AF65-F5344CB8AC3E}">
        <p14:creationId xmlns:p14="http://schemas.microsoft.com/office/powerpoint/2010/main" val="3089150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A083C8-596D-7AF6-4DC4-B54F3B906652}"/>
              </a:ext>
            </a:extLst>
          </p:cNvPr>
          <p:cNvSpPr>
            <a:spLocks noGrp="1"/>
          </p:cNvSpPr>
          <p:nvPr>
            <p:ph type="title"/>
          </p:nvPr>
        </p:nvSpPr>
        <p:spPr>
          <a:xfrm>
            <a:off x="681037" y="0"/>
            <a:ext cx="7935425" cy="467212"/>
          </a:xfrm>
        </p:spPr>
        <p:txBody>
          <a:bodyPr>
            <a:normAutofit/>
          </a:bodyPr>
          <a:lstStyle/>
          <a:p>
            <a:pPr algn="ctr"/>
            <a:r>
              <a:rPr lang="fr-FR" sz="2000" b="1" dirty="0">
                <a:latin typeface="+mn-lt"/>
              </a:rPr>
              <a:t>ARPENTEMENT DU XVIII° SIECLE : UN MOULIN A FARINE</a:t>
            </a:r>
          </a:p>
        </p:txBody>
      </p:sp>
      <p:pic>
        <p:nvPicPr>
          <p:cNvPr id="5" name="Image 4">
            <a:extLst>
              <a:ext uri="{FF2B5EF4-FFF2-40B4-BE49-F238E27FC236}">
                <a16:creationId xmlns:a16="http://schemas.microsoft.com/office/drawing/2014/main" id="{7E858BD8-AF8A-99C6-B852-4084B8141912}"/>
              </a:ext>
            </a:extLst>
          </p:cNvPr>
          <p:cNvPicPr>
            <a:picLocks noChangeAspect="1"/>
          </p:cNvPicPr>
          <p:nvPr/>
        </p:nvPicPr>
        <p:blipFill rotWithShape="1">
          <a:blip r:embed="rId2"/>
          <a:srcRect t="3846" b="8177"/>
          <a:stretch/>
        </p:blipFill>
        <p:spPr>
          <a:xfrm rot="5400000">
            <a:off x="-559665" y="1106308"/>
            <a:ext cx="4192974" cy="2766647"/>
          </a:xfrm>
          <a:prstGeom prst="rect">
            <a:avLst/>
          </a:prstGeom>
        </p:spPr>
      </p:pic>
      <p:pic>
        <p:nvPicPr>
          <p:cNvPr id="7" name="Image 6">
            <a:extLst>
              <a:ext uri="{FF2B5EF4-FFF2-40B4-BE49-F238E27FC236}">
                <a16:creationId xmlns:a16="http://schemas.microsoft.com/office/drawing/2014/main" id="{55B0A84A-1534-6B35-EB88-8E4887DDD158}"/>
              </a:ext>
            </a:extLst>
          </p:cNvPr>
          <p:cNvPicPr>
            <a:picLocks noChangeAspect="1"/>
          </p:cNvPicPr>
          <p:nvPr/>
        </p:nvPicPr>
        <p:blipFill rotWithShape="1">
          <a:blip r:embed="rId3"/>
          <a:srcRect t="10228" b="7948"/>
          <a:stretch/>
        </p:blipFill>
        <p:spPr>
          <a:xfrm rot="5400000">
            <a:off x="5375188" y="1441102"/>
            <a:ext cx="5425270" cy="3329355"/>
          </a:xfrm>
          <a:prstGeom prst="rect">
            <a:avLst/>
          </a:prstGeom>
        </p:spPr>
      </p:pic>
      <p:sp>
        <p:nvSpPr>
          <p:cNvPr id="8" name="ZoneTexte 7">
            <a:extLst>
              <a:ext uri="{FF2B5EF4-FFF2-40B4-BE49-F238E27FC236}">
                <a16:creationId xmlns:a16="http://schemas.microsoft.com/office/drawing/2014/main" id="{45F375A8-053D-9BD4-87D9-1C71338B5F9F}"/>
              </a:ext>
            </a:extLst>
          </p:cNvPr>
          <p:cNvSpPr txBox="1"/>
          <p:nvPr/>
        </p:nvSpPr>
        <p:spPr>
          <a:xfrm>
            <a:off x="2679825" y="6535553"/>
            <a:ext cx="4246996" cy="307777"/>
          </a:xfrm>
          <a:prstGeom prst="rect">
            <a:avLst/>
          </a:prstGeom>
          <a:noFill/>
        </p:spPr>
        <p:txBody>
          <a:bodyPr wrap="none" rtlCol="0">
            <a:spAutoFit/>
          </a:bodyPr>
          <a:lstStyle/>
          <a:p>
            <a:r>
              <a:rPr lang="fr-FR" sz="1400" dirty="0"/>
              <a:t>ADHV : 1F225 – Arpentement de Léonard </a:t>
            </a:r>
            <a:r>
              <a:rPr lang="fr-FR" sz="1400" dirty="0" err="1"/>
              <a:t>Alluaud</a:t>
            </a:r>
            <a:r>
              <a:rPr lang="fr-FR" sz="1400" dirty="0"/>
              <a:t>, 1742</a:t>
            </a:r>
          </a:p>
        </p:txBody>
      </p:sp>
      <p:pic>
        <p:nvPicPr>
          <p:cNvPr id="10" name="Image 9">
            <a:extLst>
              <a:ext uri="{FF2B5EF4-FFF2-40B4-BE49-F238E27FC236}">
                <a16:creationId xmlns:a16="http://schemas.microsoft.com/office/drawing/2014/main" id="{30D9DCF3-FDDC-05C8-3F90-8F7CA4CC736D}"/>
              </a:ext>
            </a:extLst>
          </p:cNvPr>
          <p:cNvPicPr>
            <a:picLocks noChangeAspect="1"/>
          </p:cNvPicPr>
          <p:nvPr/>
        </p:nvPicPr>
        <p:blipFill rotWithShape="1">
          <a:blip r:embed="rId4"/>
          <a:srcRect l="5470" t="66979" r="22906" b="6353"/>
          <a:stretch/>
        </p:blipFill>
        <p:spPr>
          <a:xfrm>
            <a:off x="827267" y="4688574"/>
            <a:ext cx="4911970" cy="1371600"/>
          </a:xfrm>
          <a:prstGeom prst="rect">
            <a:avLst/>
          </a:prstGeom>
        </p:spPr>
      </p:pic>
      <p:pic>
        <p:nvPicPr>
          <p:cNvPr id="12" name="Image 11">
            <a:extLst>
              <a:ext uri="{FF2B5EF4-FFF2-40B4-BE49-F238E27FC236}">
                <a16:creationId xmlns:a16="http://schemas.microsoft.com/office/drawing/2014/main" id="{40865182-F971-8F78-217F-4714AB94616D}"/>
              </a:ext>
            </a:extLst>
          </p:cNvPr>
          <p:cNvPicPr>
            <a:picLocks noChangeAspect="1"/>
          </p:cNvPicPr>
          <p:nvPr/>
        </p:nvPicPr>
        <p:blipFill rotWithShape="1">
          <a:blip r:embed="rId5"/>
          <a:srcRect l="2051" r="2051" b="1795"/>
          <a:stretch/>
        </p:blipFill>
        <p:spPr>
          <a:xfrm rot="5400000">
            <a:off x="2575157" y="870506"/>
            <a:ext cx="4192975" cy="3220352"/>
          </a:xfrm>
          <a:prstGeom prst="rect">
            <a:avLst/>
          </a:prstGeom>
        </p:spPr>
      </p:pic>
      <p:sp>
        <p:nvSpPr>
          <p:cNvPr id="21" name="ZoneTexte 20">
            <a:extLst>
              <a:ext uri="{FF2B5EF4-FFF2-40B4-BE49-F238E27FC236}">
                <a16:creationId xmlns:a16="http://schemas.microsoft.com/office/drawing/2014/main" id="{6D0F7465-6D3E-1879-4437-089BFF9B1C93}"/>
              </a:ext>
            </a:extLst>
          </p:cNvPr>
          <p:cNvSpPr txBox="1"/>
          <p:nvPr/>
        </p:nvSpPr>
        <p:spPr>
          <a:xfrm>
            <a:off x="-4010" y="6043110"/>
            <a:ext cx="6285831" cy="646331"/>
          </a:xfrm>
          <a:prstGeom prst="rect">
            <a:avLst/>
          </a:prstGeom>
          <a:noFill/>
        </p:spPr>
        <p:txBody>
          <a:bodyPr wrap="square">
            <a:spAutoFit/>
          </a:bodyPr>
          <a:lstStyle/>
          <a:p>
            <a:r>
              <a:rPr lang="fr-FR" sz="1800" dirty="0"/>
              <a:t>Le moulin du </a:t>
            </a:r>
            <a:r>
              <a:rPr lang="fr-FR" sz="1800" dirty="0" err="1"/>
              <a:t>Daumail</a:t>
            </a:r>
            <a:r>
              <a:rPr lang="fr-FR" sz="1800" dirty="0"/>
              <a:t> possède 2 meules à seigle. Il appartient à Jean Chabrol.</a:t>
            </a:r>
            <a:endParaRPr lang="fr-FR" dirty="0"/>
          </a:p>
        </p:txBody>
      </p:sp>
      <p:sp>
        <p:nvSpPr>
          <p:cNvPr id="6" name="ZoneTexte 5">
            <a:extLst>
              <a:ext uri="{FF2B5EF4-FFF2-40B4-BE49-F238E27FC236}">
                <a16:creationId xmlns:a16="http://schemas.microsoft.com/office/drawing/2014/main" id="{69FD8492-BA7E-4E5F-9F30-FDDF48053530}"/>
              </a:ext>
            </a:extLst>
          </p:cNvPr>
          <p:cNvSpPr txBox="1"/>
          <p:nvPr/>
        </p:nvSpPr>
        <p:spPr>
          <a:xfrm>
            <a:off x="6423143" y="474345"/>
            <a:ext cx="3329358" cy="5909310"/>
          </a:xfrm>
          <a:prstGeom prst="rect">
            <a:avLst/>
          </a:prstGeom>
          <a:noFill/>
        </p:spPr>
        <p:txBody>
          <a:bodyPr wrap="square">
            <a:spAutoFit/>
          </a:bodyPr>
          <a:lstStyle/>
          <a:p>
            <a:pPr algn="just"/>
            <a:r>
              <a:rPr lang="fr-FR" sz="1800" dirty="0">
                <a:effectLst/>
              </a:rPr>
              <a:t>Du XVIe au XVIIIe </a:t>
            </a:r>
            <a:r>
              <a:rPr lang="fr-FR" sz="1800" dirty="0" err="1">
                <a:effectLst/>
              </a:rPr>
              <a:t>siècle</a:t>
            </a:r>
            <a:r>
              <a:rPr lang="fr-FR" sz="1800" dirty="0">
                <a:effectLst/>
              </a:rPr>
              <a:t>, l’arpentement a pour but la </a:t>
            </a:r>
            <a:r>
              <a:rPr lang="fr-FR" sz="1800" dirty="0" err="1">
                <a:effectLst/>
              </a:rPr>
              <a:t>répartition</a:t>
            </a:r>
            <a:r>
              <a:rPr lang="fr-FR" sz="1800" dirty="0">
                <a:effectLst/>
              </a:rPr>
              <a:t> des charges </a:t>
            </a:r>
            <a:r>
              <a:rPr lang="fr-FR" sz="1800" dirty="0" err="1">
                <a:effectLst/>
              </a:rPr>
              <a:t>foncières</a:t>
            </a:r>
            <a:r>
              <a:rPr lang="fr-FR" sz="1800" dirty="0">
                <a:effectLst/>
              </a:rPr>
              <a:t>. Sous l’Ancien </a:t>
            </a:r>
            <a:r>
              <a:rPr lang="fr-FR" sz="1800" dirty="0" err="1">
                <a:effectLst/>
              </a:rPr>
              <a:t>Régime</a:t>
            </a:r>
            <a:r>
              <a:rPr lang="fr-FR" sz="1800" dirty="0">
                <a:effectLst/>
              </a:rPr>
              <a:t>, la seigneurie est une forme de </a:t>
            </a:r>
            <a:r>
              <a:rPr lang="fr-FR" sz="1800" dirty="0" err="1">
                <a:effectLst/>
              </a:rPr>
              <a:t>propriéte</a:t>
            </a:r>
            <a:r>
              <a:rPr lang="fr-FR" sz="1800" dirty="0">
                <a:effectLst/>
              </a:rPr>
              <a:t>́ </a:t>
            </a:r>
            <a:r>
              <a:rPr lang="fr-FR" sz="1800" dirty="0" err="1">
                <a:effectLst/>
              </a:rPr>
              <a:t>partagée</a:t>
            </a:r>
            <a:r>
              <a:rPr lang="fr-FR" sz="1800" dirty="0">
                <a:effectLst/>
              </a:rPr>
              <a:t> entre le </a:t>
            </a:r>
            <a:r>
              <a:rPr lang="fr-FR" sz="1800" b="1" dirty="0">
                <a:effectLst/>
              </a:rPr>
              <a:t>seigneur</a:t>
            </a:r>
            <a:r>
              <a:rPr lang="fr-FR" sz="1800" dirty="0">
                <a:effectLst/>
              </a:rPr>
              <a:t> et le </a:t>
            </a:r>
            <a:r>
              <a:rPr lang="fr-FR" sz="1800" b="1" dirty="0">
                <a:effectLst/>
              </a:rPr>
              <a:t>tenancier</a:t>
            </a:r>
            <a:r>
              <a:rPr lang="fr-FR" sz="1800" dirty="0">
                <a:effectLst/>
              </a:rPr>
              <a:t>. Le seigneur </a:t>
            </a:r>
            <a:r>
              <a:rPr lang="fr-FR" sz="1800" dirty="0" err="1">
                <a:effectLst/>
              </a:rPr>
              <a:t>reçoit</a:t>
            </a:r>
            <a:r>
              <a:rPr lang="fr-FR" sz="1800" dirty="0">
                <a:effectLst/>
              </a:rPr>
              <a:t> du tenancier diverses redevances en argent ou en nature souvent </a:t>
            </a:r>
            <a:r>
              <a:rPr lang="fr-FR" sz="1800" dirty="0" err="1">
                <a:effectLst/>
              </a:rPr>
              <a:t>désignées</a:t>
            </a:r>
            <a:r>
              <a:rPr lang="fr-FR" sz="1800" dirty="0">
                <a:effectLst/>
              </a:rPr>
              <a:t> en Limousin sous le terme de "</a:t>
            </a:r>
            <a:r>
              <a:rPr lang="fr-FR" sz="1800" b="1" dirty="0">
                <a:effectLst/>
              </a:rPr>
              <a:t>rentes</a:t>
            </a:r>
            <a:r>
              <a:rPr lang="fr-FR" sz="1800" dirty="0">
                <a:effectLst/>
              </a:rPr>
              <a:t>". Le seigneur doit </a:t>
            </a:r>
            <a:r>
              <a:rPr lang="fr-FR" sz="1800" dirty="0" err="1">
                <a:effectLst/>
              </a:rPr>
              <a:t>être</a:t>
            </a:r>
            <a:r>
              <a:rPr lang="fr-FR" sz="1800" dirty="0">
                <a:effectLst/>
              </a:rPr>
              <a:t> en mesure de fournir un </a:t>
            </a:r>
            <a:r>
              <a:rPr lang="fr-FR" sz="1800" b="1" dirty="0">
                <a:effectLst/>
              </a:rPr>
              <a:t>titre</a:t>
            </a:r>
            <a:r>
              <a:rPr lang="fr-FR" sz="1800" dirty="0">
                <a:effectLst/>
              </a:rPr>
              <a:t> justifiant son droit à percevoir les redevances. Ce titre est </a:t>
            </a:r>
            <a:r>
              <a:rPr lang="fr-FR" sz="1800" b="1" dirty="0">
                <a:effectLst/>
              </a:rPr>
              <a:t>l’arpentement</a:t>
            </a:r>
            <a:r>
              <a:rPr lang="fr-FR" sz="1800" dirty="0">
                <a:effectLst/>
              </a:rPr>
              <a:t>. Il comprend un plan et un </a:t>
            </a:r>
            <a:r>
              <a:rPr lang="fr-FR" sz="1800" dirty="0" err="1">
                <a:effectLst/>
              </a:rPr>
              <a:t>procès-verbal</a:t>
            </a:r>
            <a:r>
              <a:rPr lang="fr-FR" sz="1800" dirty="0">
                <a:effectLst/>
              </a:rPr>
              <a:t> (</a:t>
            </a:r>
            <a:r>
              <a:rPr lang="fr-FR" sz="1800" dirty="0" err="1">
                <a:effectLst/>
              </a:rPr>
              <a:t>généralement</a:t>
            </a:r>
            <a:r>
              <a:rPr lang="fr-FR" sz="1800" dirty="0">
                <a:effectLst/>
              </a:rPr>
              <a:t> mieux conservé car faisant foi). L’arpentement est ensuite enregistré chez un notaire. </a:t>
            </a:r>
            <a:endParaRPr lang="fr-FR" dirty="0"/>
          </a:p>
        </p:txBody>
      </p:sp>
    </p:spTree>
    <p:extLst>
      <p:ext uri="{BB962C8B-B14F-4D97-AF65-F5344CB8AC3E}">
        <p14:creationId xmlns:p14="http://schemas.microsoft.com/office/powerpoint/2010/main" val="425958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C50932-7EB7-F3A2-1FE4-10C30A0546D2}"/>
              </a:ext>
            </a:extLst>
          </p:cNvPr>
          <p:cNvSpPr>
            <a:spLocks noGrp="1"/>
          </p:cNvSpPr>
          <p:nvPr>
            <p:ph type="title"/>
          </p:nvPr>
        </p:nvSpPr>
        <p:spPr>
          <a:xfrm>
            <a:off x="795130" y="0"/>
            <a:ext cx="7833485" cy="761308"/>
          </a:xfrm>
        </p:spPr>
        <p:txBody>
          <a:bodyPr>
            <a:normAutofit/>
          </a:bodyPr>
          <a:lstStyle/>
          <a:p>
            <a:pPr algn="ctr"/>
            <a:r>
              <a:rPr lang="fr-FR" sz="2000" b="1" dirty="0">
                <a:latin typeface="+mn-lt"/>
              </a:rPr>
              <a:t>UN PARTAGE SOURCE DE TENSIONS</a:t>
            </a:r>
          </a:p>
        </p:txBody>
      </p:sp>
      <p:sp>
        <p:nvSpPr>
          <p:cNvPr id="5" name="ZoneTexte 4">
            <a:extLst>
              <a:ext uri="{FF2B5EF4-FFF2-40B4-BE49-F238E27FC236}">
                <a16:creationId xmlns:a16="http://schemas.microsoft.com/office/drawing/2014/main" id="{485560E2-3B68-FD90-3DC3-750415846648}"/>
              </a:ext>
            </a:extLst>
          </p:cNvPr>
          <p:cNvSpPr txBox="1"/>
          <p:nvPr/>
        </p:nvSpPr>
        <p:spPr>
          <a:xfrm>
            <a:off x="4598505" y="1061886"/>
            <a:ext cx="4956312" cy="1754326"/>
          </a:xfrm>
          <a:prstGeom prst="rect">
            <a:avLst/>
          </a:prstGeom>
          <a:noFill/>
        </p:spPr>
        <p:txBody>
          <a:bodyPr wrap="square">
            <a:spAutoFit/>
          </a:bodyPr>
          <a:lstStyle/>
          <a:p>
            <a:pPr algn="just"/>
            <a:r>
              <a:rPr lang="fr-FR" dirty="0"/>
              <a:t>Le </a:t>
            </a:r>
            <a:r>
              <a:rPr lang="fr-FR" sz="1800" dirty="0"/>
              <a:t>8 juillet 1713 , il y a eu un partage entre les frères Chabrol : l’un obtient un terrain qui deviendra l’usine sur la rive et l’autre le moulin à seigle, « </a:t>
            </a:r>
            <a:r>
              <a:rPr lang="fr-FR" sz="1800" dirty="0" err="1"/>
              <a:t>maillerie</a:t>
            </a:r>
            <a:r>
              <a:rPr lang="fr-FR" sz="1800" dirty="0"/>
              <a:t> », c’est-à-dire un moulin qui assoupli le chanvre, terrain sur un îlot; l’écluse reste commune et entretenue en commun.</a:t>
            </a:r>
          </a:p>
        </p:txBody>
      </p:sp>
      <p:sp>
        <p:nvSpPr>
          <p:cNvPr id="7" name="ZoneTexte 6">
            <a:extLst>
              <a:ext uri="{FF2B5EF4-FFF2-40B4-BE49-F238E27FC236}">
                <a16:creationId xmlns:a16="http://schemas.microsoft.com/office/drawing/2014/main" id="{35A42682-21B3-C6CE-D469-8EAC466497C4}"/>
              </a:ext>
            </a:extLst>
          </p:cNvPr>
          <p:cNvSpPr txBox="1"/>
          <p:nvPr/>
        </p:nvSpPr>
        <p:spPr>
          <a:xfrm>
            <a:off x="411877" y="3429000"/>
            <a:ext cx="8599990" cy="646331"/>
          </a:xfrm>
          <a:prstGeom prst="rect">
            <a:avLst/>
          </a:prstGeom>
          <a:noFill/>
        </p:spPr>
        <p:txBody>
          <a:bodyPr wrap="square">
            <a:spAutoFit/>
          </a:bodyPr>
          <a:lstStyle/>
          <a:p>
            <a:pPr algn="just"/>
            <a:r>
              <a:rPr lang="fr-FR" dirty="0">
                <a:solidFill>
                  <a:srgbClr val="000000"/>
                </a:solidFill>
              </a:rPr>
              <a:t>Cette</a:t>
            </a:r>
            <a:r>
              <a:rPr lang="fr-FR" b="0" i="0" u="none" strike="noStrike" dirty="0">
                <a:solidFill>
                  <a:srgbClr val="000000"/>
                </a:solidFill>
                <a:effectLst/>
              </a:rPr>
              <a:t> séparation de l’indivision du moulin originel en deux lots provoqua 3 siècles de conflits, de haine et de procès entre les familles Delhoume et </a:t>
            </a:r>
            <a:r>
              <a:rPr lang="fr-FR" b="0" i="0" u="none" strike="noStrike" dirty="0" err="1">
                <a:solidFill>
                  <a:srgbClr val="000000"/>
                </a:solidFill>
                <a:effectLst/>
              </a:rPr>
              <a:t>Tharaud</a:t>
            </a:r>
            <a:r>
              <a:rPr lang="fr-FR" b="0" i="0" u="none" strike="noStrike" dirty="0">
                <a:solidFill>
                  <a:srgbClr val="000000"/>
                </a:solidFill>
                <a:effectLst/>
              </a:rPr>
              <a:t>. </a:t>
            </a:r>
            <a:endParaRPr lang="fr-FR" dirty="0"/>
          </a:p>
        </p:txBody>
      </p:sp>
      <p:pic>
        <p:nvPicPr>
          <p:cNvPr id="3" name="Image 2">
            <a:extLst>
              <a:ext uri="{FF2B5EF4-FFF2-40B4-BE49-F238E27FC236}">
                <a16:creationId xmlns:a16="http://schemas.microsoft.com/office/drawing/2014/main" id="{9B678567-95C8-7D87-2038-EFEE9DD4E393}"/>
              </a:ext>
            </a:extLst>
          </p:cNvPr>
          <p:cNvPicPr>
            <a:picLocks noChangeAspect="1"/>
          </p:cNvPicPr>
          <p:nvPr/>
        </p:nvPicPr>
        <p:blipFill rotWithShape="1">
          <a:blip r:embed="rId2"/>
          <a:srcRect l="23219" t="14882" r="50637" b="10910"/>
          <a:stretch/>
        </p:blipFill>
        <p:spPr>
          <a:xfrm rot="5400000">
            <a:off x="1296907" y="-223858"/>
            <a:ext cx="2032010" cy="4325815"/>
          </a:xfrm>
          <a:prstGeom prst="rect">
            <a:avLst/>
          </a:prstGeom>
        </p:spPr>
      </p:pic>
      <p:sp>
        <p:nvSpPr>
          <p:cNvPr id="6" name="ZoneTexte 5">
            <a:extLst>
              <a:ext uri="{FF2B5EF4-FFF2-40B4-BE49-F238E27FC236}">
                <a16:creationId xmlns:a16="http://schemas.microsoft.com/office/drawing/2014/main" id="{914BB186-4948-E028-432F-12206D78E183}"/>
              </a:ext>
            </a:extLst>
          </p:cNvPr>
          <p:cNvSpPr txBox="1"/>
          <p:nvPr/>
        </p:nvSpPr>
        <p:spPr>
          <a:xfrm>
            <a:off x="2975922" y="6373691"/>
            <a:ext cx="3709670" cy="369332"/>
          </a:xfrm>
          <a:prstGeom prst="rect">
            <a:avLst/>
          </a:prstGeom>
          <a:noFill/>
        </p:spPr>
        <p:txBody>
          <a:bodyPr wrap="none" rtlCol="0">
            <a:spAutoFit/>
          </a:bodyPr>
          <a:lstStyle/>
          <a:p>
            <a:r>
              <a:rPr lang="fr-FR"/>
              <a:t>ADHV - 83J14 : Fonds </a:t>
            </a:r>
            <a:r>
              <a:rPr lang="fr-FR" dirty="0" err="1"/>
              <a:t>Frenand</a:t>
            </a:r>
            <a:r>
              <a:rPr lang="fr-FR" dirty="0"/>
              <a:t> Gaudy </a:t>
            </a:r>
          </a:p>
        </p:txBody>
      </p:sp>
    </p:spTree>
    <p:extLst>
      <p:ext uri="{BB962C8B-B14F-4D97-AF65-F5344CB8AC3E}">
        <p14:creationId xmlns:p14="http://schemas.microsoft.com/office/powerpoint/2010/main" val="3407467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8B6AAD-35BC-106D-7319-01B3E7937EFF}"/>
              </a:ext>
            </a:extLst>
          </p:cNvPr>
          <p:cNvSpPr>
            <a:spLocks noGrp="1"/>
          </p:cNvSpPr>
          <p:nvPr>
            <p:ph type="title"/>
          </p:nvPr>
        </p:nvSpPr>
        <p:spPr>
          <a:xfrm>
            <a:off x="1502798" y="13063"/>
            <a:ext cx="6900404" cy="516222"/>
          </a:xfrm>
        </p:spPr>
        <p:txBody>
          <a:bodyPr>
            <a:normAutofit/>
          </a:bodyPr>
          <a:lstStyle/>
          <a:p>
            <a:pPr algn="ctr"/>
            <a:r>
              <a:rPr lang="fr-FR" sz="2000" b="1" dirty="0">
                <a:latin typeface="+mn-lt"/>
              </a:rPr>
              <a:t>CADASTRE - 1823</a:t>
            </a:r>
          </a:p>
        </p:txBody>
      </p:sp>
      <p:pic>
        <p:nvPicPr>
          <p:cNvPr id="5" name="Image 4">
            <a:extLst>
              <a:ext uri="{FF2B5EF4-FFF2-40B4-BE49-F238E27FC236}">
                <a16:creationId xmlns:a16="http://schemas.microsoft.com/office/drawing/2014/main" id="{255CE935-B4E7-4A7B-7D41-3D681560EF2E}"/>
              </a:ext>
            </a:extLst>
          </p:cNvPr>
          <p:cNvPicPr>
            <a:picLocks noChangeAspect="1"/>
          </p:cNvPicPr>
          <p:nvPr/>
        </p:nvPicPr>
        <p:blipFill>
          <a:blip r:embed="rId2"/>
          <a:stretch>
            <a:fillRect/>
          </a:stretch>
        </p:blipFill>
        <p:spPr>
          <a:xfrm>
            <a:off x="1184019" y="442966"/>
            <a:ext cx="7326558" cy="5972068"/>
          </a:xfrm>
          <a:prstGeom prst="rect">
            <a:avLst/>
          </a:prstGeom>
        </p:spPr>
      </p:pic>
      <p:sp>
        <p:nvSpPr>
          <p:cNvPr id="6" name="ZoneTexte 5">
            <a:extLst>
              <a:ext uri="{FF2B5EF4-FFF2-40B4-BE49-F238E27FC236}">
                <a16:creationId xmlns:a16="http://schemas.microsoft.com/office/drawing/2014/main" id="{EB49A1E3-D118-6950-67A1-0C61D53D18F0}"/>
              </a:ext>
            </a:extLst>
          </p:cNvPr>
          <p:cNvSpPr txBox="1"/>
          <p:nvPr/>
        </p:nvSpPr>
        <p:spPr>
          <a:xfrm>
            <a:off x="1117430" y="6415034"/>
            <a:ext cx="7671139" cy="369332"/>
          </a:xfrm>
          <a:prstGeom prst="rect">
            <a:avLst/>
          </a:prstGeom>
          <a:noFill/>
        </p:spPr>
        <p:txBody>
          <a:bodyPr wrap="none" rtlCol="0">
            <a:spAutoFit/>
          </a:bodyPr>
          <a:lstStyle/>
          <a:p>
            <a:r>
              <a:rPr lang="fr-FR" dirty="0"/>
              <a:t>ADHV – 3P187 : Tableau d’assemblage de la commune de Saint-Priest-Sous-</a:t>
            </a:r>
            <a:r>
              <a:rPr lang="fr-FR" dirty="0" err="1"/>
              <a:t>Aixe</a:t>
            </a:r>
            <a:r>
              <a:rPr lang="fr-FR" dirty="0"/>
              <a:t>.</a:t>
            </a:r>
          </a:p>
        </p:txBody>
      </p:sp>
      <p:sp>
        <p:nvSpPr>
          <p:cNvPr id="3" name="Ellipse 2">
            <a:extLst>
              <a:ext uri="{FF2B5EF4-FFF2-40B4-BE49-F238E27FC236}">
                <a16:creationId xmlns:a16="http://schemas.microsoft.com/office/drawing/2014/main" id="{4A6689BD-1E11-424D-9278-66AA2015EBD0}"/>
              </a:ext>
            </a:extLst>
          </p:cNvPr>
          <p:cNvSpPr/>
          <p:nvPr/>
        </p:nvSpPr>
        <p:spPr>
          <a:xfrm>
            <a:off x="6109590" y="5032112"/>
            <a:ext cx="477585" cy="2853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6680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4B16B1-80EF-1403-831C-42CA8DA26AF3}"/>
              </a:ext>
            </a:extLst>
          </p:cNvPr>
          <p:cNvSpPr>
            <a:spLocks noGrp="1"/>
          </p:cNvSpPr>
          <p:nvPr>
            <p:ph type="title"/>
          </p:nvPr>
        </p:nvSpPr>
        <p:spPr>
          <a:xfrm>
            <a:off x="1267096" y="0"/>
            <a:ext cx="7161032" cy="549273"/>
          </a:xfrm>
        </p:spPr>
        <p:txBody>
          <a:bodyPr>
            <a:normAutofit/>
          </a:bodyPr>
          <a:lstStyle/>
          <a:p>
            <a:pPr algn="ctr"/>
            <a:r>
              <a:rPr lang="fr-FR" sz="2000" b="1" dirty="0">
                <a:latin typeface="+mn-lt"/>
              </a:rPr>
              <a:t>CADASTRE SECTION B1 – 1823</a:t>
            </a:r>
          </a:p>
        </p:txBody>
      </p:sp>
      <p:pic>
        <p:nvPicPr>
          <p:cNvPr id="5" name="Image 4">
            <a:extLst>
              <a:ext uri="{FF2B5EF4-FFF2-40B4-BE49-F238E27FC236}">
                <a16:creationId xmlns:a16="http://schemas.microsoft.com/office/drawing/2014/main" id="{8C2971B8-9C15-201E-CC0C-E3C1D7221D65}"/>
              </a:ext>
            </a:extLst>
          </p:cNvPr>
          <p:cNvPicPr>
            <a:picLocks noChangeAspect="1"/>
          </p:cNvPicPr>
          <p:nvPr/>
        </p:nvPicPr>
        <p:blipFill rotWithShape="1">
          <a:blip r:embed="rId2"/>
          <a:srcRect l="672" t="2274"/>
          <a:stretch/>
        </p:blipFill>
        <p:spPr>
          <a:xfrm>
            <a:off x="622661" y="610311"/>
            <a:ext cx="8660676" cy="5637378"/>
          </a:xfrm>
          <a:prstGeom prst="rect">
            <a:avLst/>
          </a:prstGeom>
        </p:spPr>
      </p:pic>
      <p:sp>
        <p:nvSpPr>
          <p:cNvPr id="7" name="ZoneTexte 6">
            <a:extLst>
              <a:ext uri="{FF2B5EF4-FFF2-40B4-BE49-F238E27FC236}">
                <a16:creationId xmlns:a16="http://schemas.microsoft.com/office/drawing/2014/main" id="{491A8534-3588-17E1-E602-8EFE288F9FD3}"/>
              </a:ext>
            </a:extLst>
          </p:cNvPr>
          <p:cNvSpPr txBox="1"/>
          <p:nvPr/>
        </p:nvSpPr>
        <p:spPr>
          <a:xfrm>
            <a:off x="2876005" y="6428147"/>
            <a:ext cx="4153989" cy="307777"/>
          </a:xfrm>
          <a:prstGeom prst="rect">
            <a:avLst/>
          </a:prstGeom>
          <a:noFill/>
        </p:spPr>
        <p:txBody>
          <a:bodyPr wrap="square">
            <a:spAutoFit/>
          </a:bodyPr>
          <a:lstStyle/>
          <a:p>
            <a:r>
              <a:rPr lang="fr-FR" sz="1400" dirty="0"/>
              <a:t>ADHV – 3P187 : commune de Saint-Priest-Sous-</a:t>
            </a:r>
            <a:r>
              <a:rPr lang="fr-FR" sz="1400" dirty="0" err="1"/>
              <a:t>Aixe</a:t>
            </a:r>
            <a:endParaRPr lang="fr-FR" sz="1400" dirty="0"/>
          </a:p>
        </p:txBody>
      </p:sp>
      <p:sp>
        <p:nvSpPr>
          <p:cNvPr id="3" name="Ellipse 2">
            <a:extLst>
              <a:ext uri="{FF2B5EF4-FFF2-40B4-BE49-F238E27FC236}">
                <a16:creationId xmlns:a16="http://schemas.microsoft.com/office/drawing/2014/main" id="{15DB53E6-C7A2-8669-3127-B9443C08312B}"/>
              </a:ext>
            </a:extLst>
          </p:cNvPr>
          <p:cNvSpPr/>
          <p:nvPr/>
        </p:nvSpPr>
        <p:spPr>
          <a:xfrm>
            <a:off x="7029994" y="721895"/>
            <a:ext cx="1067259" cy="9745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4957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2FB44F-CC77-1104-0EE5-784909A35729}"/>
              </a:ext>
            </a:extLst>
          </p:cNvPr>
          <p:cNvSpPr>
            <a:spLocks noGrp="1"/>
          </p:cNvSpPr>
          <p:nvPr>
            <p:ph type="title"/>
          </p:nvPr>
        </p:nvSpPr>
        <p:spPr>
          <a:xfrm>
            <a:off x="1045029" y="0"/>
            <a:ext cx="7539854" cy="601524"/>
          </a:xfrm>
        </p:spPr>
        <p:txBody>
          <a:bodyPr>
            <a:normAutofit/>
          </a:bodyPr>
          <a:lstStyle/>
          <a:p>
            <a:pPr algn="ctr"/>
            <a:r>
              <a:rPr lang="fr-FR" sz="2000" b="1" dirty="0">
                <a:latin typeface="+mn-lt"/>
              </a:rPr>
              <a:t>CADASTRE DU DAUMAIL - 1823</a:t>
            </a:r>
          </a:p>
        </p:txBody>
      </p:sp>
      <p:pic>
        <p:nvPicPr>
          <p:cNvPr id="6" name="Image 5">
            <a:extLst>
              <a:ext uri="{FF2B5EF4-FFF2-40B4-BE49-F238E27FC236}">
                <a16:creationId xmlns:a16="http://schemas.microsoft.com/office/drawing/2014/main" id="{839727FC-F32C-35A0-42EA-7862080D4F8D}"/>
              </a:ext>
            </a:extLst>
          </p:cNvPr>
          <p:cNvPicPr>
            <a:picLocks noChangeAspect="1"/>
          </p:cNvPicPr>
          <p:nvPr/>
        </p:nvPicPr>
        <p:blipFill>
          <a:blip r:embed="rId2"/>
          <a:stretch>
            <a:fillRect/>
          </a:stretch>
        </p:blipFill>
        <p:spPr>
          <a:xfrm>
            <a:off x="131676" y="601524"/>
            <a:ext cx="6573795" cy="3899586"/>
          </a:xfrm>
          <a:prstGeom prst="rect">
            <a:avLst/>
          </a:prstGeom>
        </p:spPr>
      </p:pic>
      <p:pic>
        <p:nvPicPr>
          <p:cNvPr id="8" name="Image 7">
            <a:extLst>
              <a:ext uri="{FF2B5EF4-FFF2-40B4-BE49-F238E27FC236}">
                <a16:creationId xmlns:a16="http://schemas.microsoft.com/office/drawing/2014/main" id="{19372FAD-8D36-041F-7F50-6CDEA9A653B8}"/>
              </a:ext>
            </a:extLst>
          </p:cNvPr>
          <p:cNvPicPr>
            <a:picLocks noChangeAspect="1"/>
          </p:cNvPicPr>
          <p:nvPr/>
        </p:nvPicPr>
        <p:blipFill>
          <a:blip r:embed="rId3"/>
          <a:stretch>
            <a:fillRect/>
          </a:stretch>
        </p:blipFill>
        <p:spPr>
          <a:xfrm>
            <a:off x="3957033" y="601524"/>
            <a:ext cx="5925502" cy="5971365"/>
          </a:xfrm>
          <a:prstGeom prst="rect">
            <a:avLst/>
          </a:prstGeom>
        </p:spPr>
      </p:pic>
      <p:sp>
        <p:nvSpPr>
          <p:cNvPr id="12" name="ZoneTexte 11">
            <a:extLst>
              <a:ext uri="{FF2B5EF4-FFF2-40B4-BE49-F238E27FC236}">
                <a16:creationId xmlns:a16="http://schemas.microsoft.com/office/drawing/2014/main" id="{94C6B056-AC49-9DD3-6795-18E2589BA192}"/>
              </a:ext>
            </a:extLst>
          </p:cNvPr>
          <p:cNvSpPr txBox="1"/>
          <p:nvPr/>
        </p:nvSpPr>
        <p:spPr>
          <a:xfrm>
            <a:off x="235743" y="6388223"/>
            <a:ext cx="3536157" cy="369332"/>
          </a:xfrm>
          <a:prstGeom prst="rect">
            <a:avLst/>
          </a:prstGeom>
          <a:noFill/>
        </p:spPr>
        <p:txBody>
          <a:bodyPr wrap="square">
            <a:spAutoFit/>
          </a:bodyPr>
          <a:lstStyle/>
          <a:p>
            <a:r>
              <a:rPr lang="fr-FR" sz="1800" dirty="0"/>
              <a:t>ADHV – 3P187 : Etat des </a:t>
            </a:r>
            <a:r>
              <a:rPr lang="fr-FR" dirty="0"/>
              <a:t>sections B</a:t>
            </a:r>
            <a:endParaRPr lang="fr-FR" sz="1800" dirty="0"/>
          </a:p>
        </p:txBody>
      </p:sp>
      <p:sp>
        <p:nvSpPr>
          <p:cNvPr id="13" name="Rectangle 12">
            <a:extLst>
              <a:ext uri="{FF2B5EF4-FFF2-40B4-BE49-F238E27FC236}">
                <a16:creationId xmlns:a16="http://schemas.microsoft.com/office/drawing/2014/main" id="{35B5FD38-ACE7-2D14-60B6-917C35BAB484}"/>
              </a:ext>
            </a:extLst>
          </p:cNvPr>
          <p:cNvSpPr/>
          <p:nvPr/>
        </p:nvSpPr>
        <p:spPr>
          <a:xfrm>
            <a:off x="2686050" y="942975"/>
            <a:ext cx="732523" cy="6286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88FD16D4-08F0-660C-DD22-1A178BE0A619}"/>
              </a:ext>
            </a:extLst>
          </p:cNvPr>
          <p:cNvSpPr/>
          <p:nvPr/>
        </p:nvSpPr>
        <p:spPr>
          <a:xfrm>
            <a:off x="4082433" y="1230755"/>
            <a:ext cx="3961430" cy="4694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C8969FA6-EFC6-5A49-F2BE-E89724A43AE1}"/>
              </a:ext>
            </a:extLst>
          </p:cNvPr>
          <p:cNvSpPr/>
          <p:nvPr/>
        </p:nvSpPr>
        <p:spPr>
          <a:xfrm>
            <a:off x="4082433" y="1939582"/>
            <a:ext cx="3961430" cy="3621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9095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C30640-925C-2146-9CD2-C9A0504F0FA5}"/>
              </a:ext>
            </a:extLst>
          </p:cNvPr>
          <p:cNvSpPr>
            <a:spLocks noGrp="1"/>
          </p:cNvSpPr>
          <p:nvPr>
            <p:ph type="title"/>
          </p:nvPr>
        </p:nvSpPr>
        <p:spPr>
          <a:xfrm>
            <a:off x="828675" y="107952"/>
            <a:ext cx="7996238" cy="620711"/>
          </a:xfrm>
        </p:spPr>
        <p:txBody>
          <a:bodyPr>
            <a:normAutofit/>
          </a:bodyPr>
          <a:lstStyle/>
          <a:p>
            <a:pPr algn="ctr"/>
            <a:r>
              <a:rPr lang="fr-FR" sz="2000" b="1" dirty="0">
                <a:latin typeface="+mn-lt"/>
              </a:rPr>
              <a:t>POPULATION DU DAUMAIL : FAMILLES CHABROL, MEUNIERS - 1836</a:t>
            </a:r>
          </a:p>
        </p:txBody>
      </p:sp>
      <p:sp>
        <p:nvSpPr>
          <p:cNvPr id="4" name="ZoneTexte 3">
            <a:extLst>
              <a:ext uri="{FF2B5EF4-FFF2-40B4-BE49-F238E27FC236}">
                <a16:creationId xmlns:a16="http://schemas.microsoft.com/office/drawing/2014/main" id="{EDFD37EB-50AA-F6D3-9285-A4E627732BE6}"/>
              </a:ext>
            </a:extLst>
          </p:cNvPr>
          <p:cNvSpPr txBox="1"/>
          <p:nvPr/>
        </p:nvSpPr>
        <p:spPr>
          <a:xfrm>
            <a:off x="1100137" y="6380716"/>
            <a:ext cx="8089779" cy="369332"/>
          </a:xfrm>
          <a:prstGeom prst="rect">
            <a:avLst/>
          </a:prstGeom>
          <a:noFill/>
        </p:spPr>
        <p:txBody>
          <a:bodyPr wrap="none" rtlCol="0">
            <a:spAutoFit/>
          </a:bodyPr>
          <a:lstStyle/>
          <a:p>
            <a:r>
              <a:rPr lang="fr-FR" dirty="0"/>
              <a:t>ADHV – 6M242 : recensement de population commune de St Priest-sous-</a:t>
            </a:r>
            <a:r>
              <a:rPr lang="fr-FR" dirty="0" err="1"/>
              <a:t>Aixe</a:t>
            </a:r>
            <a:r>
              <a:rPr lang="fr-FR" dirty="0"/>
              <a:t> - 1836</a:t>
            </a:r>
          </a:p>
        </p:txBody>
      </p:sp>
      <p:pic>
        <p:nvPicPr>
          <p:cNvPr id="6" name="Image 5">
            <a:extLst>
              <a:ext uri="{FF2B5EF4-FFF2-40B4-BE49-F238E27FC236}">
                <a16:creationId xmlns:a16="http://schemas.microsoft.com/office/drawing/2014/main" id="{B767A590-2DF1-981F-D4F7-BC7DC88BCC89}"/>
              </a:ext>
            </a:extLst>
          </p:cNvPr>
          <p:cNvPicPr>
            <a:picLocks noChangeAspect="1"/>
          </p:cNvPicPr>
          <p:nvPr/>
        </p:nvPicPr>
        <p:blipFill>
          <a:blip r:embed="rId2"/>
          <a:stretch>
            <a:fillRect/>
          </a:stretch>
        </p:blipFill>
        <p:spPr>
          <a:xfrm>
            <a:off x="1953940" y="682503"/>
            <a:ext cx="5998119" cy="5698213"/>
          </a:xfrm>
          <a:prstGeom prst="rect">
            <a:avLst/>
          </a:prstGeom>
        </p:spPr>
      </p:pic>
      <p:sp>
        <p:nvSpPr>
          <p:cNvPr id="7" name="Rectangle 6">
            <a:extLst>
              <a:ext uri="{FF2B5EF4-FFF2-40B4-BE49-F238E27FC236}">
                <a16:creationId xmlns:a16="http://schemas.microsoft.com/office/drawing/2014/main" id="{800CB8FC-622D-6665-5A50-253C8C766B54}"/>
              </a:ext>
            </a:extLst>
          </p:cNvPr>
          <p:cNvSpPr/>
          <p:nvPr/>
        </p:nvSpPr>
        <p:spPr>
          <a:xfrm>
            <a:off x="1953940" y="682502"/>
            <a:ext cx="4678354" cy="3717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4888D95-0367-178D-6ACC-75ACE7AB373B}"/>
              </a:ext>
            </a:extLst>
          </p:cNvPr>
          <p:cNvSpPr/>
          <p:nvPr/>
        </p:nvSpPr>
        <p:spPr>
          <a:xfrm>
            <a:off x="1953940" y="2455359"/>
            <a:ext cx="4678354" cy="7504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05448752"/>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682</TotalTime>
  <Words>1901</Words>
  <Application>Microsoft Macintosh PowerPoint</Application>
  <PresentationFormat>Format A4 (210 x 297 mm)</PresentationFormat>
  <Paragraphs>131</Paragraphs>
  <Slides>35</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35</vt:i4>
      </vt:variant>
    </vt:vector>
  </HeadingPairs>
  <TitlesOfParts>
    <vt:vector size="40" baseType="lpstr">
      <vt:lpstr>Arial</vt:lpstr>
      <vt:lpstr>Calibri</vt:lpstr>
      <vt:lpstr>Calibri Light</vt:lpstr>
      <vt:lpstr>Garamond</vt:lpstr>
      <vt:lpstr>Thème Office</vt:lpstr>
      <vt:lpstr>LES MOULINS DU DAUMAIL</vt:lpstr>
      <vt:lpstr>LES MOULINS AU XVII° SIECLE</vt:lpstr>
      <vt:lpstr>TENEMENTS DU DAUMAIL – XVIII° SIECLE</vt:lpstr>
      <vt:lpstr>ARPENTEMENT DU XVIII° SIECLE : UN MOULIN A FARINE</vt:lpstr>
      <vt:lpstr>UN PARTAGE SOURCE DE TENSIONS</vt:lpstr>
      <vt:lpstr>CADASTRE - 1823</vt:lpstr>
      <vt:lpstr>CADASTRE SECTION B1 – 1823</vt:lpstr>
      <vt:lpstr>CADASTRE DU DAUMAIL - 1823</vt:lpstr>
      <vt:lpstr>POPULATION DU DAUMAIL : FAMILLES CHABROL, MEUNIERS - 1836</vt:lpstr>
      <vt:lpstr>DES MOULINS POUR L’INDUSTRIE PORCELAINIERE</vt:lpstr>
      <vt:lpstr>LA PATE A PORCELAINE</vt:lpstr>
      <vt:lpstr>LE BROYAGE </vt:lpstr>
      <vt:lpstr>FABRIQUE D’EMAIL AU DAUMAIL - 1886</vt:lpstr>
      <vt:lpstr>LES PATRONS DU DAUMAIL - 1901</vt:lpstr>
      <vt:lpstr>DEMANDE D’ALIGNEMENT  PAR M. DELHOUME - 1881</vt:lpstr>
      <vt:lpstr>TRAVAUX ET AGRANDISSEMENT DE L’USINE DELHOUME - 1881</vt:lpstr>
      <vt:lpstr>PLAN D’ALIGNEMENT DES MOULINS DU DAUMAIL - 1881</vt:lpstr>
      <vt:lpstr>USINES A KAOLIN THARAUD - 1899</vt:lpstr>
      <vt:lpstr>LES MOULINS SUR LA VIENNE - 1902</vt:lpstr>
      <vt:lpstr>REPARATION D’UNE PARTIE DU BARRAGE D’UN DES MOULINS DU DAUMAIL - 1902</vt:lpstr>
      <vt:lpstr>LES BARRAGES LA VIENNE - 1902</vt:lpstr>
      <vt:lpstr>VUE DU DAUMAIL</vt:lpstr>
      <vt:lpstr>PROJET D’AGRANDISSEMENT DE L’USINE DE KAOLIN THARAUD - 1902</vt:lpstr>
      <vt:lpstr>AGRANDISSEMENTS DES USINES DU DAUMAIL : THARAUD / DELHOUME</vt:lpstr>
      <vt:lpstr>DEMOLITION DES TRAVAUX A L’USINE THARAUD - 1903</vt:lpstr>
      <vt:lpstr>CONFLITS THARAUD-DELHOUME</vt:lpstr>
      <vt:lpstr>L’ENTREPRISE THARAUD - 1903</vt:lpstr>
      <vt:lpstr>ANNUAIRE PAR PROFESSIONS</vt:lpstr>
      <vt:lpstr>DES FUSIONS POUR FAIRE FACE AUX CRISES DANS LE SECTEUR</vt:lpstr>
      <vt:lpstr>NOUVEAUX PATRONS DU DAUMAIL - 1926</vt:lpstr>
      <vt:lpstr>NOUVEAUX PATRONS DU DAUMAIL - 1931</vt:lpstr>
      <vt:lpstr>CADASTRE RENOVE 1934</vt:lpstr>
      <vt:lpstr>Présentation PowerPoint</vt:lpstr>
      <vt:lpstr>HISTORIQUE : DES MOULINS AUX USINES</vt:lpstr>
      <vt:lpstr>LA FIN ET LE RENOUVEAU DES MOULINS DU DAUMAIL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MOULINS DU DAUMAY</dc:title>
  <dc:creator>Sophie SICOT</dc:creator>
  <cp:lastModifiedBy>Sophie SICOT</cp:lastModifiedBy>
  <cp:revision>285</cp:revision>
  <dcterms:created xsi:type="dcterms:W3CDTF">2022-10-22T12:06:53Z</dcterms:created>
  <dcterms:modified xsi:type="dcterms:W3CDTF">2023-01-01T18:12:12Z</dcterms:modified>
</cp:coreProperties>
</file>