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87" r:id="rId4"/>
    <p:sldId id="272" r:id="rId5"/>
    <p:sldId id="267" r:id="rId6"/>
    <p:sldId id="273" r:id="rId7"/>
    <p:sldId id="276" r:id="rId8"/>
    <p:sldId id="277" r:id="rId9"/>
    <p:sldId id="280" r:id="rId10"/>
    <p:sldId id="279" r:id="rId11"/>
    <p:sldId id="278" r:id="rId12"/>
    <p:sldId id="269" r:id="rId13"/>
    <p:sldId id="268" r:id="rId14"/>
    <p:sldId id="270" r:id="rId15"/>
    <p:sldId id="284" r:id="rId16"/>
    <p:sldId id="271" r:id="rId17"/>
    <p:sldId id="257" r:id="rId18"/>
    <p:sldId id="259" r:id="rId19"/>
    <p:sldId id="281" r:id="rId20"/>
    <p:sldId id="283" r:id="rId21"/>
    <p:sldId id="282" r:id="rId22"/>
    <p:sldId id="263" r:id="rId23"/>
    <p:sldId id="288" r:id="rId24"/>
    <p:sldId id="266" r:id="rId25"/>
    <p:sldId id="285" r:id="rId26"/>
    <p:sldId id="286" r:id="rId27"/>
    <p:sldId id="265" r:id="rId28"/>
    <p:sldId id="261" r:id="rId29"/>
    <p:sldId id="262" r:id="rId30"/>
    <p:sldId id="264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19"/>
  </p:normalViewPr>
  <p:slideViewPr>
    <p:cSldViewPr snapToGrid="0" snapToObjects="1">
      <p:cViewPr>
        <p:scale>
          <a:sx n="66" d="100"/>
          <a:sy n="66" d="100"/>
        </p:scale>
        <p:origin x="896" y="1120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42A88-22DB-6642-8271-D70303C8D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8D9D80-3D74-A844-9FDE-045E36F72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9CF8B0-227B-9940-83FC-3DB802485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A1D16E-ED56-174F-84A6-FDF0B125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F42CAE-9BEF-9548-A0B0-5B408845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5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050A5C-D9F5-BC42-92EB-34B44DCE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5A4E69-9268-1646-89AB-9C33BDE9D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6D1A5F-3231-BA44-B39D-88E4A0EC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A22E78-282C-0049-8DEC-D20B4FC7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684508-A0A7-F646-B4D1-093A14C5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07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094898-1F7F-AF44-8AC9-54DE58981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317148-3724-A244-A702-226AD6163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621F71-1BD0-C64B-9ECF-01460D4E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D93D80-4B57-EE47-A50E-CF749985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A6E84E-BCF6-F741-8EF7-A1F6FDF9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94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71EB8-C5C0-794C-8435-C5DEAE18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20C62E-FC23-544F-9F07-C8C396A58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A3CA50-B7CA-4147-9703-222FD319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584CCD-4136-5A4D-ADB3-893726E72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CFBE8E-0BF2-6A41-A62D-ED306DC1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0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8B568-CB5B-E74A-BBB0-3C8BBDFD0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17FA44-F423-8648-9F4C-2ABEB646C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28AF56-5B06-9D41-81D6-53D1182D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91068D-A892-4546-870B-9997FCCA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5489BD-C8F7-B347-B78B-597BE7DC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62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1FF28-F149-1245-81D1-699772FE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856DF9-8157-5440-A7FE-1C952CDF6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C0C5E7-A9F2-1541-ADA0-C2526D148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14B0C9-22D9-A846-BF44-5AC6B6AD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A8E685-510D-AF4A-A72A-FABD8F94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BEF6C0-6193-F04B-B2EF-9E0B35EB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19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DC50D8-E3A1-2B4F-911A-C2313025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6EE698-8C65-6943-91D1-C4D83C906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D9DA59-48D6-E041-AD97-082E16D2D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5AE5F9A-8376-6843-8680-E574DD737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72CD0D-16DE-0149-85A3-37FD0E851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5D10CC-D653-824C-9765-1B7A55EB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81CB0E-7C87-ED43-AFBD-443CD2774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2D13C68-A6B9-6242-8F94-B4F4B690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69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52E752-2045-4249-BDCD-A3053935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27860F-F37D-B84C-B420-30013934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791819-4023-E147-AE47-6EA3DFEE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53530C-4BA4-BC4F-B31D-4FD662CA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95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A01CC7-102A-2644-B4A5-2DA9BD67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88C9BC-D9AE-2A4A-A42A-832338D8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045647-B8D7-4546-BBB2-34289E2F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42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BD496-027C-0C4F-B079-4D7C163F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0E1AB6-556B-5C4E-BEBF-E99E13E14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942DF4-1B34-0348-9B5C-701AF8706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56D80D-659E-7640-8903-FBB43464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C1C756-F6B3-F843-8764-B188BE9C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298C5C-39D4-3A49-8513-BCED0257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78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2428-409C-FE45-BFED-A0EB50F8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503115-E34E-C94A-9D74-45F51B880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75DCAC-BE91-F242-99A5-ED747F277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627611-EB39-4543-8BEA-007F45D0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5C1721-6390-7C4D-81D3-36DA65C2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CE51B8-CF45-4840-90EB-84604887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75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17B09D-F67C-AC48-8786-2D07F95B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0AFEAA-4DBD-1340-9A31-2067B57A2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6861A4-97AB-E54C-A071-F22F44FE4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85527-C2F7-204C-BC69-04BD1DE10403}" type="datetimeFigureOut">
              <a:rPr lang="fr-FR" smtClean="0"/>
              <a:t>20/03/2022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A87108-F48A-7240-AB26-5142B459D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77CD0-E202-1347-9719-926B8178C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C4B85-8AE6-3B4A-AC11-6DE308577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23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3E0FC-D1C1-F749-B88C-D06003575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107" y="2306781"/>
            <a:ext cx="4432921" cy="1704109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alisto MT" panose="02040603050505030304" pitchFamily="18" charset="77"/>
              </a:rPr>
              <a:t>LA COLLEGIALE</a:t>
            </a:r>
            <a:br>
              <a:rPr lang="fr-FR" sz="3200" b="1" dirty="0">
                <a:latin typeface="Calisto MT" panose="02040603050505030304" pitchFamily="18" charset="77"/>
              </a:rPr>
            </a:br>
            <a:r>
              <a:rPr lang="fr-FR" sz="3200" b="1" dirty="0">
                <a:latin typeface="Calisto MT" panose="02040603050505030304" pitchFamily="18" charset="77"/>
              </a:rPr>
              <a:t> </a:t>
            </a:r>
            <a:br>
              <a:rPr lang="fr-FR" sz="3200" b="1" dirty="0">
                <a:latin typeface="Calisto MT" panose="02040603050505030304" pitchFamily="18" charset="77"/>
              </a:rPr>
            </a:br>
            <a:r>
              <a:rPr lang="fr-FR" sz="3200" b="1" dirty="0">
                <a:latin typeface="Calisto MT" panose="02040603050505030304" pitchFamily="18" charset="77"/>
              </a:rPr>
              <a:t>DU DORAT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183BF4-B702-8C47-A07A-B572D978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3" t="5470" r="24084" b="24786"/>
          <a:stretch/>
        </p:blipFill>
        <p:spPr>
          <a:xfrm>
            <a:off x="155945" y="286802"/>
            <a:ext cx="3716748" cy="57440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609507E-1F4F-3243-AFE2-B622759D783F}"/>
              </a:ext>
            </a:extLst>
          </p:cNvPr>
          <p:cNvSpPr txBox="1"/>
          <p:nvPr/>
        </p:nvSpPr>
        <p:spPr>
          <a:xfrm>
            <a:off x="1051555" y="5940106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sto MT" panose="02040603050505030304" pitchFamily="18" charset="77"/>
              </a:rPr>
              <a:t>ADHV – 2 Fi 127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9AFFDD-C00E-C742-956E-AC244B7CE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309" y="286802"/>
            <a:ext cx="3457118" cy="5640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B48FE3-E6E8-604B-9F17-658D167438C1}"/>
              </a:ext>
            </a:extLst>
          </p:cNvPr>
          <p:cNvSpPr/>
          <p:nvPr/>
        </p:nvSpPr>
        <p:spPr>
          <a:xfrm>
            <a:off x="9143614" y="5889940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sto MT" panose="02040603050505030304" pitchFamily="18" charset="77"/>
              </a:rPr>
              <a:t>ADHV – 19 Fi 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06A5C2-CEC3-5443-9EF3-F9200C19BD7F}"/>
              </a:ext>
            </a:extLst>
          </p:cNvPr>
          <p:cNvSpPr txBox="1"/>
          <p:nvPr/>
        </p:nvSpPr>
        <p:spPr>
          <a:xfrm>
            <a:off x="2548428" y="6383354"/>
            <a:ext cx="752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dirty="0">
                <a:latin typeface="Garamond" panose="02020404030301010803" pitchFamily="18" charset="0"/>
              </a:rPr>
              <a:t>© </a:t>
            </a:r>
            <a:r>
              <a:rPr lang="fr-FR" dirty="0">
                <a:latin typeface="Calisto MT" panose="02040603050505030304" pitchFamily="18" charset="77"/>
              </a:rPr>
              <a:t>Service éducatif des Archives départementales de la Haute-Vienne - 2022</a:t>
            </a:r>
          </a:p>
        </p:txBody>
      </p:sp>
    </p:spTree>
    <p:extLst>
      <p:ext uri="{BB962C8B-B14F-4D97-AF65-F5344CB8AC3E}">
        <p14:creationId xmlns:p14="http://schemas.microsoft.com/office/powerpoint/2010/main" val="1736143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EFC11A-CA78-CF4F-A7CC-4778D807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074" y="0"/>
            <a:ext cx="8681852" cy="561150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PLAN D’ALIGNEMENT DU DORAT – 1882-83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7053E2-FC5E-5A48-9D74-1AF152FA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0" y="748145"/>
            <a:ext cx="2387802" cy="45423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72B85A-1F77-BA49-B34F-ECC78529D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76" y="795536"/>
            <a:ext cx="9289490" cy="44475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7D07247-8444-6844-B516-71CE5D4B7CB1}"/>
              </a:ext>
            </a:extLst>
          </p:cNvPr>
          <p:cNvSpPr txBox="1"/>
          <p:nvPr/>
        </p:nvSpPr>
        <p:spPr>
          <a:xfrm>
            <a:off x="3111335" y="5997039"/>
            <a:ext cx="437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- 1Fi 627 :  Plan d’alignement 1882-83 </a:t>
            </a:r>
          </a:p>
        </p:txBody>
      </p:sp>
    </p:spTree>
    <p:extLst>
      <p:ext uri="{BB962C8B-B14F-4D97-AF65-F5344CB8AC3E}">
        <p14:creationId xmlns:p14="http://schemas.microsoft.com/office/powerpoint/2010/main" val="214303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5D0480-394F-3C41-95CB-EB1958E0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829" y="0"/>
            <a:ext cx="6318337" cy="499171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LE CADASTRE RENOVE - 1957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BF7F53-504F-6F45-92A8-6DAF967B4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19" y="499171"/>
            <a:ext cx="4959155" cy="58877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E8D747-3A88-E94A-AA97-69BE216198D0}"/>
              </a:ext>
            </a:extLst>
          </p:cNvPr>
          <p:cNvSpPr txBox="1"/>
          <p:nvPr/>
        </p:nvSpPr>
        <p:spPr>
          <a:xfrm>
            <a:off x="3742753" y="6386933"/>
            <a:ext cx="444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- 2241W30 : cadastre rénové AB - 1957</a:t>
            </a:r>
          </a:p>
        </p:txBody>
      </p:sp>
    </p:spTree>
    <p:extLst>
      <p:ext uri="{BB962C8B-B14F-4D97-AF65-F5344CB8AC3E}">
        <p14:creationId xmlns:p14="http://schemas.microsoft.com/office/powerpoint/2010/main" val="332284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D9BB3-13E9-B54F-8471-DE51E8E4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64" y="188144"/>
            <a:ext cx="11238271" cy="711507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Calisto MT" panose="02040603050505030304" pitchFamily="18" charset="77"/>
              </a:rPr>
              <a:t>LES FINANCEMENTS : VENTE D’UNE EGLISE ET DE DEUX CIMETIERES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71646D-28AB-484A-BFA4-BEEB6C865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" r="14253" b="2743"/>
          <a:stretch/>
        </p:blipFill>
        <p:spPr>
          <a:xfrm>
            <a:off x="476864" y="810750"/>
            <a:ext cx="3763928" cy="57702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EB6A09-5D25-454E-926A-2004D1C82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4" t="26706" r="14253" b="10360"/>
          <a:stretch/>
        </p:blipFill>
        <p:spPr>
          <a:xfrm>
            <a:off x="4632960" y="842766"/>
            <a:ext cx="5029200" cy="57381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811F6E-367D-1144-A60C-FA842409583A}"/>
              </a:ext>
            </a:extLst>
          </p:cNvPr>
          <p:cNvSpPr/>
          <p:nvPr/>
        </p:nvSpPr>
        <p:spPr>
          <a:xfrm>
            <a:off x="10020440" y="3186305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ADHV – 2O1027</a:t>
            </a:r>
          </a:p>
        </p:txBody>
      </p:sp>
    </p:spTree>
    <p:extLst>
      <p:ext uri="{BB962C8B-B14F-4D97-AF65-F5344CB8AC3E}">
        <p14:creationId xmlns:p14="http://schemas.microsoft.com/office/powerpoint/2010/main" val="1538179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4A561-AD40-994F-AA43-78835271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58" y="0"/>
            <a:ext cx="10291916" cy="696759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ACCORDS DES AUTORITES RELIGIEUSES ET POLITIQUES - 1830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FDB095-1A74-3648-BBC7-1B09D3C8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230" y="1309716"/>
            <a:ext cx="5651424" cy="42385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52C4DD-CD76-2C4D-8752-2E8AF1D6E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9" r="1875" b="4537"/>
          <a:stretch/>
        </p:blipFill>
        <p:spPr>
          <a:xfrm rot="5400000">
            <a:off x="6029117" y="1564901"/>
            <a:ext cx="5679088" cy="3942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1E9AFB-7781-BA42-AEFF-1DF55960D127}"/>
              </a:ext>
            </a:extLst>
          </p:cNvPr>
          <p:cNvSpPr txBox="1"/>
          <p:nvPr/>
        </p:nvSpPr>
        <p:spPr>
          <a:xfrm>
            <a:off x="4910053" y="637584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– 2O1027</a:t>
            </a:r>
          </a:p>
        </p:txBody>
      </p:sp>
    </p:spTree>
    <p:extLst>
      <p:ext uri="{BB962C8B-B14F-4D97-AF65-F5344CB8AC3E}">
        <p14:creationId xmlns:p14="http://schemas.microsoft.com/office/powerpoint/2010/main" val="3423620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C49930-5B77-1540-ADE2-19157DDD4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85" y="0"/>
            <a:ext cx="8183880" cy="884555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Calisto MT" panose="02040603050505030304" pitchFamily="18" charset="77"/>
              </a:rPr>
              <a:t>VOULONS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1E6E97-44D8-394D-B64B-C37398DB8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30" y="800130"/>
            <a:ext cx="10079990" cy="5257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B5B9D8-50A7-A84F-823E-FA21FFAE3DA6}"/>
              </a:ext>
            </a:extLst>
          </p:cNvPr>
          <p:cNvSpPr/>
          <p:nvPr/>
        </p:nvSpPr>
        <p:spPr>
          <a:xfrm>
            <a:off x="3576336" y="6261854"/>
            <a:ext cx="503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ADHV- 3P69, 1838 : Cadastre, Tableau d’assemblage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15A3380-61FF-2D49-9A5B-F0AF3B56A9B6}"/>
              </a:ext>
            </a:extLst>
          </p:cNvPr>
          <p:cNvSpPr/>
          <p:nvPr/>
        </p:nvSpPr>
        <p:spPr>
          <a:xfrm>
            <a:off x="6583680" y="2484120"/>
            <a:ext cx="1432560" cy="1813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2978E9F-522F-0C4B-BDF0-BEE91B5007D3}"/>
              </a:ext>
            </a:extLst>
          </p:cNvPr>
          <p:cNvSpPr/>
          <p:nvPr/>
        </p:nvSpPr>
        <p:spPr>
          <a:xfrm>
            <a:off x="3273425" y="4053839"/>
            <a:ext cx="1203961" cy="10058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5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C44752-C81D-DC44-9D50-E5F9AEDF6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" t="6165" r="1961" b="7559"/>
          <a:stretch/>
        </p:blipFill>
        <p:spPr>
          <a:xfrm rot="5400000">
            <a:off x="-443752" y="1210235"/>
            <a:ext cx="6562163" cy="44375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239742-7D1E-9046-A10F-7B6B410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30" y="0"/>
            <a:ext cx="6862482" cy="656851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REVENUS DE LA PAROISSE DE VOULONS - 1790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57230D-267E-E349-A788-51A7B085F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8" t="11401" b="4274"/>
          <a:stretch/>
        </p:blipFill>
        <p:spPr>
          <a:xfrm rot="5400000">
            <a:off x="5650666" y="1458097"/>
            <a:ext cx="5738636" cy="39418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32F69D7-432E-F640-ADD7-E2E0604E850E}"/>
              </a:ext>
            </a:extLst>
          </p:cNvPr>
          <p:cNvSpPr txBox="1"/>
          <p:nvPr/>
        </p:nvSpPr>
        <p:spPr>
          <a:xfrm>
            <a:off x="7669913" y="6371528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sto MT" panose="02040603050505030304" pitchFamily="18" charset="77"/>
              </a:rPr>
              <a:t>ADHV – L632</a:t>
            </a:r>
          </a:p>
        </p:txBody>
      </p:sp>
    </p:spTree>
    <p:extLst>
      <p:ext uri="{BB962C8B-B14F-4D97-AF65-F5344CB8AC3E}">
        <p14:creationId xmlns:p14="http://schemas.microsoft.com/office/powerpoint/2010/main" val="25150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411BF-A5B8-294C-B106-4B8E1A94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0"/>
            <a:ext cx="9296400" cy="671195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Calisto MT" panose="02040603050505030304" pitchFamily="18" charset="77"/>
              </a:rPr>
              <a:t>L’EGLISE ET LES CIMETIERES DE VOULONS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1832C9-A57A-FA4C-A825-C7872A8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91" t="28381"/>
          <a:stretch/>
        </p:blipFill>
        <p:spPr>
          <a:xfrm>
            <a:off x="1031964" y="770709"/>
            <a:ext cx="5172557" cy="49116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6F8007-1462-1B43-BDAA-E936F88AE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61" y="770709"/>
            <a:ext cx="5172557" cy="5851226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8" name="Forme libre 7">
            <a:extLst>
              <a:ext uri="{FF2B5EF4-FFF2-40B4-BE49-F238E27FC236}">
                <a16:creationId xmlns:a16="http://schemas.microsoft.com/office/drawing/2014/main" id="{FF1C5BCC-E4D1-DE4D-B18D-2A6A309B7A40}"/>
              </a:ext>
            </a:extLst>
          </p:cNvPr>
          <p:cNvSpPr/>
          <p:nvPr/>
        </p:nvSpPr>
        <p:spPr>
          <a:xfrm>
            <a:off x="1133475" y="2105025"/>
            <a:ext cx="1419225" cy="1800225"/>
          </a:xfrm>
          <a:custGeom>
            <a:avLst/>
            <a:gdLst>
              <a:gd name="connsiteX0" fmla="*/ 95250 w 1419225"/>
              <a:gd name="connsiteY0" fmla="*/ 333375 h 1800225"/>
              <a:gd name="connsiteX1" fmla="*/ 619125 w 1419225"/>
              <a:gd name="connsiteY1" fmla="*/ 0 h 1800225"/>
              <a:gd name="connsiteX2" fmla="*/ 838200 w 1419225"/>
              <a:gd name="connsiteY2" fmla="*/ 238125 h 1800225"/>
              <a:gd name="connsiteX3" fmla="*/ 838200 w 1419225"/>
              <a:gd name="connsiteY3" fmla="*/ 238125 h 1800225"/>
              <a:gd name="connsiteX4" fmla="*/ 857250 w 1419225"/>
              <a:gd name="connsiteY4" fmla="*/ 333375 h 1800225"/>
              <a:gd name="connsiteX5" fmla="*/ 1419225 w 1419225"/>
              <a:gd name="connsiteY5" fmla="*/ 685800 h 1800225"/>
              <a:gd name="connsiteX6" fmla="*/ 1190625 w 1419225"/>
              <a:gd name="connsiteY6" fmla="*/ 1009650 h 1800225"/>
              <a:gd name="connsiteX7" fmla="*/ 1000125 w 1419225"/>
              <a:gd name="connsiteY7" fmla="*/ 1247775 h 1800225"/>
              <a:gd name="connsiteX8" fmla="*/ 657225 w 1419225"/>
              <a:gd name="connsiteY8" fmla="*/ 1581150 h 1800225"/>
              <a:gd name="connsiteX9" fmla="*/ 457200 w 1419225"/>
              <a:gd name="connsiteY9" fmla="*/ 1800225 h 1800225"/>
              <a:gd name="connsiteX10" fmla="*/ 295275 w 1419225"/>
              <a:gd name="connsiteY10" fmla="*/ 1552575 h 1800225"/>
              <a:gd name="connsiteX11" fmla="*/ 257175 w 1419225"/>
              <a:gd name="connsiteY11" fmla="*/ 1371600 h 1800225"/>
              <a:gd name="connsiteX12" fmla="*/ 114300 w 1419225"/>
              <a:gd name="connsiteY12" fmla="*/ 1085850 h 1800225"/>
              <a:gd name="connsiteX13" fmla="*/ 9525 w 1419225"/>
              <a:gd name="connsiteY13" fmla="*/ 819150 h 1800225"/>
              <a:gd name="connsiteX14" fmla="*/ 0 w 1419225"/>
              <a:gd name="connsiteY14" fmla="*/ 714375 h 1800225"/>
              <a:gd name="connsiteX15" fmla="*/ 95250 w 1419225"/>
              <a:gd name="connsiteY15" fmla="*/ 33337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19225" h="1800225">
                <a:moveTo>
                  <a:pt x="95250" y="333375"/>
                </a:moveTo>
                <a:lnTo>
                  <a:pt x="619125" y="0"/>
                </a:lnTo>
                <a:lnTo>
                  <a:pt x="838200" y="238125"/>
                </a:lnTo>
                <a:lnTo>
                  <a:pt x="838200" y="238125"/>
                </a:lnTo>
                <a:lnTo>
                  <a:pt x="857250" y="333375"/>
                </a:lnTo>
                <a:lnTo>
                  <a:pt x="1419225" y="685800"/>
                </a:lnTo>
                <a:lnTo>
                  <a:pt x="1190625" y="1009650"/>
                </a:lnTo>
                <a:lnTo>
                  <a:pt x="1000125" y="1247775"/>
                </a:lnTo>
                <a:lnTo>
                  <a:pt x="657225" y="1581150"/>
                </a:lnTo>
                <a:lnTo>
                  <a:pt x="457200" y="1800225"/>
                </a:lnTo>
                <a:lnTo>
                  <a:pt x="295275" y="1552575"/>
                </a:lnTo>
                <a:lnTo>
                  <a:pt x="257175" y="1371600"/>
                </a:lnTo>
                <a:lnTo>
                  <a:pt x="114300" y="1085850"/>
                </a:lnTo>
                <a:lnTo>
                  <a:pt x="9525" y="819150"/>
                </a:lnTo>
                <a:lnTo>
                  <a:pt x="0" y="714375"/>
                </a:lnTo>
                <a:lnTo>
                  <a:pt x="95250" y="333375"/>
                </a:lnTo>
                <a:close/>
              </a:path>
            </a:pathLst>
          </a:custGeom>
          <a:solidFill>
            <a:srgbClr val="7030A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399C42-32E9-D448-9432-1A5137A4ADFE}"/>
              </a:ext>
            </a:extLst>
          </p:cNvPr>
          <p:cNvSpPr/>
          <p:nvPr/>
        </p:nvSpPr>
        <p:spPr>
          <a:xfrm>
            <a:off x="6696075" y="2314575"/>
            <a:ext cx="3190875" cy="911951"/>
          </a:xfrm>
          <a:prstGeom prst="rect">
            <a:avLst/>
          </a:prstGeom>
          <a:solidFill>
            <a:srgbClr val="7030A0">
              <a:alpha val="355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DCB3EA-625F-1C49-9BBB-3498454FCF44}"/>
              </a:ext>
            </a:extLst>
          </p:cNvPr>
          <p:cNvSpPr txBox="1"/>
          <p:nvPr/>
        </p:nvSpPr>
        <p:spPr>
          <a:xfrm>
            <a:off x="939848" y="5902625"/>
            <a:ext cx="5036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sto MT" panose="02040603050505030304" pitchFamily="18" charset="77"/>
              </a:rPr>
              <a:t>ADHV – Cadastre et état de sections Bas Voulons</a:t>
            </a:r>
          </a:p>
          <a:p>
            <a:pPr algn="ctr"/>
            <a:r>
              <a:rPr lang="fr-FR" dirty="0">
                <a:latin typeface="Calisto MT" panose="02040603050505030304" pitchFamily="18" charset="77"/>
              </a:rPr>
              <a:t>3P69, E3, 1838-39</a:t>
            </a:r>
          </a:p>
        </p:txBody>
      </p:sp>
    </p:spTree>
    <p:extLst>
      <p:ext uri="{BB962C8B-B14F-4D97-AF65-F5344CB8AC3E}">
        <p14:creationId xmlns:p14="http://schemas.microsoft.com/office/powerpoint/2010/main" val="14959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75328-9A79-9544-8012-374B7C75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640" y="0"/>
            <a:ext cx="9166185" cy="618723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REPARATIONS DE L’EGLISE DU DORAT -  DEVIS 1868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1DD374-A0DE-C04E-B401-AE1A0A791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" t="7617" b="3493"/>
          <a:stretch/>
        </p:blipFill>
        <p:spPr>
          <a:xfrm rot="5400000">
            <a:off x="-579538" y="1519178"/>
            <a:ext cx="5603754" cy="38196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19ACA8-57B4-3B4B-8BF9-CF8DCF9C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9" t="1519" r="1730" b="1941"/>
          <a:stretch/>
        </p:blipFill>
        <p:spPr>
          <a:xfrm>
            <a:off x="4363656" y="627123"/>
            <a:ext cx="6877336" cy="56037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DE672E-D4F0-DC4A-A9B8-82F8D743D21E}"/>
              </a:ext>
            </a:extLst>
          </p:cNvPr>
          <p:cNvSpPr txBox="1"/>
          <p:nvPr/>
        </p:nvSpPr>
        <p:spPr>
          <a:xfrm>
            <a:off x="4745620" y="6354502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– 2O1027</a:t>
            </a:r>
          </a:p>
        </p:txBody>
      </p:sp>
    </p:spTree>
    <p:extLst>
      <p:ext uri="{BB962C8B-B14F-4D97-AF65-F5344CB8AC3E}">
        <p14:creationId xmlns:p14="http://schemas.microsoft.com/office/powerpoint/2010/main" val="393567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672123-9D4A-ED4C-B97B-5420EE3F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487" y="0"/>
            <a:ext cx="8599025" cy="780769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Calisto MT" panose="02040603050505030304" pitchFamily="18" charset="77"/>
              </a:rPr>
              <a:t>REPARATIONS DU CLOCHER - 1868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69B191-E718-D147-9089-10E557C47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" t="7617" r="86165" b="24927"/>
          <a:stretch/>
        </p:blipFill>
        <p:spPr>
          <a:xfrm rot="5400000">
            <a:off x="5966726" y="-2868932"/>
            <a:ext cx="2040777" cy="88691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4252C7-CBF0-F64F-9BBE-1CB7BA995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2" t="7617" r="56816" b="26435"/>
          <a:stretch/>
        </p:blipFill>
        <p:spPr>
          <a:xfrm rot="5400000">
            <a:off x="5018052" y="418692"/>
            <a:ext cx="3973794" cy="89048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A7E3AB-731D-3342-9759-880839854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" t="73815" r="74588" b="3493"/>
          <a:stretch/>
        </p:blipFill>
        <p:spPr>
          <a:xfrm rot="5400000">
            <a:off x="-148353" y="936498"/>
            <a:ext cx="2930464" cy="21479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0A2789-D1E8-CD44-B169-A92ABB1C6214}"/>
              </a:ext>
            </a:extLst>
          </p:cNvPr>
          <p:cNvSpPr/>
          <p:nvPr/>
        </p:nvSpPr>
        <p:spPr>
          <a:xfrm>
            <a:off x="469533" y="4544497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ADHV – 2O1027</a:t>
            </a:r>
          </a:p>
        </p:txBody>
      </p:sp>
    </p:spTree>
    <p:extLst>
      <p:ext uri="{BB962C8B-B14F-4D97-AF65-F5344CB8AC3E}">
        <p14:creationId xmlns:p14="http://schemas.microsoft.com/office/powerpoint/2010/main" val="33198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728FC-B67E-F74D-97ED-FEFAD4E9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69" y="95495"/>
            <a:ext cx="10369062" cy="596167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INVENTAIRE DES BIENS DE LA COLLEGIALE DU DORAT EN 1906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EECC71-75FA-0942-97C7-B8D227EEE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663"/>
            <a:ext cx="3944211" cy="53172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602B9C-19AC-EB43-9CCA-F8D6C19C8EF2}"/>
              </a:ext>
            </a:extLst>
          </p:cNvPr>
          <p:cNvSpPr txBox="1"/>
          <p:nvPr/>
        </p:nvSpPr>
        <p:spPr>
          <a:xfrm>
            <a:off x="1008185" y="6393173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– 8V22 - 1906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353050-A2E4-564F-B3C6-4E370FA6F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211" y="691662"/>
            <a:ext cx="3762305" cy="59637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174602-0475-9446-9C81-BC8FDA21E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86"/>
          <a:stretch/>
        </p:blipFill>
        <p:spPr>
          <a:xfrm>
            <a:off x="7706516" y="691660"/>
            <a:ext cx="4306757" cy="51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965DF-58F9-1246-9D17-67307ABF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0"/>
            <a:ext cx="7996237" cy="777875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Calisto MT" panose="02040603050505030304" pitchFamily="18" charset="77"/>
              </a:rPr>
              <a:t>L’EGLISE DU DORAT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FCE4DF-DCC1-6F44-8114-5A904EC7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51" y="388937"/>
            <a:ext cx="3174121" cy="4972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15639C9-E3A6-914A-A379-E25AB7B13DEF}"/>
              </a:ext>
            </a:extLst>
          </p:cNvPr>
          <p:cNvSpPr txBox="1"/>
          <p:nvPr/>
        </p:nvSpPr>
        <p:spPr>
          <a:xfrm>
            <a:off x="4360252" y="6029323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: 46Fi 5394, 46 Fi 5283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77A80E-3FE2-1244-9080-062B6FF1D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"/>
          <a:stretch/>
        </p:blipFill>
        <p:spPr>
          <a:xfrm>
            <a:off x="4001829" y="828677"/>
            <a:ext cx="7310859" cy="45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0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87F9857-3FB7-884D-8BCF-B8D9A6AA7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9" t="4963" r="3619" b="10720"/>
          <a:stretch/>
        </p:blipFill>
        <p:spPr>
          <a:xfrm rot="5400000">
            <a:off x="-228604" y="1483860"/>
            <a:ext cx="6361615" cy="433686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BFAC4E8-AEA5-2043-99CE-74693F78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364" y="12127"/>
            <a:ext cx="4824549" cy="610235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COLLEGIALE DU DORAT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93183E-9645-8C41-A306-8A43300EECF8}"/>
              </a:ext>
            </a:extLst>
          </p:cNvPr>
          <p:cNvSpPr txBox="1"/>
          <p:nvPr/>
        </p:nvSpPr>
        <p:spPr>
          <a:xfrm>
            <a:off x="7356020" y="6525325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sto MT" panose="02040603050505030304" pitchFamily="18" charset="77"/>
              </a:rPr>
              <a:t>ADHV – 8F119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D62AB18-984D-7E45-9493-B9BFF6C84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3" b="9958"/>
          <a:stretch/>
        </p:blipFill>
        <p:spPr>
          <a:xfrm rot="5400000">
            <a:off x="5333077" y="1695115"/>
            <a:ext cx="5694830" cy="36880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046E6E-C53E-5246-8FE2-451C674A07F3}"/>
              </a:ext>
            </a:extLst>
          </p:cNvPr>
          <p:cNvSpPr txBox="1"/>
          <p:nvPr/>
        </p:nvSpPr>
        <p:spPr>
          <a:xfrm>
            <a:off x="9457508" y="253030"/>
            <a:ext cx="51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EST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0E1808-342C-D54E-8935-9C4367109041}"/>
              </a:ext>
            </a:extLst>
          </p:cNvPr>
          <p:cNvSpPr txBox="1"/>
          <p:nvPr/>
        </p:nvSpPr>
        <p:spPr>
          <a:xfrm>
            <a:off x="5066834" y="2404352"/>
            <a:ext cx="1501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NORD</a:t>
            </a:r>
          </a:p>
          <a:p>
            <a:pPr algn="ctr"/>
            <a:r>
              <a:rPr lang="fr-FR" dirty="0"/>
              <a:t>Portail St Jean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C77888-50CE-9741-A4E2-A25C268D5EAA}"/>
              </a:ext>
            </a:extLst>
          </p:cNvPr>
          <p:cNvSpPr txBox="1"/>
          <p:nvPr/>
        </p:nvSpPr>
        <p:spPr>
          <a:xfrm>
            <a:off x="6917662" y="555785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Chapelle St Joseph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903A29-646E-EA48-B9C0-0CC67FB45223}"/>
              </a:ext>
            </a:extLst>
          </p:cNvPr>
          <p:cNvSpPr txBox="1"/>
          <p:nvPr/>
        </p:nvSpPr>
        <p:spPr>
          <a:xfrm>
            <a:off x="8754160" y="1200150"/>
            <a:ext cx="178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Chapelle St Israël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ACCBA7-A090-D142-A002-3E1728FB1CA8}"/>
              </a:ext>
            </a:extLst>
          </p:cNvPr>
          <p:cNvSpPr txBox="1"/>
          <p:nvPr/>
        </p:nvSpPr>
        <p:spPr>
          <a:xfrm>
            <a:off x="9144000" y="1893226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Chapelle des Saints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F8C875-A145-4D47-A2DA-36D7127F470C}"/>
              </a:ext>
            </a:extLst>
          </p:cNvPr>
          <p:cNvSpPr txBox="1"/>
          <p:nvPr/>
        </p:nvSpPr>
        <p:spPr>
          <a:xfrm>
            <a:off x="4905386" y="1200150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Chapelle St Théobald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90F9A1-F6E2-1D4A-8D8A-1B1061683B6A}"/>
              </a:ext>
            </a:extLst>
          </p:cNvPr>
          <p:cNvSpPr txBox="1"/>
          <p:nvPr/>
        </p:nvSpPr>
        <p:spPr>
          <a:xfrm>
            <a:off x="5525715" y="1893226"/>
            <a:ext cx="114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Baptistère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B894DC7-6814-3F44-888B-7A65E8397D69}"/>
              </a:ext>
            </a:extLst>
          </p:cNvPr>
          <p:cNvCxnSpPr/>
          <p:nvPr/>
        </p:nvCxnSpPr>
        <p:spPr>
          <a:xfrm flipV="1">
            <a:off x="9956471" y="181654"/>
            <a:ext cx="0" cy="335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290667A-B205-144A-81A2-C605B178AAD1}"/>
              </a:ext>
            </a:extLst>
          </p:cNvPr>
          <p:cNvCxnSpPr>
            <a:cxnSpLocks/>
          </p:cNvCxnSpPr>
          <p:nvPr/>
        </p:nvCxnSpPr>
        <p:spPr>
          <a:xfrm flipH="1">
            <a:off x="5120638" y="2613217"/>
            <a:ext cx="3655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55C3DB1-47F9-0745-B19B-87FB613D546C}"/>
              </a:ext>
            </a:extLst>
          </p:cNvPr>
          <p:cNvSpPr txBox="1"/>
          <p:nvPr/>
        </p:nvSpPr>
        <p:spPr>
          <a:xfrm>
            <a:off x="7322820" y="2759133"/>
            <a:ext cx="126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Chœur des </a:t>
            </a:r>
          </a:p>
          <a:p>
            <a:pPr algn="ctr"/>
            <a:r>
              <a:rPr lang="fr-FR" dirty="0"/>
              <a:t>chanoines</a:t>
            </a:r>
          </a:p>
        </p:txBody>
      </p:sp>
    </p:spTree>
    <p:extLst>
      <p:ext uri="{BB962C8B-B14F-4D97-AF65-F5344CB8AC3E}">
        <p14:creationId xmlns:p14="http://schemas.microsoft.com/office/powerpoint/2010/main" val="3985503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C18BD8-3EE6-F743-8632-BEBAE04D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969" y="0"/>
            <a:ext cx="7872046" cy="689952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COUPE LONGITUDINALE COLLEGIALE DU DORAT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F8E6B6-D678-D94B-9882-81F7BFFD0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0" b="2328"/>
          <a:stretch/>
        </p:blipFill>
        <p:spPr>
          <a:xfrm>
            <a:off x="1984131" y="517281"/>
            <a:ext cx="8015654" cy="60241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432160-7FD2-A841-9B15-5E2BD8876CA6}"/>
              </a:ext>
            </a:extLst>
          </p:cNvPr>
          <p:cNvSpPr txBox="1"/>
          <p:nvPr/>
        </p:nvSpPr>
        <p:spPr>
          <a:xfrm>
            <a:off x="5014360" y="6496837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sto MT" panose="02040603050505030304" pitchFamily="18" charset="77"/>
              </a:rPr>
              <a:t>ADHV – 8F119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CA0D91-65C4-0047-BC9F-0D6FD7406346}"/>
              </a:ext>
            </a:extLst>
          </p:cNvPr>
          <p:cNvSpPr txBox="1"/>
          <p:nvPr/>
        </p:nvSpPr>
        <p:spPr>
          <a:xfrm>
            <a:off x="10207869" y="3989070"/>
            <a:ext cx="1738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Tour de défense </a:t>
            </a:r>
          </a:p>
          <a:p>
            <a:pPr algn="ctr"/>
            <a:r>
              <a:rPr lang="fr-FR" dirty="0"/>
              <a:t>du XV° siècle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AD50F6-241B-FD49-8C29-E9572CB92776}"/>
              </a:ext>
            </a:extLst>
          </p:cNvPr>
          <p:cNvSpPr txBox="1"/>
          <p:nvPr/>
        </p:nvSpPr>
        <p:spPr>
          <a:xfrm>
            <a:off x="10272854" y="6012180"/>
            <a:ext cx="804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Crypte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BAD0C7A-F7E3-CB41-A2B6-C5BDF7593129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9429750" y="4312235"/>
            <a:ext cx="77811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7A817E3-EBD4-AD44-9D83-AD0EC50CB9F6}"/>
              </a:ext>
            </a:extLst>
          </p:cNvPr>
          <p:cNvCxnSpPr/>
          <p:nvPr/>
        </p:nvCxnSpPr>
        <p:spPr>
          <a:xfrm flipH="1" flipV="1">
            <a:off x="9494735" y="6196845"/>
            <a:ext cx="77811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110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7F581-76ED-AC4C-8D17-05126310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0"/>
            <a:ext cx="7653337" cy="892175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L’ANGE DORE de la tour-lanterne octogonale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687553-AA70-7F44-B30D-51B28800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01" y="737847"/>
            <a:ext cx="3044537" cy="53823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393A00-8580-484D-A023-98588C93F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961" y="737847"/>
            <a:ext cx="2698064" cy="54407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4D7F0A-99B6-AB45-9970-AEB2CD8F4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857" y="737847"/>
            <a:ext cx="3089128" cy="54407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244531A-EC61-D140-A85F-4332CAAE0E9E}"/>
              </a:ext>
            </a:extLst>
          </p:cNvPr>
          <p:cNvSpPr txBox="1"/>
          <p:nvPr/>
        </p:nvSpPr>
        <p:spPr>
          <a:xfrm>
            <a:off x="4444809" y="6350096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: 2 Fi 235, 237, 238 </a:t>
            </a:r>
          </a:p>
        </p:txBody>
      </p:sp>
    </p:spTree>
    <p:extLst>
      <p:ext uri="{BB962C8B-B14F-4D97-AF65-F5344CB8AC3E}">
        <p14:creationId xmlns:p14="http://schemas.microsoft.com/office/powerpoint/2010/main" val="82144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A3CDCF-1C0E-DF42-8F70-87351751D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9" t="38474" r="40521" b="39242"/>
          <a:stretch/>
        </p:blipFill>
        <p:spPr>
          <a:xfrm rot="5400000">
            <a:off x="-1429741" y="2835770"/>
            <a:ext cx="5845783" cy="17489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CE6D8D-3E92-2147-AD45-804CB0DF7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9" t="44775" r="83613" b="45850"/>
          <a:stretch/>
        </p:blipFill>
        <p:spPr>
          <a:xfrm rot="5400000">
            <a:off x="2050998" y="2090509"/>
            <a:ext cx="5799897" cy="31936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422DE1-701D-CA44-BECD-E6FECD3F6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120" y="787371"/>
            <a:ext cx="3321297" cy="5849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928B53-4F55-E94D-BAEB-25D2CF22DC76}"/>
              </a:ext>
            </a:extLst>
          </p:cNvPr>
          <p:cNvSpPr/>
          <p:nvPr/>
        </p:nvSpPr>
        <p:spPr>
          <a:xfrm>
            <a:off x="4021949" y="6488668"/>
            <a:ext cx="2374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ADHV : 8F119, 2 Fi 238 </a:t>
            </a:r>
          </a:p>
        </p:txBody>
      </p:sp>
    </p:spTree>
    <p:extLst>
      <p:ext uri="{BB962C8B-B14F-4D97-AF65-F5344CB8AC3E}">
        <p14:creationId xmlns:p14="http://schemas.microsoft.com/office/powerpoint/2010/main" val="3022021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F6BE8-94E2-CD4E-A99B-C66C39E9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15" y="155575"/>
            <a:ext cx="10077450" cy="454025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CARTE POSTALE DE LA COLLEGIALE DU DORAT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D468AF-7FD3-D142-B1FB-3A4D0D86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95" y="609600"/>
            <a:ext cx="7253289" cy="57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C6F8A-D1C8-5F4F-ABE6-DC3A2A39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13" y="107219"/>
            <a:ext cx="8001000" cy="442756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LA COLLEGIALE APRES 1914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0B3B81-E21F-8C4B-89AB-2468B208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5" y="646035"/>
            <a:ext cx="8614995" cy="556593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B21CE0-8944-D742-9109-EBFDE602410F}"/>
              </a:ext>
            </a:extLst>
          </p:cNvPr>
          <p:cNvSpPr/>
          <p:nvPr/>
        </p:nvSpPr>
        <p:spPr>
          <a:xfrm>
            <a:off x="4511912" y="6211965"/>
            <a:ext cx="158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ADHV : 15Fi 23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6500B47-827D-B24C-B621-23D0844BA272}"/>
              </a:ext>
            </a:extLst>
          </p:cNvPr>
          <p:cNvSpPr/>
          <p:nvPr/>
        </p:nvSpPr>
        <p:spPr>
          <a:xfrm>
            <a:off x="4511912" y="4914900"/>
            <a:ext cx="5265501" cy="952500"/>
          </a:xfrm>
          <a:prstGeom prst="ellipse">
            <a:avLst/>
          </a:prstGeom>
          <a:solidFill>
            <a:srgbClr val="7030A0">
              <a:alpha val="3005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18B4CDD-9ED1-6646-BA01-3DAC55D6C5F1}"/>
              </a:ext>
            </a:extLst>
          </p:cNvPr>
          <p:cNvSpPr/>
          <p:nvPr/>
        </p:nvSpPr>
        <p:spPr>
          <a:xfrm>
            <a:off x="1348155" y="4851201"/>
            <a:ext cx="3163757" cy="1188482"/>
          </a:xfrm>
          <a:prstGeom prst="ellipse">
            <a:avLst/>
          </a:prstGeom>
          <a:solidFill>
            <a:srgbClr val="7030A0">
              <a:alpha val="3005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1412548-82D4-C848-B255-1033B619F571}"/>
              </a:ext>
            </a:extLst>
          </p:cNvPr>
          <p:cNvSpPr/>
          <p:nvPr/>
        </p:nvSpPr>
        <p:spPr>
          <a:xfrm rot="16200000">
            <a:off x="6663661" y="3390901"/>
            <a:ext cx="2438403" cy="952500"/>
          </a:xfrm>
          <a:prstGeom prst="ellipse">
            <a:avLst/>
          </a:prstGeom>
          <a:solidFill>
            <a:srgbClr val="7030A0">
              <a:alpha val="3005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09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E1C84-DEE4-E942-9FEF-E6640117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9505950" cy="511175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LE MONUMENT AUX MORTS DU DORAT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130E8B-D4E5-7149-8A70-864E286DC6D6}"/>
              </a:ext>
            </a:extLst>
          </p:cNvPr>
          <p:cNvSpPr txBox="1"/>
          <p:nvPr/>
        </p:nvSpPr>
        <p:spPr>
          <a:xfrm>
            <a:off x="4712497" y="6317486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sto MT" panose="02040603050505030304" pitchFamily="18" charset="77"/>
              </a:rPr>
              <a:t>ADHV – 46Fi 5448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56DA87-19BD-EC4E-966C-CDCDCF528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3"/>
          <a:stretch/>
        </p:blipFill>
        <p:spPr>
          <a:xfrm>
            <a:off x="4051937" y="540514"/>
            <a:ext cx="3661296" cy="56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40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C3B7C-F01D-E844-A05B-9CE74CF2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087" y="0"/>
            <a:ext cx="8053387" cy="663575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LE PORTAIL DU DORAT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1231D6-7F78-734B-ABE7-22C8297F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12" y="663575"/>
            <a:ext cx="7867362" cy="50851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AA5E24-F42D-3040-8E3A-2E85259BEF0E}"/>
              </a:ext>
            </a:extLst>
          </p:cNvPr>
          <p:cNvSpPr txBox="1"/>
          <p:nvPr/>
        </p:nvSpPr>
        <p:spPr>
          <a:xfrm>
            <a:off x="5160487" y="6194425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: 46 Fi 5286</a:t>
            </a:r>
          </a:p>
        </p:txBody>
      </p:sp>
    </p:spTree>
    <p:extLst>
      <p:ext uri="{BB962C8B-B14F-4D97-AF65-F5344CB8AC3E}">
        <p14:creationId xmlns:p14="http://schemas.microsoft.com/office/powerpoint/2010/main" val="826939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6791B-8A7A-3A4E-AB7D-B091C585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739" y="0"/>
            <a:ext cx="7353300" cy="649432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L’ORGUE DU DORAT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5530A7-5711-044B-A0F8-4C4AE762C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23" y="628650"/>
            <a:ext cx="3915053" cy="56007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8533F94-A20F-A34B-A69A-2CA21C1D9F0C}"/>
              </a:ext>
            </a:extLst>
          </p:cNvPr>
          <p:cNvSpPr txBox="1"/>
          <p:nvPr/>
        </p:nvSpPr>
        <p:spPr>
          <a:xfrm>
            <a:off x="157023" y="6343649"/>
            <a:ext cx="395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46Fi 5417 : orgue de Cavaillé-Coll (1876)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4C4D5B-D812-424B-8855-52C198344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1"/>
          <a:stretch/>
        </p:blipFill>
        <p:spPr>
          <a:xfrm>
            <a:off x="4447309" y="628650"/>
            <a:ext cx="7499821" cy="25709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02D905-7B24-C740-B6B1-3D1E1A319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25" y="3296812"/>
            <a:ext cx="3848904" cy="26208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64A0C5-13A8-D94C-9549-2513BAA0D531}"/>
              </a:ext>
            </a:extLst>
          </p:cNvPr>
          <p:cNvSpPr/>
          <p:nvPr/>
        </p:nvSpPr>
        <p:spPr>
          <a:xfrm>
            <a:off x="4967822" y="6066650"/>
            <a:ext cx="6797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listo MT" panose="0204060305050503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ADHV : GG19 (1769-1771) – Etat civil baptêmes et mariages de la paroisse du Dorat, acte n°153, le 14 janvier 1771 </a:t>
            </a:r>
          </a:p>
        </p:txBody>
      </p:sp>
    </p:spTree>
    <p:extLst>
      <p:ext uri="{BB962C8B-B14F-4D97-AF65-F5344CB8AC3E}">
        <p14:creationId xmlns:p14="http://schemas.microsoft.com/office/powerpoint/2010/main" val="2221822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24141A-0557-B345-8871-E9546F9E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1" y="107950"/>
            <a:ext cx="8810625" cy="62071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L’INTERIEUR DE L’EGLISE DU DORAT : CUVE BAPTISMALE AUX LIONS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1ECEDE-A568-3048-9853-048904C4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22" y="728663"/>
            <a:ext cx="8444714" cy="54086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65A1B3-D5B8-2A47-8595-38F6645E5F92}"/>
              </a:ext>
            </a:extLst>
          </p:cNvPr>
          <p:cNvSpPr txBox="1"/>
          <p:nvPr/>
        </p:nvSpPr>
        <p:spPr>
          <a:xfrm>
            <a:off x="5160487" y="6257925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: 46Fi 5288 </a:t>
            </a:r>
          </a:p>
        </p:txBody>
      </p:sp>
    </p:spTree>
    <p:extLst>
      <p:ext uri="{BB962C8B-B14F-4D97-AF65-F5344CB8AC3E}">
        <p14:creationId xmlns:p14="http://schemas.microsoft.com/office/powerpoint/2010/main" val="275382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CB3B1-DC9B-9342-A666-48BBB904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792" y="0"/>
            <a:ext cx="8856785" cy="549275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PLAN DU DORAT- 1778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A5B1D7-8C58-F244-9AB5-DBB65DF27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t="4986" r="3846" b="3390"/>
          <a:stretch/>
        </p:blipFill>
        <p:spPr>
          <a:xfrm>
            <a:off x="1441939" y="549275"/>
            <a:ext cx="8217877" cy="60174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4D8F2B-8233-F941-B10A-263D12157AFC}"/>
              </a:ext>
            </a:extLst>
          </p:cNvPr>
          <p:cNvSpPr txBox="1"/>
          <p:nvPr/>
        </p:nvSpPr>
        <p:spPr>
          <a:xfrm>
            <a:off x="3176955" y="6566737"/>
            <a:ext cx="523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– 1Fi292 : plan du Dorat par le sieur </a:t>
            </a:r>
            <a:r>
              <a:rPr lang="fr-FR" dirty="0" err="1"/>
              <a:t>Chassaigne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1600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E0B107-8C25-A94D-97AD-CF4E7432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0"/>
            <a:ext cx="7439025" cy="620713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LES CHASSES EN BOIS DORE DU DORAT – XVII° siècle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53D0AF-35D3-7448-9858-0EDCF8567FD7}"/>
              </a:ext>
            </a:extLst>
          </p:cNvPr>
          <p:cNvSpPr txBox="1"/>
          <p:nvPr/>
        </p:nvSpPr>
        <p:spPr>
          <a:xfrm>
            <a:off x="4862286" y="628468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: 46 Fi 5287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C3851A-2217-C54B-B42D-C8CAB243E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" y="707397"/>
            <a:ext cx="11364686" cy="54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2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F501A-5CA6-3245-82DA-ED9B30EC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07" y="83772"/>
            <a:ext cx="6905300" cy="36170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PLAN GEOMETRIQUE DE 1810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A714A6-C8C2-0F48-B85C-23953583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56" y="557029"/>
            <a:ext cx="7954514" cy="57439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2AA6A1-13FA-7246-813C-BF18DCBF9D1D}"/>
              </a:ext>
            </a:extLst>
          </p:cNvPr>
          <p:cNvSpPr txBox="1"/>
          <p:nvPr/>
        </p:nvSpPr>
        <p:spPr>
          <a:xfrm>
            <a:off x="2965938" y="6404896"/>
            <a:ext cx="517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– 5Fi 571 : cadastre du Dorat, feuille n°6 - 1810</a:t>
            </a:r>
          </a:p>
        </p:txBody>
      </p:sp>
    </p:spTree>
    <p:extLst>
      <p:ext uri="{BB962C8B-B14F-4D97-AF65-F5344CB8AC3E}">
        <p14:creationId xmlns:p14="http://schemas.microsoft.com/office/powerpoint/2010/main" val="199163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CAD187-C37D-474E-BAD5-3D7DF1B2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107952"/>
            <a:ext cx="6477733" cy="466480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LE CADASTRE NAPOLEONIEN DE 1834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A667AF-A472-AF40-A159-E74AE7B8F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55" y="794786"/>
            <a:ext cx="5580560" cy="5268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A5BD73-B44A-AF47-A9F1-ED8C85494AEE}"/>
              </a:ext>
            </a:extLst>
          </p:cNvPr>
          <p:cNvSpPr/>
          <p:nvPr/>
        </p:nvSpPr>
        <p:spPr>
          <a:xfrm>
            <a:off x="4312921" y="6380716"/>
            <a:ext cx="322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ADHV : Cadastre A3 3P69, 1838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D38055-6FEA-5B4A-B1BB-7471CCEDF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870" y="794786"/>
            <a:ext cx="4732921" cy="52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4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1EEE5-FB3D-9E40-B0B1-E5683787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10" y="109102"/>
            <a:ext cx="4763193" cy="538124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LES PROPRIETAIRES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464971-05A6-944E-82DF-62261E030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40"/>
          <a:stretch/>
        </p:blipFill>
        <p:spPr>
          <a:xfrm>
            <a:off x="503662" y="669072"/>
            <a:ext cx="4027608" cy="53717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7D36D2-40C3-6044-B4CF-E9F276E7D50A}"/>
              </a:ext>
            </a:extLst>
          </p:cNvPr>
          <p:cNvSpPr txBox="1"/>
          <p:nvPr/>
        </p:nvSpPr>
        <p:spPr>
          <a:xfrm>
            <a:off x="3577243" y="2247428"/>
            <a:ext cx="136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Jardin du boulanger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77CBC8-1E81-0A46-A24F-8C96BC60FD4C}"/>
              </a:ext>
            </a:extLst>
          </p:cNvPr>
          <p:cNvSpPr/>
          <p:nvPr/>
        </p:nvSpPr>
        <p:spPr>
          <a:xfrm>
            <a:off x="2825395" y="1504744"/>
            <a:ext cx="87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Jardin de l’église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51594C-8626-EB4A-A9FC-8DD7842D3301}"/>
              </a:ext>
            </a:extLst>
          </p:cNvPr>
          <p:cNvSpPr txBox="1"/>
          <p:nvPr/>
        </p:nvSpPr>
        <p:spPr>
          <a:xfrm>
            <a:off x="1917518" y="3221252"/>
            <a:ext cx="90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Potager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6074C0-A2E9-B542-96B9-31115A46D022}"/>
              </a:ext>
            </a:extLst>
          </p:cNvPr>
          <p:cNvSpPr txBox="1"/>
          <p:nvPr/>
        </p:nvSpPr>
        <p:spPr>
          <a:xfrm>
            <a:off x="2975958" y="2967335"/>
            <a:ext cx="90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Jardin de la tour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2A95C4-1B5B-3749-BF79-D3AA1825DF1D}"/>
              </a:ext>
            </a:extLst>
          </p:cNvPr>
          <p:cNvSpPr txBox="1"/>
          <p:nvPr/>
        </p:nvSpPr>
        <p:spPr>
          <a:xfrm>
            <a:off x="182610" y="2570593"/>
            <a:ext cx="16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Place de l’église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B12975-2E40-B348-ACCB-A5E6DB23E119}"/>
              </a:ext>
            </a:extLst>
          </p:cNvPr>
          <p:cNvSpPr txBox="1"/>
          <p:nvPr/>
        </p:nvSpPr>
        <p:spPr>
          <a:xfrm>
            <a:off x="1483392" y="3918076"/>
            <a:ext cx="292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Maison de Charles </a:t>
            </a:r>
            <a:r>
              <a:rPr lang="fr-FR" dirty="0" err="1"/>
              <a:t>Hetzel</a:t>
            </a:r>
            <a:r>
              <a:rPr lang="fr-FR" dirty="0"/>
              <a:t>, maître de musique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273BFB-9C88-704C-B645-07A68F42D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651" y="269061"/>
            <a:ext cx="5536786" cy="631987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399F238-A440-2F44-82D5-3F5D3643D8AB}"/>
              </a:ext>
            </a:extLst>
          </p:cNvPr>
          <p:cNvSpPr txBox="1"/>
          <p:nvPr/>
        </p:nvSpPr>
        <p:spPr>
          <a:xfrm>
            <a:off x="2517466" y="5754494"/>
            <a:ext cx="296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Maisons de tailleurs de pierre</a:t>
            </a:r>
          </a:p>
          <a:p>
            <a:r>
              <a:rPr lang="fr-FR" dirty="0"/>
              <a:t>(Pierre </a:t>
            </a:r>
            <a:r>
              <a:rPr lang="fr-FR" dirty="0" err="1"/>
              <a:t>Sigros</a:t>
            </a:r>
            <a:r>
              <a:rPr lang="fr-FR" dirty="0"/>
              <a:t> et Joseph </a:t>
            </a:r>
            <a:r>
              <a:rPr lang="fr-FR" dirty="0" err="1"/>
              <a:t>Segle</a:t>
            </a:r>
            <a:r>
              <a:rPr lang="fr-FR"/>
              <a:t>)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64961E-7DA7-BA47-BCEF-2FCEF1FB6F9B}"/>
              </a:ext>
            </a:extLst>
          </p:cNvPr>
          <p:cNvSpPr txBox="1"/>
          <p:nvPr/>
        </p:nvSpPr>
        <p:spPr>
          <a:xfrm>
            <a:off x="182610" y="6409209"/>
            <a:ext cx="501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– 3P69/2 : état de section A, feuillet 45, 1839</a:t>
            </a:r>
          </a:p>
        </p:txBody>
      </p:sp>
    </p:spTree>
    <p:extLst>
      <p:ext uri="{BB962C8B-B14F-4D97-AF65-F5344CB8AC3E}">
        <p14:creationId xmlns:p14="http://schemas.microsoft.com/office/powerpoint/2010/main" val="40715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0062E-589B-9941-A812-758AF003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26692"/>
            <a:ext cx="4645152" cy="585851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EVOLUTIONS (1810 / 1838)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3067F8-9C19-9942-BC82-DDE767C1F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406" y="885464"/>
            <a:ext cx="4732921" cy="52684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057D51-D4DC-7A4F-B1A4-0D4BF7596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8787" t="31125" r="5012" b="20041"/>
          <a:stretch/>
        </p:blipFill>
        <p:spPr>
          <a:xfrm rot="17353064">
            <a:off x="576200" y="1575051"/>
            <a:ext cx="5028944" cy="39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62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0062E-589B-9941-A812-758AF003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26692"/>
            <a:ext cx="4645152" cy="585851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EVOLUTIONS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3067F8-9C19-9942-BC82-DDE767C1F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406" y="885464"/>
            <a:ext cx="4732921" cy="52684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057D51-D4DC-7A4F-B1A4-0D4BF7596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48787" t="31125" r="5012" b="20041"/>
          <a:stretch/>
        </p:blipFill>
        <p:spPr>
          <a:xfrm rot="17353064">
            <a:off x="6763190" y="998918"/>
            <a:ext cx="5028944" cy="39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1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900A9-709C-7943-9691-96ABE951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23" y="107218"/>
            <a:ext cx="7321062" cy="502383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Calisto MT" panose="02040603050505030304" pitchFamily="18" charset="77"/>
              </a:rPr>
              <a:t>PLAN D’ENSEMBLE 1882-83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C47E85-91EB-0448-B6F6-32215908A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611" y="572587"/>
            <a:ext cx="8430777" cy="57128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576198-724D-6245-A60E-CCC367A89CFD}"/>
              </a:ext>
            </a:extLst>
          </p:cNvPr>
          <p:cNvSpPr txBox="1"/>
          <p:nvPr/>
        </p:nvSpPr>
        <p:spPr>
          <a:xfrm>
            <a:off x="3914792" y="6301232"/>
            <a:ext cx="436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ADHV – 1Fi 627 :  Plan d’alignement 1882-83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F49876-3F7B-B04C-9310-A7E1C0387BAF}"/>
              </a:ext>
            </a:extLst>
          </p:cNvPr>
          <p:cNvSpPr/>
          <p:nvPr/>
        </p:nvSpPr>
        <p:spPr>
          <a:xfrm rot="2765678">
            <a:off x="5097294" y="2367277"/>
            <a:ext cx="505838" cy="502383"/>
          </a:xfrm>
          <a:prstGeom prst="rect">
            <a:avLst/>
          </a:prstGeom>
          <a:solidFill>
            <a:srgbClr val="7030A0">
              <a:alpha val="28025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0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447</Words>
  <Application>Microsoft Macintosh PowerPoint</Application>
  <PresentationFormat>Grand écran</PresentationFormat>
  <Paragraphs>81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Calisto MT</vt:lpstr>
      <vt:lpstr>Garamond</vt:lpstr>
      <vt:lpstr>Thème Office</vt:lpstr>
      <vt:lpstr>LA COLLEGIALE   DU DORAT</vt:lpstr>
      <vt:lpstr>L’EGLISE DU DORAT</vt:lpstr>
      <vt:lpstr>PLAN DU DORAT- 1778</vt:lpstr>
      <vt:lpstr>PLAN GEOMETRIQUE DE 1810</vt:lpstr>
      <vt:lpstr>LE CADASTRE NAPOLEONIEN DE 1834</vt:lpstr>
      <vt:lpstr>LES PROPRIETAIRES</vt:lpstr>
      <vt:lpstr>EVOLUTIONS (1810 / 1838)</vt:lpstr>
      <vt:lpstr>EVOLUTIONS</vt:lpstr>
      <vt:lpstr>PLAN D’ENSEMBLE 1882-83</vt:lpstr>
      <vt:lpstr>PLAN D’ALIGNEMENT DU DORAT – 1882-83</vt:lpstr>
      <vt:lpstr>LE CADASTRE RENOVE - 1957</vt:lpstr>
      <vt:lpstr>LES FINANCEMENTS : VENTE D’UNE EGLISE ET DE DEUX CIMETIERES</vt:lpstr>
      <vt:lpstr>ACCORDS DES AUTORITES RELIGIEUSES ET POLITIQUES - 1830</vt:lpstr>
      <vt:lpstr>VOULONS</vt:lpstr>
      <vt:lpstr>REVENUS DE LA PAROISSE DE VOULONS - 1790</vt:lpstr>
      <vt:lpstr>L’EGLISE ET LES CIMETIERES DE VOULONS</vt:lpstr>
      <vt:lpstr>REPARATIONS DE L’EGLISE DU DORAT -  DEVIS 1868</vt:lpstr>
      <vt:lpstr>REPARATIONS DU CLOCHER - 1868</vt:lpstr>
      <vt:lpstr>INVENTAIRE DES BIENS DE LA COLLEGIALE DU DORAT EN 1906</vt:lpstr>
      <vt:lpstr>COLLEGIALE DU DORAT</vt:lpstr>
      <vt:lpstr>COUPE LONGITUDINALE COLLEGIALE DU DORAT</vt:lpstr>
      <vt:lpstr>L’ANGE DORE de la tour-lanterne octogonale</vt:lpstr>
      <vt:lpstr>Présentation PowerPoint</vt:lpstr>
      <vt:lpstr>CARTE POSTALE DE LA COLLEGIALE DU DORAT</vt:lpstr>
      <vt:lpstr>LA COLLEGIALE APRES 1914</vt:lpstr>
      <vt:lpstr>LE MONUMENT AUX MORTS DU DORAT</vt:lpstr>
      <vt:lpstr>LE PORTAIL DU DORAT</vt:lpstr>
      <vt:lpstr>L’ORGUE DU DORAT</vt:lpstr>
      <vt:lpstr>L’INTERIEUR DE L’EGLISE DU DORAT : CUVE BAPTISMALE AUX LIONS</vt:lpstr>
      <vt:lpstr>LES CHASSES EN BOIS DORE DU DORAT – XVII° siècle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L’EGLISE DU DORAT</dc:title>
  <dc:creator>Sophie SICOT</dc:creator>
  <cp:lastModifiedBy>Sophie SICOT</cp:lastModifiedBy>
  <cp:revision>137</cp:revision>
  <dcterms:created xsi:type="dcterms:W3CDTF">2021-10-13T11:58:48Z</dcterms:created>
  <dcterms:modified xsi:type="dcterms:W3CDTF">2022-03-20T18:18:02Z</dcterms:modified>
</cp:coreProperties>
</file>