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301" r:id="rId3"/>
    <p:sldId id="270" r:id="rId4"/>
    <p:sldId id="259" r:id="rId5"/>
    <p:sldId id="267" r:id="rId6"/>
    <p:sldId id="271" r:id="rId7"/>
    <p:sldId id="283" r:id="rId8"/>
    <p:sldId id="284" r:id="rId9"/>
    <p:sldId id="286" r:id="rId10"/>
    <p:sldId id="285" r:id="rId11"/>
    <p:sldId id="282" r:id="rId12"/>
    <p:sldId id="272" r:id="rId13"/>
    <p:sldId id="288" r:id="rId14"/>
    <p:sldId id="295" r:id="rId15"/>
    <p:sldId id="302" r:id="rId16"/>
    <p:sldId id="276" r:id="rId17"/>
    <p:sldId id="281" r:id="rId18"/>
    <p:sldId id="277" r:id="rId19"/>
    <p:sldId id="279" r:id="rId20"/>
    <p:sldId id="280" r:id="rId21"/>
    <p:sldId id="289" r:id="rId22"/>
    <p:sldId id="291" r:id="rId23"/>
    <p:sldId id="290" r:id="rId24"/>
    <p:sldId id="292" r:id="rId25"/>
    <p:sldId id="296" r:id="rId26"/>
    <p:sldId id="298" r:id="rId27"/>
    <p:sldId id="297" r:id="rId28"/>
    <p:sldId id="278" r:id="rId29"/>
    <p:sldId id="300" r:id="rId30"/>
    <p:sldId id="275" r:id="rId31"/>
    <p:sldId id="258" r:id="rId32"/>
    <p:sldId id="260" r:id="rId33"/>
    <p:sldId id="303" r:id="rId34"/>
    <p:sldId id="304" r:id="rId35"/>
    <p:sldId id="261" r:id="rId36"/>
    <p:sldId id="268" r:id="rId37"/>
    <p:sldId id="262" r:id="rId38"/>
    <p:sldId id="263" r:id="rId39"/>
    <p:sldId id="305" r:id="rId40"/>
    <p:sldId id="264" r:id="rId41"/>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94686"/>
  </p:normalViewPr>
  <p:slideViewPr>
    <p:cSldViewPr snapToGrid="0">
      <p:cViewPr varScale="1">
        <p:scale>
          <a:sx n="109" d="100"/>
          <a:sy n="109" d="100"/>
        </p:scale>
        <p:origin x="1224" y="19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12ED4C59-0AB4-664A-A45E-1E9A589F9093}" type="datetimeFigureOut">
              <a:rPr lang="fr-FR" smtClean="0"/>
              <a:t>14/12/2022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001F8AD-1722-D649-AF33-77726388DD38}" type="slidenum">
              <a:rPr lang="fr-FR" smtClean="0"/>
              <a:t>‹N°›</a:t>
            </a:fld>
            <a:endParaRPr lang="fr-FR"/>
          </a:p>
        </p:txBody>
      </p:sp>
    </p:spTree>
    <p:extLst>
      <p:ext uri="{BB962C8B-B14F-4D97-AF65-F5344CB8AC3E}">
        <p14:creationId xmlns:p14="http://schemas.microsoft.com/office/powerpoint/2010/main" val="1481001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2ED4C59-0AB4-664A-A45E-1E9A589F9093}" type="datetimeFigureOut">
              <a:rPr lang="fr-FR" smtClean="0"/>
              <a:t>14/12/2022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001F8AD-1722-D649-AF33-77726388DD38}" type="slidenum">
              <a:rPr lang="fr-FR" smtClean="0"/>
              <a:t>‹N°›</a:t>
            </a:fld>
            <a:endParaRPr lang="fr-FR"/>
          </a:p>
        </p:txBody>
      </p:sp>
    </p:spTree>
    <p:extLst>
      <p:ext uri="{BB962C8B-B14F-4D97-AF65-F5344CB8AC3E}">
        <p14:creationId xmlns:p14="http://schemas.microsoft.com/office/powerpoint/2010/main" val="1325348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2ED4C59-0AB4-664A-A45E-1E9A589F9093}" type="datetimeFigureOut">
              <a:rPr lang="fr-FR" smtClean="0"/>
              <a:t>14/12/2022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001F8AD-1722-D649-AF33-77726388DD38}" type="slidenum">
              <a:rPr lang="fr-FR" smtClean="0"/>
              <a:t>‹N°›</a:t>
            </a:fld>
            <a:endParaRPr lang="fr-FR"/>
          </a:p>
        </p:txBody>
      </p:sp>
    </p:spTree>
    <p:extLst>
      <p:ext uri="{BB962C8B-B14F-4D97-AF65-F5344CB8AC3E}">
        <p14:creationId xmlns:p14="http://schemas.microsoft.com/office/powerpoint/2010/main" val="1456444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2ED4C59-0AB4-664A-A45E-1E9A589F9093}" type="datetimeFigureOut">
              <a:rPr lang="fr-FR" smtClean="0"/>
              <a:t>14/12/2022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001F8AD-1722-D649-AF33-77726388DD38}" type="slidenum">
              <a:rPr lang="fr-FR" smtClean="0"/>
              <a:t>‹N°›</a:t>
            </a:fld>
            <a:endParaRPr lang="fr-FR"/>
          </a:p>
        </p:txBody>
      </p:sp>
    </p:spTree>
    <p:extLst>
      <p:ext uri="{BB962C8B-B14F-4D97-AF65-F5344CB8AC3E}">
        <p14:creationId xmlns:p14="http://schemas.microsoft.com/office/powerpoint/2010/main" val="1196234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2ED4C59-0AB4-664A-A45E-1E9A589F9093}" type="datetimeFigureOut">
              <a:rPr lang="fr-FR" smtClean="0"/>
              <a:t>14/12/2022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001F8AD-1722-D649-AF33-77726388DD38}" type="slidenum">
              <a:rPr lang="fr-FR" smtClean="0"/>
              <a:t>‹N°›</a:t>
            </a:fld>
            <a:endParaRPr lang="fr-FR"/>
          </a:p>
        </p:txBody>
      </p:sp>
    </p:spTree>
    <p:extLst>
      <p:ext uri="{BB962C8B-B14F-4D97-AF65-F5344CB8AC3E}">
        <p14:creationId xmlns:p14="http://schemas.microsoft.com/office/powerpoint/2010/main" val="1864497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12ED4C59-0AB4-664A-A45E-1E9A589F9093}" type="datetimeFigureOut">
              <a:rPr lang="fr-FR" smtClean="0"/>
              <a:t>14/12/2022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001F8AD-1722-D649-AF33-77726388DD38}" type="slidenum">
              <a:rPr lang="fr-FR" smtClean="0"/>
              <a:t>‹N°›</a:t>
            </a:fld>
            <a:endParaRPr lang="fr-FR"/>
          </a:p>
        </p:txBody>
      </p:sp>
    </p:spTree>
    <p:extLst>
      <p:ext uri="{BB962C8B-B14F-4D97-AF65-F5344CB8AC3E}">
        <p14:creationId xmlns:p14="http://schemas.microsoft.com/office/powerpoint/2010/main" val="147982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82329" y="2505075"/>
            <a:ext cx="4190702"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14913" y="2505075"/>
            <a:ext cx="4211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12ED4C59-0AB4-664A-A45E-1E9A589F9093}" type="datetimeFigureOut">
              <a:rPr lang="fr-FR" smtClean="0"/>
              <a:t>14/12/2022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001F8AD-1722-D649-AF33-77726388DD38}" type="slidenum">
              <a:rPr lang="fr-FR" smtClean="0"/>
              <a:t>‹N°›</a:t>
            </a:fld>
            <a:endParaRPr lang="fr-FR"/>
          </a:p>
        </p:txBody>
      </p:sp>
    </p:spTree>
    <p:extLst>
      <p:ext uri="{BB962C8B-B14F-4D97-AF65-F5344CB8AC3E}">
        <p14:creationId xmlns:p14="http://schemas.microsoft.com/office/powerpoint/2010/main" val="354996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12ED4C59-0AB4-664A-A45E-1E9A589F9093}" type="datetimeFigureOut">
              <a:rPr lang="fr-FR" smtClean="0"/>
              <a:t>14/12/2022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001F8AD-1722-D649-AF33-77726388DD38}" type="slidenum">
              <a:rPr lang="fr-FR" smtClean="0"/>
              <a:t>‹N°›</a:t>
            </a:fld>
            <a:endParaRPr lang="fr-FR"/>
          </a:p>
        </p:txBody>
      </p:sp>
    </p:spTree>
    <p:extLst>
      <p:ext uri="{BB962C8B-B14F-4D97-AF65-F5344CB8AC3E}">
        <p14:creationId xmlns:p14="http://schemas.microsoft.com/office/powerpoint/2010/main" val="267065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ED4C59-0AB4-664A-A45E-1E9A589F9093}" type="datetimeFigureOut">
              <a:rPr lang="fr-FR" smtClean="0"/>
              <a:t>14/12/2022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001F8AD-1722-D649-AF33-77726388DD38}" type="slidenum">
              <a:rPr lang="fr-FR" smtClean="0"/>
              <a:t>‹N°›</a:t>
            </a:fld>
            <a:endParaRPr lang="fr-FR"/>
          </a:p>
        </p:txBody>
      </p:sp>
    </p:spTree>
    <p:extLst>
      <p:ext uri="{BB962C8B-B14F-4D97-AF65-F5344CB8AC3E}">
        <p14:creationId xmlns:p14="http://schemas.microsoft.com/office/powerpoint/2010/main" val="3359049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2ED4C59-0AB4-664A-A45E-1E9A589F9093}" type="datetimeFigureOut">
              <a:rPr lang="fr-FR" smtClean="0"/>
              <a:t>14/12/2022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001F8AD-1722-D649-AF33-77726388DD38}" type="slidenum">
              <a:rPr lang="fr-FR" smtClean="0"/>
              <a:t>‹N°›</a:t>
            </a:fld>
            <a:endParaRPr lang="fr-FR"/>
          </a:p>
        </p:txBody>
      </p:sp>
    </p:spTree>
    <p:extLst>
      <p:ext uri="{BB962C8B-B14F-4D97-AF65-F5344CB8AC3E}">
        <p14:creationId xmlns:p14="http://schemas.microsoft.com/office/powerpoint/2010/main" val="1747506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2ED4C59-0AB4-664A-A45E-1E9A589F9093}" type="datetimeFigureOut">
              <a:rPr lang="fr-FR" smtClean="0"/>
              <a:t>14/12/2022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001F8AD-1722-D649-AF33-77726388DD38}" type="slidenum">
              <a:rPr lang="fr-FR" smtClean="0"/>
              <a:t>‹N°›</a:t>
            </a:fld>
            <a:endParaRPr lang="fr-FR"/>
          </a:p>
        </p:txBody>
      </p:sp>
    </p:spTree>
    <p:extLst>
      <p:ext uri="{BB962C8B-B14F-4D97-AF65-F5344CB8AC3E}">
        <p14:creationId xmlns:p14="http://schemas.microsoft.com/office/powerpoint/2010/main" val="478626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ED4C59-0AB4-664A-A45E-1E9A589F9093}" type="datetimeFigureOut">
              <a:rPr lang="fr-FR" smtClean="0"/>
              <a:t>14/12/2022</a:t>
            </a:fld>
            <a:endParaRPr lang="fr-F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01F8AD-1722-D649-AF33-77726388DD38}" type="slidenum">
              <a:rPr lang="fr-FR" smtClean="0"/>
              <a:t>‹N°›</a:t>
            </a:fld>
            <a:endParaRPr lang="fr-FR"/>
          </a:p>
        </p:txBody>
      </p:sp>
    </p:spTree>
    <p:extLst>
      <p:ext uri="{BB962C8B-B14F-4D97-AF65-F5344CB8AC3E}">
        <p14:creationId xmlns:p14="http://schemas.microsoft.com/office/powerpoint/2010/main" val="18260488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3F96B62-BF9F-BEA8-642C-69380D67B69D}"/>
              </a:ext>
            </a:extLst>
          </p:cNvPr>
          <p:cNvPicPr>
            <a:picLocks noChangeAspect="1"/>
          </p:cNvPicPr>
          <p:nvPr/>
        </p:nvPicPr>
        <p:blipFill>
          <a:blip r:embed="rId2">
            <a:alphaModFix amt="35000"/>
          </a:blip>
          <a:stretch>
            <a:fillRect/>
          </a:stretch>
        </p:blipFill>
        <p:spPr>
          <a:xfrm>
            <a:off x="188897" y="205891"/>
            <a:ext cx="9528205" cy="6042509"/>
          </a:xfrm>
          <a:prstGeom prst="rect">
            <a:avLst/>
          </a:prstGeom>
        </p:spPr>
      </p:pic>
      <p:sp>
        <p:nvSpPr>
          <p:cNvPr id="2" name="Titre 1">
            <a:extLst>
              <a:ext uri="{FF2B5EF4-FFF2-40B4-BE49-F238E27FC236}">
                <a16:creationId xmlns:a16="http://schemas.microsoft.com/office/drawing/2014/main" id="{215EE91A-CDB8-531C-B21F-7FF250A90DB2}"/>
              </a:ext>
            </a:extLst>
          </p:cNvPr>
          <p:cNvSpPr>
            <a:spLocks noGrp="1"/>
          </p:cNvSpPr>
          <p:nvPr>
            <p:ph type="ctrTitle"/>
          </p:nvPr>
        </p:nvSpPr>
        <p:spPr>
          <a:xfrm>
            <a:off x="942242" y="3044948"/>
            <a:ext cx="8420100" cy="2387600"/>
          </a:xfrm>
        </p:spPr>
        <p:txBody>
          <a:bodyPr>
            <a:normAutofit/>
          </a:bodyPr>
          <a:lstStyle/>
          <a:p>
            <a:r>
              <a:rPr lang="fr-FR" b="1" dirty="0">
                <a:latin typeface="Garamond" panose="02020404030301010803" pitchFamily="18" charset="0"/>
              </a:rPr>
              <a:t>LE PALAIS DE JUSTICE DE LIMOGES</a:t>
            </a:r>
          </a:p>
        </p:txBody>
      </p:sp>
      <p:sp>
        <p:nvSpPr>
          <p:cNvPr id="4" name="ZoneTexte 3">
            <a:extLst>
              <a:ext uri="{FF2B5EF4-FFF2-40B4-BE49-F238E27FC236}">
                <a16:creationId xmlns:a16="http://schemas.microsoft.com/office/drawing/2014/main" id="{4B248934-484E-0D35-E618-BCC166859FC5}"/>
              </a:ext>
            </a:extLst>
          </p:cNvPr>
          <p:cNvSpPr txBox="1"/>
          <p:nvPr/>
        </p:nvSpPr>
        <p:spPr>
          <a:xfrm>
            <a:off x="1902316" y="6467443"/>
            <a:ext cx="6101366" cy="369332"/>
          </a:xfrm>
          <a:prstGeom prst="rect">
            <a:avLst/>
          </a:prstGeom>
          <a:noFill/>
        </p:spPr>
        <p:txBody>
          <a:bodyPr wrap="square">
            <a:spAutoFit/>
          </a:bodyPr>
          <a:lstStyle/>
          <a:p>
            <a:r>
              <a:rPr lang="fr-FR" altLang="fr-FR" sz="1800" dirty="0">
                <a:latin typeface="Garamond" panose="02020404030301010803" pitchFamily="18" charset="0"/>
              </a:rPr>
              <a:t>© Archives départementales de la Haute-Vienne – 2022-23</a:t>
            </a:r>
          </a:p>
        </p:txBody>
      </p:sp>
    </p:spTree>
    <p:extLst>
      <p:ext uri="{BB962C8B-B14F-4D97-AF65-F5344CB8AC3E}">
        <p14:creationId xmlns:p14="http://schemas.microsoft.com/office/powerpoint/2010/main" val="993612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20B990-76E4-F3D8-59AE-AF37343462B5}"/>
              </a:ext>
            </a:extLst>
          </p:cNvPr>
          <p:cNvSpPr>
            <a:spLocks noGrp="1"/>
          </p:cNvSpPr>
          <p:nvPr>
            <p:ph type="title"/>
          </p:nvPr>
        </p:nvSpPr>
        <p:spPr>
          <a:xfrm>
            <a:off x="972286" y="0"/>
            <a:ext cx="7961428" cy="416269"/>
          </a:xfrm>
        </p:spPr>
        <p:txBody>
          <a:bodyPr>
            <a:normAutofit/>
          </a:bodyPr>
          <a:lstStyle/>
          <a:p>
            <a:pPr algn="ctr"/>
            <a:r>
              <a:rPr lang="fr-FR" sz="2000" b="1" dirty="0">
                <a:latin typeface="+mn-lt"/>
              </a:rPr>
              <a:t>PLAN DU PALAIS DE JUSTICE - 1840</a:t>
            </a:r>
          </a:p>
        </p:txBody>
      </p:sp>
      <p:pic>
        <p:nvPicPr>
          <p:cNvPr id="5" name="Image 4">
            <a:extLst>
              <a:ext uri="{FF2B5EF4-FFF2-40B4-BE49-F238E27FC236}">
                <a16:creationId xmlns:a16="http://schemas.microsoft.com/office/drawing/2014/main" id="{7A06A539-2E69-1639-6A35-6585914CEE13}"/>
              </a:ext>
            </a:extLst>
          </p:cNvPr>
          <p:cNvPicPr>
            <a:picLocks noChangeAspect="1"/>
          </p:cNvPicPr>
          <p:nvPr/>
        </p:nvPicPr>
        <p:blipFill rotWithShape="1">
          <a:blip r:embed="rId2"/>
          <a:srcRect l="12848" t="3104" r="11515" b="6713"/>
          <a:stretch/>
        </p:blipFill>
        <p:spPr>
          <a:xfrm>
            <a:off x="1548786" y="416269"/>
            <a:ext cx="6808427" cy="6088305"/>
          </a:xfrm>
          <a:prstGeom prst="rect">
            <a:avLst/>
          </a:prstGeom>
        </p:spPr>
      </p:pic>
      <p:sp>
        <p:nvSpPr>
          <p:cNvPr id="7" name="ZoneTexte 6">
            <a:extLst>
              <a:ext uri="{FF2B5EF4-FFF2-40B4-BE49-F238E27FC236}">
                <a16:creationId xmlns:a16="http://schemas.microsoft.com/office/drawing/2014/main" id="{8CC0C697-BFBD-284F-851D-71399073E9F7}"/>
              </a:ext>
            </a:extLst>
          </p:cNvPr>
          <p:cNvSpPr txBox="1"/>
          <p:nvPr/>
        </p:nvSpPr>
        <p:spPr>
          <a:xfrm>
            <a:off x="2598821" y="6504574"/>
            <a:ext cx="4957010" cy="307777"/>
          </a:xfrm>
          <a:prstGeom prst="rect">
            <a:avLst/>
          </a:prstGeom>
          <a:noFill/>
        </p:spPr>
        <p:txBody>
          <a:bodyPr wrap="square">
            <a:spAutoFit/>
          </a:bodyPr>
          <a:lstStyle/>
          <a:p>
            <a:r>
              <a:rPr lang="fr-FR" sz="1400" dirty="0"/>
              <a:t>ADHV – 4N45 : plan annexé au procès-verbal, 15 janvier 1840</a:t>
            </a:r>
          </a:p>
        </p:txBody>
      </p:sp>
    </p:spTree>
    <p:extLst>
      <p:ext uri="{BB962C8B-B14F-4D97-AF65-F5344CB8AC3E}">
        <p14:creationId xmlns:p14="http://schemas.microsoft.com/office/powerpoint/2010/main" val="3611857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F2D4-03EA-2FA0-7E28-21C0976EE19C}"/>
              </a:ext>
            </a:extLst>
          </p:cNvPr>
          <p:cNvSpPr>
            <a:spLocks noGrp="1"/>
          </p:cNvSpPr>
          <p:nvPr>
            <p:ph type="title"/>
          </p:nvPr>
        </p:nvSpPr>
        <p:spPr>
          <a:xfrm>
            <a:off x="5579165" y="150540"/>
            <a:ext cx="3804824" cy="1026351"/>
          </a:xfrm>
        </p:spPr>
        <p:txBody>
          <a:bodyPr>
            <a:normAutofit/>
          </a:bodyPr>
          <a:lstStyle/>
          <a:p>
            <a:pPr algn="ctr"/>
            <a:r>
              <a:rPr lang="fr-FR" sz="2000" b="1" dirty="0">
                <a:latin typeface="+mn-lt"/>
              </a:rPr>
              <a:t>PLAN GENERAL DU PALAIS DE JUSTICE ET DE SES ABORDS - 1844</a:t>
            </a:r>
          </a:p>
        </p:txBody>
      </p:sp>
      <p:pic>
        <p:nvPicPr>
          <p:cNvPr id="7" name="Image 6">
            <a:extLst>
              <a:ext uri="{FF2B5EF4-FFF2-40B4-BE49-F238E27FC236}">
                <a16:creationId xmlns:a16="http://schemas.microsoft.com/office/drawing/2014/main" id="{0B575FE1-D35B-12CA-6BB4-3FB4D1648535}"/>
              </a:ext>
            </a:extLst>
          </p:cNvPr>
          <p:cNvPicPr>
            <a:picLocks noChangeAspect="1"/>
          </p:cNvPicPr>
          <p:nvPr/>
        </p:nvPicPr>
        <p:blipFill rotWithShape="1">
          <a:blip r:embed="rId2"/>
          <a:srcRect l="1788" t="2990" r="2603" b="1401"/>
          <a:stretch/>
        </p:blipFill>
        <p:spPr>
          <a:xfrm rot="5400000">
            <a:off x="-507381" y="970155"/>
            <a:ext cx="6556917" cy="4917688"/>
          </a:xfrm>
          <a:prstGeom prst="rect">
            <a:avLst/>
          </a:prstGeom>
        </p:spPr>
      </p:pic>
      <p:sp>
        <p:nvSpPr>
          <p:cNvPr id="8" name="ZoneTexte 7">
            <a:extLst>
              <a:ext uri="{FF2B5EF4-FFF2-40B4-BE49-F238E27FC236}">
                <a16:creationId xmlns:a16="http://schemas.microsoft.com/office/drawing/2014/main" id="{C6BE35DA-C401-49AA-BEA4-FED43C2D0047}"/>
              </a:ext>
            </a:extLst>
          </p:cNvPr>
          <p:cNvSpPr txBox="1"/>
          <p:nvPr/>
        </p:nvSpPr>
        <p:spPr>
          <a:xfrm>
            <a:off x="7120004" y="6399681"/>
            <a:ext cx="1173719" cy="307777"/>
          </a:xfrm>
          <a:prstGeom prst="rect">
            <a:avLst/>
          </a:prstGeom>
          <a:noFill/>
        </p:spPr>
        <p:txBody>
          <a:bodyPr wrap="none" rtlCol="0">
            <a:spAutoFit/>
          </a:bodyPr>
          <a:lstStyle/>
          <a:p>
            <a:r>
              <a:rPr lang="fr-FR" sz="1400" dirty="0"/>
              <a:t>ADHV – 4N46</a:t>
            </a:r>
          </a:p>
        </p:txBody>
      </p:sp>
      <p:sp>
        <p:nvSpPr>
          <p:cNvPr id="9" name="ZoneTexte 8">
            <a:extLst>
              <a:ext uri="{FF2B5EF4-FFF2-40B4-BE49-F238E27FC236}">
                <a16:creationId xmlns:a16="http://schemas.microsoft.com/office/drawing/2014/main" id="{B1B5D58B-8B0B-AA72-5D0C-A5A3A9D593E7}"/>
              </a:ext>
            </a:extLst>
          </p:cNvPr>
          <p:cNvSpPr txBox="1"/>
          <p:nvPr/>
        </p:nvSpPr>
        <p:spPr>
          <a:xfrm>
            <a:off x="5506377" y="1859338"/>
            <a:ext cx="4087390" cy="3139321"/>
          </a:xfrm>
          <a:prstGeom prst="rect">
            <a:avLst/>
          </a:prstGeom>
          <a:noFill/>
        </p:spPr>
        <p:txBody>
          <a:bodyPr wrap="square" rtlCol="0">
            <a:spAutoFit/>
          </a:bodyPr>
          <a:lstStyle/>
          <a:p>
            <a:pPr algn="just"/>
            <a:r>
              <a:rPr lang="fr-FR" dirty="0"/>
              <a:t>Le plan propose 4 emplacements possibles pour la nouvelle prison. </a:t>
            </a:r>
          </a:p>
          <a:p>
            <a:pPr algn="just"/>
            <a:endParaRPr lang="fr-FR" dirty="0"/>
          </a:p>
          <a:p>
            <a:pPr algn="just"/>
            <a:r>
              <a:rPr lang="fr-FR" dirty="0"/>
              <a:t>Alors qu’en 1836, la proposition était en face du palais, en 1839 le long du palais de justice, en 1844, l’emplacement n°3 (rouge), correspondant au chantier de monsieur Fougères, a été choisi pour devenir la prison départementale. La prison est désormais de l’autre côté du jardin d’Orsay.</a:t>
            </a:r>
          </a:p>
        </p:txBody>
      </p:sp>
    </p:spTree>
    <p:extLst>
      <p:ext uri="{BB962C8B-B14F-4D97-AF65-F5344CB8AC3E}">
        <p14:creationId xmlns:p14="http://schemas.microsoft.com/office/powerpoint/2010/main" val="2424378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D58EF4-F7D2-68E6-FCE0-C2AE0BF6EA64}"/>
              </a:ext>
            </a:extLst>
          </p:cNvPr>
          <p:cNvSpPr>
            <a:spLocks noGrp="1"/>
          </p:cNvSpPr>
          <p:nvPr>
            <p:ph type="title"/>
          </p:nvPr>
        </p:nvSpPr>
        <p:spPr>
          <a:xfrm>
            <a:off x="5355207" y="0"/>
            <a:ext cx="4377192" cy="752473"/>
          </a:xfrm>
        </p:spPr>
        <p:txBody>
          <a:bodyPr>
            <a:normAutofit/>
          </a:bodyPr>
          <a:lstStyle/>
          <a:p>
            <a:pPr algn="ctr"/>
            <a:r>
              <a:rPr lang="fr-FR" sz="2000" b="1" dirty="0">
                <a:latin typeface="+mn-lt"/>
              </a:rPr>
              <a:t>PLAN DU PALAIS DE JUSTICE - 1846</a:t>
            </a:r>
          </a:p>
        </p:txBody>
      </p:sp>
      <p:pic>
        <p:nvPicPr>
          <p:cNvPr id="5" name="Image 4">
            <a:extLst>
              <a:ext uri="{FF2B5EF4-FFF2-40B4-BE49-F238E27FC236}">
                <a16:creationId xmlns:a16="http://schemas.microsoft.com/office/drawing/2014/main" id="{4ACBA9CD-8B05-14E7-4CD8-773C17C6E741}"/>
              </a:ext>
            </a:extLst>
          </p:cNvPr>
          <p:cNvPicPr>
            <a:picLocks noChangeAspect="1"/>
          </p:cNvPicPr>
          <p:nvPr/>
        </p:nvPicPr>
        <p:blipFill rotWithShape="1">
          <a:blip r:embed="rId2"/>
          <a:srcRect l="8543" t="6132" r="3860" b="4233"/>
          <a:stretch/>
        </p:blipFill>
        <p:spPr>
          <a:xfrm rot="5400000">
            <a:off x="-555411" y="1022972"/>
            <a:ext cx="6270080" cy="4812056"/>
          </a:xfrm>
          <a:prstGeom prst="rect">
            <a:avLst/>
          </a:prstGeom>
        </p:spPr>
      </p:pic>
      <p:sp>
        <p:nvSpPr>
          <p:cNvPr id="6" name="ZoneTexte 5">
            <a:extLst>
              <a:ext uri="{FF2B5EF4-FFF2-40B4-BE49-F238E27FC236}">
                <a16:creationId xmlns:a16="http://schemas.microsoft.com/office/drawing/2014/main" id="{69E3AF8C-A0D7-2EC9-F73A-6F6467C200E6}"/>
              </a:ext>
            </a:extLst>
          </p:cNvPr>
          <p:cNvSpPr txBox="1"/>
          <p:nvPr/>
        </p:nvSpPr>
        <p:spPr>
          <a:xfrm>
            <a:off x="5355207" y="2011680"/>
            <a:ext cx="4072257" cy="1477328"/>
          </a:xfrm>
          <a:prstGeom prst="rect">
            <a:avLst/>
          </a:prstGeom>
          <a:noFill/>
        </p:spPr>
        <p:txBody>
          <a:bodyPr wrap="square" rtlCol="0">
            <a:spAutoFit/>
          </a:bodyPr>
          <a:lstStyle/>
          <a:p>
            <a:pPr algn="just"/>
            <a:r>
              <a:rPr lang="fr-FR" dirty="0"/>
              <a:t>Plan général du palais de justice du 8 avril 1846 signé par le préfet de la Haute-Vienne joint au procès-verbal pour l’acquisition d’une partie du jardin de François Pradier.</a:t>
            </a:r>
          </a:p>
        </p:txBody>
      </p:sp>
      <p:sp>
        <p:nvSpPr>
          <p:cNvPr id="7" name="ZoneTexte 6">
            <a:extLst>
              <a:ext uri="{FF2B5EF4-FFF2-40B4-BE49-F238E27FC236}">
                <a16:creationId xmlns:a16="http://schemas.microsoft.com/office/drawing/2014/main" id="{60F37714-E5ED-CC73-50E4-F19133BB7AEC}"/>
              </a:ext>
            </a:extLst>
          </p:cNvPr>
          <p:cNvSpPr txBox="1"/>
          <p:nvPr/>
        </p:nvSpPr>
        <p:spPr>
          <a:xfrm>
            <a:off x="1828799" y="6550223"/>
            <a:ext cx="1173719" cy="307777"/>
          </a:xfrm>
          <a:prstGeom prst="rect">
            <a:avLst/>
          </a:prstGeom>
          <a:noFill/>
        </p:spPr>
        <p:txBody>
          <a:bodyPr wrap="none" rtlCol="0">
            <a:spAutoFit/>
          </a:bodyPr>
          <a:lstStyle/>
          <a:p>
            <a:r>
              <a:rPr lang="fr-FR" sz="1400" dirty="0"/>
              <a:t>ADHV – 4N45</a:t>
            </a:r>
          </a:p>
        </p:txBody>
      </p:sp>
    </p:spTree>
    <p:extLst>
      <p:ext uri="{BB962C8B-B14F-4D97-AF65-F5344CB8AC3E}">
        <p14:creationId xmlns:p14="http://schemas.microsoft.com/office/powerpoint/2010/main" val="2707269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352EA8-A5DE-3D4D-ED1D-8A599C608D86}"/>
              </a:ext>
            </a:extLst>
          </p:cNvPr>
          <p:cNvSpPr>
            <a:spLocks noGrp="1"/>
          </p:cNvSpPr>
          <p:nvPr>
            <p:ph type="title"/>
          </p:nvPr>
        </p:nvSpPr>
        <p:spPr>
          <a:xfrm>
            <a:off x="5387546" y="155064"/>
            <a:ext cx="4084552" cy="1154754"/>
          </a:xfrm>
        </p:spPr>
        <p:txBody>
          <a:bodyPr>
            <a:normAutofit/>
          </a:bodyPr>
          <a:lstStyle/>
          <a:p>
            <a:pPr algn="ctr"/>
            <a:r>
              <a:rPr lang="fr-FR" sz="2000" b="1" dirty="0">
                <a:latin typeface="+mn-lt"/>
              </a:rPr>
              <a:t>PROJET DES ABORDS DU PALAIS DE JUSTICE - 1849</a:t>
            </a:r>
          </a:p>
        </p:txBody>
      </p:sp>
      <p:pic>
        <p:nvPicPr>
          <p:cNvPr id="5" name="Image 4">
            <a:extLst>
              <a:ext uri="{FF2B5EF4-FFF2-40B4-BE49-F238E27FC236}">
                <a16:creationId xmlns:a16="http://schemas.microsoft.com/office/drawing/2014/main" id="{CD9652C5-56B5-0526-DD83-EA52DE7A7FB8}"/>
              </a:ext>
            </a:extLst>
          </p:cNvPr>
          <p:cNvPicPr>
            <a:picLocks noChangeAspect="1"/>
          </p:cNvPicPr>
          <p:nvPr/>
        </p:nvPicPr>
        <p:blipFill rotWithShape="1">
          <a:blip r:embed="rId2"/>
          <a:srcRect l="5324" t="9119" r="9550" b="7038"/>
          <a:stretch/>
        </p:blipFill>
        <p:spPr>
          <a:xfrm rot="5400000">
            <a:off x="-701504" y="1004848"/>
            <a:ext cx="6504287" cy="4804719"/>
          </a:xfrm>
          <a:prstGeom prst="rect">
            <a:avLst/>
          </a:prstGeom>
        </p:spPr>
      </p:pic>
      <p:sp>
        <p:nvSpPr>
          <p:cNvPr id="6" name="ZoneTexte 5">
            <a:extLst>
              <a:ext uri="{FF2B5EF4-FFF2-40B4-BE49-F238E27FC236}">
                <a16:creationId xmlns:a16="http://schemas.microsoft.com/office/drawing/2014/main" id="{0BEEA49D-6F54-6175-E855-7BE1044223CC}"/>
              </a:ext>
            </a:extLst>
          </p:cNvPr>
          <p:cNvSpPr txBox="1"/>
          <p:nvPr/>
        </p:nvSpPr>
        <p:spPr>
          <a:xfrm>
            <a:off x="6863801" y="6395159"/>
            <a:ext cx="1138453" cy="307777"/>
          </a:xfrm>
          <a:prstGeom prst="rect">
            <a:avLst/>
          </a:prstGeom>
          <a:noFill/>
        </p:spPr>
        <p:txBody>
          <a:bodyPr wrap="none" rtlCol="0">
            <a:spAutoFit/>
          </a:bodyPr>
          <a:lstStyle/>
          <a:p>
            <a:r>
              <a:rPr lang="fr-FR" sz="1400" dirty="0"/>
              <a:t>ADHV - 4N46</a:t>
            </a:r>
          </a:p>
        </p:txBody>
      </p:sp>
    </p:spTree>
    <p:extLst>
      <p:ext uri="{BB962C8B-B14F-4D97-AF65-F5344CB8AC3E}">
        <p14:creationId xmlns:p14="http://schemas.microsoft.com/office/powerpoint/2010/main" val="4211446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97244-AED0-331B-31D3-544E7691C8CF}"/>
              </a:ext>
            </a:extLst>
          </p:cNvPr>
          <p:cNvSpPr>
            <a:spLocks noGrp="1"/>
          </p:cNvSpPr>
          <p:nvPr>
            <p:ph type="title"/>
          </p:nvPr>
        </p:nvSpPr>
        <p:spPr>
          <a:xfrm>
            <a:off x="910602" y="73128"/>
            <a:ext cx="7928598" cy="583997"/>
          </a:xfrm>
        </p:spPr>
        <p:txBody>
          <a:bodyPr>
            <a:normAutofit/>
          </a:bodyPr>
          <a:lstStyle/>
          <a:p>
            <a:pPr algn="ctr"/>
            <a:r>
              <a:rPr lang="fr-FR" sz="2000" b="1" dirty="0">
                <a:latin typeface="+mn-lt"/>
              </a:rPr>
              <a:t>VUE PANORAMIQUE</a:t>
            </a:r>
          </a:p>
        </p:txBody>
      </p:sp>
      <p:pic>
        <p:nvPicPr>
          <p:cNvPr id="5" name="Image 4">
            <a:extLst>
              <a:ext uri="{FF2B5EF4-FFF2-40B4-BE49-F238E27FC236}">
                <a16:creationId xmlns:a16="http://schemas.microsoft.com/office/drawing/2014/main" id="{8F3F6DC0-1277-06EF-AB7C-BEA7EBCAEB6E}"/>
              </a:ext>
            </a:extLst>
          </p:cNvPr>
          <p:cNvPicPr>
            <a:picLocks noChangeAspect="1"/>
          </p:cNvPicPr>
          <p:nvPr/>
        </p:nvPicPr>
        <p:blipFill rotWithShape="1">
          <a:blip r:embed="rId2"/>
          <a:srcRect t="1676" r="1439"/>
          <a:stretch/>
        </p:blipFill>
        <p:spPr>
          <a:xfrm>
            <a:off x="554620" y="611749"/>
            <a:ext cx="8796759" cy="5634502"/>
          </a:xfrm>
          <a:prstGeom prst="rect">
            <a:avLst/>
          </a:prstGeom>
        </p:spPr>
      </p:pic>
      <p:sp>
        <p:nvSpPr>
          <p:cNvPr id="6" name="ZoneTexte 5">
            <a:extLst>
              <a:ext uri="{FF2B5EF4-FFF2-40B4-BE49-F238E27FC236}">
                <a16:creationId xmlns:a16="http://schemas.microsoft.com/office/drawing/2014/main" id="{41C4C5BF-3D0D-D002-2043-52A53ECB0584}"/>
              </a:ext>
            </a:extLst>
          </p:cNvPr>
          <p:cNvSpPr txBox="1"/>
          <p:nvPr/>
        </p:nvSpPr>
        <p:spPr>
          <a:xfrm>
            <a:off x="4004840" y="6477095"/>
            <a:ext cx="1547218" cy="307777"/>
          </a:xfrm>
          <a:prstGeom prst="rect">
            <a:avLst/>
          </a:prstGeom>
          <a:noFill/>
        </p:spPr>
        <p:txBody>
          <a:bodyPr wrap="none" rtlCol="0">
            <a:spAutoFit/>
          </a:bodyPr>
          <a:lstStyle/>
          <a:p>
            <a:r>
              <a:rPr lang="fr-FR" sz="1400" dirty="0"/>
              <a:t>ADHV – 46Fi11092</a:t>
            </a:r>
          </a:p>
        </p:txBody>
      </p:sp>
    </p:spTree>
    <p:extLst>
      <p:ext uri="{BB962C8B-B14F-4D97-AF65-F5344CB8AC3E}">
        <p14:creationId xmlns:p14="http://schemas.microsoft.com/office/powerpoint/2010/main" val="3496622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5F5573-68F4-9513-466D-31E281CB2D11}"/>
              </a:ext>
            </a:extLst>
          </p:cNvPr>
          <p:cNvSpPr>
            <a:spLocks noGrp="1"/>
          </p:cNvSpPr>
          <p:nvPr>
            <p:ph type="title"/>
          </p:nvPr>
        </p:nvSpPr>
        <p:spPr>
          <a:xfrm>
            <a:off x="1313292" y="23581"/>
            <a:ext cx="7442462" cy="710878"/>
          </a:xfrm>
        </p:spPr>
        <p:txBody>
          <a:bodyPr>
            <a:normAutofit/>
          </a:bodyPr>
          <a:lstStyle/>
          <a:p>
            <a:pPr algn="ctr"/>
            <a:r>
              <a:rPr lang="fr-FR" sz="2000" b="1" dirty="0">
                <a:latin typeface="+mn-lt"/>
              </a:rPr>
              <a:t>« L’ASPECT MONUMENTAL » </a:t>
            </a:r>
          </a:p>
        </p:txBody>
      </p:sp>
      <p:pic>
        <p:nvPicPr>
          <p:cNvPr id="7" name="Image 6">
            <a:extLst>
              <a:ext uri="{FF2B5EF4-FFF2-40B4-BE49-F238E27FC236}">
                <a16:creationId xmlns:a16="http://schemas.microsoft.com/office/drawing/2014/main" id="{AEB12B3A-21F9-4F22-800D-1A8837F6BA73}"/>
              </a:ext>
            </a:extLst>
          </p:cNvPr>
          <p:cNvPicPr>
            <a:picLocks noChangeAspect="1"/>
          </p:cNvPicPr>
          <p:nvPr/>
        </p:nvPicPr>
        <p:blipFill>
          <a:blip r:embed="rId2"/>
          <a:stretch>
            <a:fillRect/>
          </a:stretch>
        </p:blipFill>
        <p:spPr>
          <a:xfrm>
            <a:off x="118702" y="1291984"/>
            <a:ext cx="4443832" cy="4328408"/>
          </a:xfrm>
          <a:prstGeom prst="rect">
            <a:avLst/>
          </a:prstGeom>
        </p:spPr>
      </p:pic>
      <p:sp>
        <p:nvSpPr>
          <p:cNvPr id="9" name="ZoneTexte 8">
            <a:extLst>
              <a:ext uri="{FF2B5EF4-FFF2-40B4-BE49-F238E27FC236}">
                <a16:creationId xmlns:a16="http://schemas.microsoft.com/office/drawing/2014/main" id="{7EC43DCF-22C6-5908-3CBF-DA9617372EA6}"/>
              </a:ext>
            </a:extLst>
          </p:cNvPr>
          <p:cNvSpPr txBox="1"/>
          <p:nvPr/>
        </p:nvSpPr>
        <p:spPr>
          <a:xfrm>
            <a:off x="4733580" y="734459"/>
            <a:ext cx="4871477" cy="5478423"/>
          </a:xfrm>
          <a:prstGeom prst="rect">
            <a:avLst/>
          </a:prstGeom>
          <a:noFill/>
        </p:spPr>
        <p:txBody>
          <a:bodyPr wrap="square" rtlCol="0">
            <a:spAutoFit/>
          </a:bodyPr>
          <a:lstStyle/>
          <a:p>
            <a:pPr algn="just"/>
            <a:r>
              <a:rPr lang="fr-FR" sz="1400" dirty="0"/>
              <a:t>« La place d’Orsay est située entre la place d’</a:t>
            </a:r>
            <a:r>
              <a:rPr lang="fr-FR" sz="1400" dirty="0" err="1"/>
              <a:t>Aîne</a:t>
            </a:r>
            <a:r>
              <a:rPr lang="fr-FR" sz="1400" dirty="0"/>
              <a:t> et la place des Carmes; elle les domine comme elle domine le reste de la ville; l’assiette du palais devait occuper la petite place qui précède la grande allée de la promenade d’Orsay (…) la façade principale de cet édifice se présente entière sur la place d’</a:t>
            </a:r>
            <a:r>
              <a:rPr lang="fr-FR" sz="1400" dirty="0" err="1"/>
              <a:t>Aîne</a:t>
            </a:r>
            <a:r>
              <a:rPr lang="fr-FR" sz="1400" dirty="0"/>
              <a:t>. Cette place est bâtie régulièrement et dans le goût moderne. De toutes les parties de la place qui est vaste, le monument du palais peut être aperçu en entier. Au milieu de cette place, deux boulevards les plus spacieux, les mieux bâtis, les plus peuplés de la ville viennent se réunir. Des rues nombreuses y débouchent et conduisent au centre de la population de Limoges; centre qui n’est pas fort éloigné de ce point. Enfin, toutes les routes dont la ville est dotée, de Paris à Toulouse, de Lyon, de Bordeaux, d’Angoulême viennent s’y réunir comme sur un point commun. Derrière le monument, se déroule dans toute son étendue la promenade d’Orsay la mieux plantée et la mieux située de toutes les promenades de la ville, en telle sorte que si le monument est d’un aspect favorable pour la promenade, il reçoit à son tour de celle-ci un grand embellissement. La façade du palais tournée au Sud-est jouit dans les trois autres aspects du plus grand développement; ainsi il n’est pas possible de trouver nulle part une situation plus monumentale. Nous en devons pas oublier de dire qu’une arcade construite dans un goût noble et gracieux offrira un passage de communication de la place d’</a:t>
            </a:r>
            <a:r>
              <a:rPr lang="fr-FR" sz="1400" dirty="0" err="1"/>
              <a:t>Aîne</a:t>
            </a:r>
            <a:r>
              <a:rPr lang="fr-FR" sz="1400" dirty="0"/>
              <a:t> à la promenade d’Orsay ».</a:t>
            </a:r>
          </a:p>
        </p:txBody>
      </p:sp>
      <p:sp>
        <p:nvSpPr>
          <p:cNvPr id="10" name="ZoneTexte 9">
            <a:extLst>
              <a:ext uri="{FF2B5EF4-FFF2-40B4-BE49-F238E27FC236}">
                <a16:creationId xmlns:a16="http://schemas.microsoft.com/office/drawing/2014/main" id="{113522D2-B51B-7E67-3783-A4406E0DCADB}"/>
              </a:ext>
            </a:extLst>
          </p:cNvPr>
          <p:cNvSpPr txBox="1"/>
          <p:nvPr/>
        </p:nvSpPr>
        <p:spPr>
          <a:xfrm>
            <a:off x="1799501" y="6479992"/>
            <a:ext cx="5526065" cy="307777"/>
          </a:xfrm>
          <a:prstGeom prst="rect">
            <a:avLst/>
          </a:prstGeom>
          <a:noFill/>
        </p:spPr>
        <p:txBody>
          <a:bodyPr wrap="none" rtlCol="0">
            <a:spAutoFit/>
          </a:bodyPr>
          <a:lstStyle/>
          <a:p>
            <a:r>
              <a:rPr lang="fr-FR" sz="1400" dirty="0"/>
              <a:t>ADHV – 4N46 : séances du Conseil municipal du 25 février et 2 mars 1837</a:t>
            </a:r>
          </a:p>
        </p:txBody>
      </p:sp>
    </p:spTree>
    <p:extLst>
      <p:ext uri="{BB962C8B-B14F-4D97-AF65-F5344CB8AC3E}">
        <p14:creationId xmlns:p14="http://schemas.microsoft.com/office/powerpoint/2010/main" val="2419251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9ACE47-C1A9-09DF-EB20-C0EE2121DB4F}"/>
              </a:ext>
            </a:extLst>
          </p:cNvPr>
          <p:cNvSpPr>
            <a:spLocks noGrp="1"/>
          </p:cNvSpPr>
          <p:nvPr>
            <p:ph type="title"/>
          </p:nvPr>
        </p:nvSpPr>
        <p:spPr>
          <a:xfrm>
            <a:off x="952700" y="172768"/>
            <a:ext cx="8000597" cy="425287"/>
          </a:xfrm>
        </p:spPr>
        <p:txBody>
          <a:bodyPr>
            <a:normAutofit/>
          </a:bodyPr>
          <a:lstStyle/>
          <a:p>
            <a:pPr algn="ctr"/>
            <a:r>
              <a:rPr lang="fr-FR" sz="2000" b="1" dirty="0">
                <a:latin typeface="+mn-lt"/>
              </a:rPr>
              <a:t>COUPE DU PALAIS DE JUSTICE - 1839</a:t>
            </a:r>
          </a:p>
        </p:txBody>
      </p:sp>
      <p:pic>
        <p:nvPicPr>
          <p:cNvPr id="5" name="Image 4">
            <a:extLst>
              <a:ext uri="{FF2B5EF4-FFF2-40B4-BE49-F238E27FC236}">
                <a16:creationId xmlns:a16="http://schemas.microsoft.com/office/drawing/2014/main" id="{504411A6-BBC3-38F1-549B-4D8D80941397}"/>
              </a:ext>
            </a:extLst>
          </p:cNvPr>
          <p:cNvPicPr>
            <a:picLocks noChangeAspect="1"/>
          </p:cNvPicPr>
          <p:nvPr/>
        </p:nvPicPr>
        <p:blipFill rotWithShape="1">
          <a:blip r:embed="rId2"/>
          <a:srcRect l="1976" t="22401" r="4033" b="10658"/>
          <a:stretch/>
        </p:blipFill>
        <p:spPr>
          <a:xfrm>
            <a:off x="150911" y="863962"/>
            <a:ext cx="9604177" cy="5130076"/>
          </a:xfrm>
          <a:prstGeom prst="rect">
            <a:avLst/>
          </a:prstGeom>
        </p:spPr>
      </p:pic>
      <p:sp>
        <p:nvSpPr>
          <p:cNvPr id="6" name="ZoneTexte 5">
            <a:extLst>
              <a:ext uri="{FF2B5EF4-FFF2-40B4-BE49-F238E27FC236}">
                <a16:creationId xmlns:a16="http://schemas.microsoft.com/office/drawing/2014/main" id="{BA3AAEA9-C58F-04DB-4CAE-7EE9D806D457}"/>
              </a:ext>
            </a:extLst>
          </p:cNvPr>
          <p:cNvSpPr txBox="1"/>
          <p:nvPr/>
        </p:nvSpPr>
        <p:spPr>
          <a:xfrm>
            <a:off x="3138533" y="6377455"/>
            <a:ext cx="3367589" cy="307777"/>
          </a:xfrm>
          <a:prstGeom prst="rect">
            <a:avLst/>
          </a:prstGeom>
          <a:noFill/>
        </p:spPr>
        <p:txBody>
          <a:bodyPr wrap="none" rtlCol="0">
            <a:spAutoFit/>
          </a:bodyPr>
          <a:lstStyle/>
          <a:p>
            <a:r>
              <a:rPr lang="fr-FR" sz="1400" dirty="0"/>
              <a:t>ADHV – 4N46 :  projet modifié, 14 mai 1839</a:t>
            </a:r>
          </a:p>
        </p:txBody>
      </p:sp>
    </p:spTree>
    <p:extLst>
      <p:ext uri="{BB962C8B-B14F-4D97-AF65-F5344CB8AC3E}">
        <p14:creationId xmlns:p14="http://schemas.microsoft.com/office/powerpoint/2010/main" val="1946620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31F549-6A65-01C0-A797-E4C178D038C7}"/>
              </a:ext>
            </a:extLst>
          </p:cNvPr>
          <p:cNvSpPr>
            <a:spLocks noGrp="1"/>
          </p:cNvSpPr>
          <p:nvPr>
            <p:ph type="title"/>
          </p:nvPr>
        </p:nvSpPr>
        <p:spPr>
          <a:xfrm>
            <a:off x="945999" y="0"/>
            <a:ext cx="8014001" cy="586343"/>
          </a:xfrm>
        </p:spPr>
        <p:txBody>
          <a:bodyPr>
            <a:normAutofit/>
          </a:bodyPr>
          <a:lstStyle/>
          <a:p>
            <a:pPr algn="ctr"/>
            <a:r>
              <a:rPr lang="fr-FR" sz="2000" b="1" dirty="0">
                <a:latin typeface="+mn-lt"/>
              </a:rPr>
              <a:t>FACADE SUR LA PROMENADE - 1839</a:t>
            </a:r>
          </a:p>
        </p:txBody>
      </p:sp>
      <p:pic>
        <p:nvPicPr>
          <p:cNvPr id="5" name="Image 4">
            <a:extLst>
              <a:ext uri="{FF2B5EF4-FFF2-40B4-BE49-F238E27FC236}">
                <a16:creationId xmlns:a16="http://schemas.microsoft.com/office/drawing/2014/main" id="{1A811B52-2BAE-2BD7-5CDE-72DECDB5C1A8}"/>
              </a:ext>
            </a:extLst>
          </p:cNvPr>
          <p:cNvPicPr>
            <a:picLocks noChangeAspect="1"/>
          </p:cNvPicPr>
          <p:nvPr/>
        </p:nvPicPr>
        <p:blipFill rotWithShape="1">
          <a:blip r:embed="rId2"/>
          <a:srcRect l="4264" t="16204" r="3303" b="13603"/>
          <a:stretch/>
        </p:blipFill>
        <p:spPr>
          <a:xfrm>
            <a:off x="308917" y="586343"/>
            <a:ext cx="9193429" cy="5236077"/>
          </a:xfrm>
          <a:prstGeom prst="rect">
            <a:avLst/>
          </a:prstGeom>
        </p:spPr>
      </p:pic>
      <p:sp>
        <p:nvSpPr>
          <p:cNvPr id="6" name="ZoneTexte 5">
            <a:extLst>
              <a:ext uri="{FF2B5EF4-FFF2-40B4-BE49-F238E27FC236}">
                <a16:creationId xmlns:a16="http://schemas.microsoft.com/office/drawing/2014/main" id="{5E04B2C2-4398-E55F-3023-784067814D71}"/>
              </a:ext>
            </a:extLst>
          </p:cNvPr>
          <p:cNvSpPr txBox="1"/>
          <p:nvPr/>
        </p:nvSpPr>
        <p:spPr>
          <a:xfrm>
            <a:off x="3608173" y="6408763"/>
            <a:ext cx="2201244" cy="307777"/>
          </a:xfrm>
          <a:prstGeom prst="rect">
            <a:avLst/>
          </a:prstGeom>
          <a:noFill/>
        </p:spPr>
        <p:txBody>
          <a:bodyPr wrap="none" rtlCol="0">
            <a:spAutoFit/>
          </a:bodyPr>
          <a:lstStyle/>
          <a:p>
            <a:r>
              <a:rPr lang="fr-FR" sz="1400" dirty="0"/>
              <a:t>ADHV – 4N46 : 14 mai 1839</a:t>
            </a:r>
          </a:p>
        </p:txBody>
      </p:sp>
    </p:spTree>
    <p:extLst>
      <p:ext uri="{BB962C8B-B14F-4D97-AF65-F5344CB8AC3E}">
        <p14:creationId xmlns:p14="http://schemas.microsoft.com/office/powerpoint/2010/main" val="2533415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9CBC82-B5C8-769C-DF8E-C90FB23AB8E5}"/>
              </a:ext>
            </a:extLst>
          </p:cNvPr>
          <p:cNvSpPr>
            <a:spLocks noGrp="1"/>
          </p:cNvSpPr>
          <p:nvPr>
            <p:ph type="title"/>
          </p:nvPr>
        </p:nvSpPr>
        <p:spPr>
          <a:xfrm>
            <a:off x="1079653" y="365128"/>
            <a:ext cx="8145310" cy="516222"/>
          </a:xfrm>
        </p:spPr>
        <p:txBody>
          <a:bodyPr>
            <a:normAutofit/>
          </a:bodyPr>
          <a:lstStyle/>
          <a:p>
            <a:pPr algn="ctr"/>
            <a:r>
              <a:rPr lang="fr-FR" sz="2000" b="1" dirty="0">
                <a:latin typeface="+mn-lt"/>
              </a:rPr>
              <a:t>COUPE TRANSVERSALE - 1839</a:t>
            </a:r>
          </a:p>
        </p:txBody>
      </p:sp>
      <p:pic>
        <p:nvPicPr>
          <p:cNvPr id="5" name="Image 4">
            <a:extLst>
              <a:ext uri="{FF2B5EF4-FFF2-40B4-BE49-F238E27FC236}">
                <a16:creationId xmlns:a16="http://schemas.microsoft.com/office/drawing/2014/main" id="{8DD35573-7BE3-356F-F317-EFCD2F17D90F}"/>
              </a:ext>
            </a:extLst>
          </p:cNvPr>
          <p:cNvPicPr>
            <a:picLocks noChangeAspect="1"/>
          </p:cNvPicPr>
          <p:nvPr/>
        </p:nvPicPr>
        <p:blipFill rotWithShape="1">
          <a:blip r:embed="rId2"/>
          <a:srcRect l="1959" t="27024" r="2899" b="9398"/>
          <a:stretch/>
        </p:blipFill>
        <p:spPr>
          <a:xfrm>
            <a:off x="133796" y="1085453"/>
            <a:ext cx="9572064" cy="4797401"/>
          </a:xfrm>
          <a:prstGeom prst="rect">
            <a:avLst/>
          </a:prstGeom>
        </p:spPr>
      </p:pic>
      <p:sp>
        <p:nvSpPr>
          <p:cNvPr id="7" name="ZoneTexte 6">
            <a:extLst>
              <a:ext uri="{FF2B5EF4-FFF2-40B4-BE49-F238E27FC236}">
                <a16:creationId xmlns:a16="http://schemas.microsoft.com/office/drawing/2014/main" id="{47BDDC81-762C-5BB2-2F6A-BB6C60838E42}"/>
              </a:ext>
            </a:extLst>
          </p:cNvPr>
          <p:cNvSpPr txBox="1"/>
          <p:nvPr/>
        </p:nvSpPr>
        <p:spPr>
          <a:xfrm>
            <a:off x="2477146" y="6308207"/>
            <a:ext cx="4951708" cy="369332"/>
          </a:xfrm>
          <a:prstGeom prst="rect">
            <a:avLst/>
          </a:prstGeom>
          <a:noFill/>
        </p:spPr>
        <p:txBody>
          <a:bodyPr wrap="square">
            <a:spAutoFit/>
          </a:bodyPr>
          <a:lstStyle/>
          <a:p>
            <a:r>
              <a:rPr lang="fr-FR" sz="1800" dirty="0"/>
              <a:t>ADHV – 4N46 :  projet modifié, 14 mai 1839</a:t>
            </a:r>
          </a:p>
        </p:txBody>
      </p:sp>
    </p:spTree>
    <p:extLst>
      <p:ext uri="{BB962C8B-B14F-4D97-AF65-F5344CB8AC3E}">
        <p14:creationId xmlns:p14="http://schemas.microsoft.com/office/powerpoint/2010/main" val="2854504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98C3C-E85D-E7D0-FEB5-40D1D32AEF58}"/>
              </a:ext>
            </a:extLst>
          </p:cNvPr>
          <p:cNvSpPr>
            <a:spLocks noGrp="1"/>
          </p:cNvSpPr>
          <p:nvPr>
            <p:ph type="title"/>
          </p:nvPr>
        </p:nvSpPr>
        <p:spPr>
          <a:xfrm>
            <a:off x="1029018" y="0"/>
            <a:ext cx="8014001" cy="524559"/>
          </a:xfrm>
        </p:spPr>
        <p:txBody>
          <a:bodyPr>
            <a:normAutofit/>
          </a:bodyPr>
          <a:lstStyle/>
          <a:p>
            <a:pPr algn="ctr"/>
            <a:r>
              <a:rPr lang="fr-FR" sz="2000" b="1" dirty="0">
                <a:latin typeface="+mn-lt"/>
              </a:rPr>
              <a:t>FACADE LATERALE DU PALAIS DE JUSTICE - 1839 </a:t>
            </a:r>
          </a:p>
        </p:txBody>
      </p:sp>
      <p:pic>
        <p:nvPicPr>
          <p:cNvPr id="5" name="Espace réservé du contenu 4">
            <a:extLst>
              <a:ext uri="{FF2B5EF4-FFF2-40B4-BE49-F238E27FC236}">
                <a16:creationId xmlns:a16="http://schemas.microsoft.com/office/drawing/2014/main" id="{3DB14521-E210-5AD9-43C1-CDBEA347786B}"/>
              </a:ext>
            </a:extLst>
          </p:cNvPr>
          <p:cNvPicPr>
            <a:picLocks noGrp="1" noChangeAspect="1"/>
          </p:cNvPicPr>
          <p:nvPr>
            <p:ph idx="1"/>
          </p:nvPr>
        </p:nvPicPr>
        <p:blipFill rotWithShape="1">
          <a:blip r:embed="rId2"/>
          <a:srcRect l="1775" t="17764" r="1991" b="11078"/>
          <a:stretch/>
        </p:blipFill>
        <p:spPr>
          <a:xfrm>
            <a:off x="203884" y="524559"/>
            <a:ext cx="9483813" cy="5259454"/>
          </a:xfrm>
        </p:spPr>
      </p:pic>
      <p:sp>
        <p:nvSpPr>
          <p:cNvPr id="6" name="ZoneTexte 5">
            <a:extLst>
              <a:ext uri="{FF2B5EF4-FFF2-40B4-BE49-F238E27FC236}">
                <a16:creationId xmlns:a16="http://schemas.microsoft.com/office/drawing/2014/main" id="{91943772-573E-E210-BE45-62A148E407FA}"/>
              </a:ext>
            </a:extLst>
          </p:cNvPr>
          <p:cNvSpPr txBox="1"/>
          <p:nvPr/>
        </p:nvSpPr>
        <p:spPr>
          <a:xfrm>
            <a:off x="3756453" y="6333441"/>
            <a:ext cx="2201244" cy="307777"/>
          </a:xfrm>
          <a:prstGeom prst="rect">
            <a:avLst/>
          </a:prstGeom>
          <a:noFill/>
        </p:spPr>
        <p:txBody>
          <a:bodyPr wrap="none" rtlCol="0">
            <a:spAutoFit/>
          </a:bodyPr>
          <a:lstStyle/>
          <a:p>
            <a:r>
              <a:rPr lang="fr-FR" sz="1400" dirty="0"/>
              <a:t>ADHV – 4N46 : 14 mai 1839</a:t>
            </a:r>
          </a:p>
        </p:txBody>
      </p:sp>
    </p:spTree>
    <p:extLst>
      <p:ext uri="{BB962C8B-B14F-4D97-AF65-F5344CB8AC3E}">
        <p14:creationId xmlns:p14="http://schemas.microsoft.com/office/powerpoint/2010/main" val="3884434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6F7758-E8DD-6A22-6661-7141F95A2D5E}"/>
              </a:ext>
            </a:extLst>
          </p:cNvPr>
          <p:cNvSpPr>
            <a:spLocks noGrp="1"/>
          </p:cNvSpPr>
          <p:nvPr>
            <p:ph type="title"/>
          </p:nvPr>
        </p:nvSpPr>
        <p:spPr>
          <a:xfrm>
            <a:off x="5070179" y="28862"/>
            <a:ext cx="3548991" cy="605029"/>
          </a:xfrm>
        </p:spPr>
        <p:txBody>
          <a:bodyPr>
            <a:normAutofit/>
          </a:bodyPr>
          <a:lstStyle/>
          <a:p>
            <a:pPr algn="ctr"/>
            <a:r>
              <a:rPr lang="fr-FR" sz="2000" b="1" dirty="0">
                <a:latin typeface="+mn-lt"/>
              </a:rPr>
              <a:t>LES ORIGINES DU PROJET</a:t>
            </a:r>
          </a:p>
        </p:txBody>
      </p:sp>
      <p:pic>
        <p:nvPicPr>
          <p:cNvPr id="5" name="Image 4">
            <a:extLst>
              <a:ext uri="{FF2B5EF4-FFF2-40B4-BE49-F238E27FC236}">
                <a16:creationId xmlns:a16="http://schemas.microsoft.com/office/drawing/2014/main" id="{E4A63A95-9817-FAC0-0EA1-34D8B59E3B5B}"/>
              </a:ext>
            </a:extLst>
          </p:cNvPr>
          <p:cNvPicPr>
            <a:picLocks noChangeAspect="1"/>
          </p:cNvPicPr>
          <p:nvPr/>
        </p:nvPicPr>
        <p:blipFill rotWithShape="1">
          <a:blip r:embed="rId2"/>
          <a:srcRect l="11807" t="7480" r="11228" b="77236"/>
          <a:stretch/>
        </p:blipFill>
        <p:spPr>
          <a:xfrm>
            <a:off x="4761608" y="609323"/>
            <a:ext cx="4537462" cy="1201469"/>
          </a:xfrm>
          <a:prstGeom prst="rect">
            <a:avLst/>
          </a:prstGeom>
        </p:spPr>
      </p:pic>
      <p:pic>
        <p:nvPicPr>
          <p:cNvPr id="7" name="Image 6">
            <a:extLst>
              <a:ext uri="{FF2B5EF4-FFF2-40B4-BE49-F238E27FC236}">
                <a16:creationId xmlns:a16="http://schemas.microsoft.com/office/drawing/2014/main" id="{45D5C46E-609C-54BF-AEFB-5C1EB1248C5E}"/>
              </a:ext>
            </a:extLst>
          </p:cNvPr>
          <p:cNvPicPr>
            <a:picLocks noChangeAspect="1"/>
          </p:cNvPicPr>
          <p:nvPr/>
        </p:nvPicPr>
        <p:blipFill rotWithShape="1">
          <a:blip r:embed="rId3"/>
          <a:srcRect l="2927" t="7760" r="3414" b="10940"/>
          <a:stretch/>
        </p:blipFill>
        <p:spPr>
          <a:xfrm rot="5400000">
            <a:off x="-964579" y="1248937"/>
            <a:ext cx="6423102" cy="4181707"/>
          </a:xfrm>
          <a:prstGeom prst="rect">
            <a:avLst/>
          </a:prstGeom>
        </p:spPr>
      </p:pic>
      <p:sp>
        <p:nvSpPr>
          <p:cNvPr id="8" name="ZoneTexte 7">
            <a:extLst>
              <a:ext uri="{FF2B5EF4-FFF2-40B4-BE49-F238E27FC236}">
                <a16:creationId xmlns:a16="http://schemas.microsoft.com/office/drawing/2014/main" id="{8ACE1F6D-440A-1AD7-444F-97E2622971C6}"/>
              </a:ext>
            </a:extLst>
          </p:cNvPr>
          <p:cNvSpPr txBox="1"/>
          <p:nvPr/>
        </p:nvSpPr>
        <p:spPr>
          <a:xfrm>
            <a:off x="2408663" y="6551342"/>
            <a:ext cx="4738220" cy="307777"/>
          </a:xfrm>
          <a:prstGeom prst="rect">
            <a:avLst/>
          </a:prstGeom>
          <a:noFill/>
        </p:spPr>
        <p:txBody>
          <a:bodyPr wrap="none" rtlCol="0">
            <a:spAutoFit/>
          </a:bodyPr>
          <a:lstStyle/>
          <a:p>
            <a:r>
              <a:rPr lang="fr-FR" sz="1400" dirty="0"/>
              <a:t>ADHV – 4N46 : Annales de la Haute-Vienne, 9 septembre 1836</a:t>
            </a:r>
          </a:p>
        </p:txBody>
      </p:sp>
      <p:sp>
        <p:nvSpPr>
          <p:cNvPr id="9" name="ZoneTexte 8">
            <a:extLst>
              <a:ext uri="{FF2B5EF4-FFF2-40B4-BE49-F238E27FC236}">
                <a16:creationId xmlns:a16="http://schemas.microsoft.com/office/drawing/2014/main" id="{764F3504-F2F7-4899-898B-BE4ED09DCB36}"/>
              </a:ext>
            </a:extLst>
          </p:cNvPr>
          <p:cNvSpPr txBox="1"/>
          <p:nvPr/>
        </p:nvSpPr>
        <p:spPr>
          <a:xfrm>
            <a:off x="4640034" y="1918909"/>
            <a:ext cx="5013697" cy="4524315"/>
          </a:xfrm>
          <a:prstGeom prst="rect">
            <a:avLst/>
          </a:prstGeom>
          <a:noFill/>
        </p:spPr>
        <p:txBody>
          <a:bodyPr wrap="square" rtlCol="0">
            <a:spAutoFit/>
          </a:bodyPr>
          <a:lstStyle/>
          <a:p>
            <a:pPr algn="just"/>
            <a:r>
              <a:rPr lang="fr-FR" dirty="0"/>
              <a:t>La ville de Limoges ne possédait avant 1789 qu’un Présidial. Elle acquit de l’Etat le couvent de la Visitation, charge à elle d’établir un tribunal de première instance et une maison d’arrêt.</a:t>
            </a:r>
          </a:p>
          <a:p>
            <a:pPr algn="just"/>
            <a:endParaRPr lang="fr-FR" dirty="0"/>
          </a:p>
          <a:p>
            <a:pPr algn="just"/>
            <a:r>
              <a:rPr lang="fr-FR" dirty="0"/>
              <a:t>Devant les besoins, le département fit des aménagements dans une propriété ne lui appartenant pas et ces derniers ne furent jamais satisfaisants. </a:t>
            </a:r>
          </a:p>
          <a:p>
            <a:pPr algn="just"/>
            <a:endParaRPr lang="fr-FR" dirty="0"/>
          </a:p>
          <a:p>
            <a:pPr algn="just"/>
            <a:r>
              <a:rPr lang="fr-FR" dirty="0"/>
              <a:t>C’est pourquoi, le préfet proposa de renoncer à la Visitation pour construire « sur la partie de la place d’Orsay contiguë à la place de la Concorde » que la ville céderait gratuitement « un bâtiment où seraient placés la cour royale, les tribunaux et les prisons ».</a:t>
            </a:r>
          </a:p>
        </p:txBody>
      </p:sp>
    </p:spTree>
    <p:extLst>
      <p:ext uri="{BB962C8B-B14F-4D97-AF65-F5344CB8AC3E}">
        <p14:creationId xmlns:p14="http://schemas.microsoft.com/office/powerpoint/2010/main" val="813637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EA320C-582F-65C0-E749-62D33818C637}"/>
              </a:ext>
            </a:extLst>
          </p:cNvPr>
          <p:cNvSpPr>
            <a:spLocks noGrp="1"/>
          </p:cNvSpPr>
          <p:nvPr>
            <p:ph type="title"/>
          </p:nvPr>
        </p:nvSpPr>
        <p:spPr>
          <a:xfrm>
            <a:off x="864973" y="0"/>
            <a:ext cx="7915147" cy="413349"/>
          </a:xfrm>
        </p:spPr>
        <p:txBody>
          <a:bodyPr>
            <a:normAutofit/>
          </a:bodyPr>
          <a:lstStyle/>
          <a:p>
            <a:pPr algn="ctr"/>
            <a:r>
              <a:rPr lang="fr-FR" sz="2000" b="1" dirty="0">
                <a:latin typeface="+mn-lt"/>
              </a:rPr>
              <a:t>FACADE DU PALAIS DE JUSTICE</a:t>
            </a:r>
          </a:p>
        </p:txBody>
      </p:sp>
      <p:pic>
        <p:nvPicPr>
          <p:cNvPr id="5" name="Image 4">
            <a:extLst>
              <a:ext uri="{FF2B5EF4-FFF2-40B4-BE49-F238E27FC236}">
                <a16:creationId xmlns:a16="http://schemas.microsoft.com/office/drawing/2014/main" id="{B4FF1DAB-A682-B5DA-0E24-A1A9C5E87E7D}"/>
              </a:ext>
            </a:extLst>
          </p:cNvPr>
          <p:cNvPicPr>
            <a:picLocks noChangeAspect="1"/>
          </p:cNvPicPr>
          <p:nvPr/>
        </p:nvPicPr>
        <p:blipFill rotWithShape="1">
          <a:blip r:embed="rId2"/>
          <a:srcRect l="1381" t="23454" r="2403" b="1591"/>
          <a:stretch/>
        </p:blipFill>
        <p:spPr>
          <a:xfrm>
            <a:off x="210064" y="518982"/>
            <a:ext cx="9415850" cy="5501395"/>
          </a:xfrm>
          <a:prstGeom prst="rect">
            <a:avLst/>
          </a:prstGeom>
        </p:spPr>
      </p:pic>
      <p:sp>
        <p:nvSpPr>
          <p:cNvPr id="6" name="ZoneTexte 5">
            <a:extLst>
              <a:ext uri="{FF2B5EF4-FFF2-40B4-BE49-F238E27FC236}">
                <a16:creationId xmlns:a16="http://schemas.microsoft.com/office/drawing/2014/main" id="{CF95AB0C-3540-C3A5-C072-E249A33369FD}"/>
              </a:ext>
            </a:extLst>
          </p:cNvPr>
          <p:cNvSpPr txBox="1"/>
          <p:nvPr/>
        </p:nvSpPr>
        <p:spPr>
          <a:xfrm>
            <a:off x="4331129" y="6488441"/>
            <a:ext cx="1173719" cy="307777"/>
          </a:xfrm>
          <a:prstGeom prst="rect">
            <a:avLst/>
          </a:prstGeom>
          <a:noFill/>
        </p:spPr>
        <p:txBody>
          <a:bodyPr wrap="none" rtlCol="0">
            <a:spAutoFit/>
          </a:bodyPr>
          <a:lstStyle/>
          <a:p>
            <a:r>
              <a:rPr lang="fr-FR" sz="1400" dirty="0"/>
              <a:t>ADHV – 4N46</a:t>
            </a:r>
          </a:p>
        </p:txBody>
      </p:sp>
      <p:pic>
        <p:nvPicPr>
          <p:cNvPr id="7" name="Image 6">
            <a:extLst>
              <a:ext uri="{FF2B5EF4-FFF2-40B4-BE49-F238E27FC236}">
                <a16:creationId xmlns:a16="http://schemas.microsoft.com/office/drawing/2014/main" id="{F064B727-D77A-ED37-00E6-3319F9EAD1C1}"/>
              </a:ext>
            </a:extLst>
          </p:cNvPr>
          <p:cNvPicPr>
            <a:picLocks noChangeAspect="1"/>
          </p:cNvPicPr>
          <p:nvPr/>
        </p:nvPicPr>
        <p:blipFill rotWithShape="1">
          <a:blip r:embed="rId3"/>
          <a:srcRect l="8022" t="12168" r="2547" b="16071"/>
          <a:stretch/>
        </p:blipFill>
        <p:spPr>
          <a:xfrm>
            <a:off x="210064" y="518981"/>
            <a:ext cx="9415850" cy="5666629"/>
          </a:xfrm>
          <a:prstGeom prst="rect">
            <a:avLst/>
          </a:prstGeom>
        </p:spPr>
      </p:pic>
    </p:spTree>
    <p:extLst>
      <p:ext uri="{BB962C8B-B14F-4D97-AF65-F5344CB8AC3E}">
        <p14:creationId xmlns:p14="http://schemas.microsoft.com/office/powerpoint/2010/main" val="3029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9C89B1-8DEB-E426-5F11-135D7568E311}"/>
              </a:ext>
            </a:extLst>
          </p:cNvPr>
          <p:cNvSpPr>
            <a:spLocks noGrp="1"/>
          </p:cNvSpPr>
          <p:nvPr>
            <p:ph type="title"/>
          </p:nvPr>
        </p:nvSpPr>
        <p:spPr>
          <a:xfrm>
            <a:off x="688754" y="0"/>
            <a:ext cx="7974897" cy="780767"/>
          </a:xfrm>
        </p:spPr>
        <p:txBody>
          <a:bodyPr>
            <a:normAutofit/>
          </a:bodyPr>
          <a:lstStyle/>
          <a:p>
            <a:pPr algn="ctr"/>
            <a:r>
              <a:rPr lang="fr-FR" sz="2000" b="1" dirty="0">
                <a:latin typeface="+mn-lt"/>
              </a:rPr>
              <a:t>LE TRIBUNAL DE LIMOGES</a:t>
            </a:r>
          </a:p>
        </p:txBody>
      </p:sp>
      <p:pic>
        <p:nvPicPr>
          <p:cNvPr id="5" name="Image 4">
            <a:extLst>
              <a:ext uri="{FF2B5EF4-FFF2-40B4-BE49-F238E27FC236}">
                <a16:creationId xmlns:a16="http://schemas.microsoft.com/office/drawing/2014/main" id="{8B8002E5-69DE-EF19-8668-76D6751B50A6}"/>
              </a:ext>
            </a:extLst>
          </p:cNvPr>
          <p:cNvPicPr>
            <a:picLocks noChangeAspect="1"/>
          </p:cNvPicPr>
          <p:nvPr/>
        </p:nvPicPr>
        <p:blipFill rotWithShape="1">
          <a:blip r:embed="rId2"/>
          <a:srcRect l="1449" t="2288"/>
          <a:stretch/>
        </p:blipFill>
        <p:spPr>
          <a:xfrm>
            <a:off x="688754" y="780767"/>
            <a:ext cx="8270050" cy="5211108"/>
          </a:xfrm>
          <a:prstGeom prst="rect">
            <a:avLst/>
          </a:prstGeom>
        </p:spPr>
      </p:pic>
      <p:sp>
        <p:nvSpPr>
          <p:cNvPr id="6" name="ZoneTexte 5">
            <a:extLst>
              <a:ext uri="{FF2B5EF4-FFF2-40B4-BE49-F238E27FC236}">
                <a16:creationId xmlns:a16="http://schemas.microsoft.com/office/drawing/2014/main" id="{08CBC9C5-AF05-FFD8-0CFF-86D41E00EA80}"/>
              </a:ext>
            </a:extLst>
          </p:cNvPr>
          <p:cNvSpPr txBox="1"/>
          <p:nvPr/>
        </p:nvSpPr>
        <p:spPr>
          <a:xfrm>
            <a:off x="3902593" y="6464865"/>
            <a:ext cx="1547218" cy="307777"/>
          </a:xfrm>
          <a:prstGeom prst="rect">
            <a:avLst/>
          </a:prstGeom>
          <a:noFill/>
        </p:spPr>
        <p:txBody>
          <a:bodyPr wrap="none" rtlCol="0">
            <a:spAutoFit/>
          </a:bodyPr>
          <a:lstStyle/>
          <a:p>
            <a:r>
              <a:rPr lang="fr-FR" sz="1400" dirty="0"/>
              <a:t>ADHV – 46Fi12980</a:t>
            </a:r>
          </a:p>
        </p:txBody>
      </p:sp>
    </p:spTree>
    <p:extLst>
      <p:ext uri="{BB962C8B-B14F-4D97-AF65-F5344CB8AC3E}">
        <p14:creationId xmlns:p14="http://schemas.microsoft.com/office/powerpoint/2010/main" val="1043358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3D4E78-11C2-435F-00ED-FB8382D05E91}"/>
              </a:ext>
            </a:extLst>
          </p:cNvPr>
          <p:cNvSpPr>
            <a:spLocks noGrp="1"/>
          </p:cNvSpPr>
          <p:nvPr>
            <p:ph type="title"/>
          </p:nvPr>
        </p:nvSpPr>
        <p:spPr>
          <a:xfrm>
            <a:off x="809293" y="73128"/>
            <a:ext cx="8287414" cy="583997"/>
          </a:xfrm>
        </p:spPr>
        <p:txBody>
          <a:bodyPr>
            <a:normAutofit/>
          </a:bodyPr>
          <a:lstStyle/>
          <a:p>
            <a:pPr algn="ctr"/>
            <a:r>
              <a:rPr lang="fr-FR" sz="2000" b="1" dirty="0">
                <a:latin typeface="+mn-lt"/>
              </a:rPr>
              <a:t>LE PALAIS DE JUSTICE DE LIMOGES - 1910</a:t>
            </a:r>
          </a:p>
        </p:txBody>
      </p:sp>
      <p:pic>
        <p:nvPicPr>
          <p:cNvPr id="5" name="Image 4">
            <a:extLst>
              <a:ext uri="{FF2B5EF4-FFF2-40B4-BE49-F238E27FC236}">
                <a16:creationId xmlns:a16="http://schemas.microsoft.com/office/drawing/2014/main" id="{313AD7A6-ED13-00C0-6483-65F823469D65}"/>
              </a:ext>
            </a:extLst>
          </p:cNvPr>
          <p:cNvPicPr>
            <a:picLocks noChangeAspect="1"/>
          </p:cNvPicPr>
          <p:nvPr/>
        </p:nvPicPr>
        <p:blipFill>
          <a:blip r:embed="rId2"/>
          <a:stretch>
            <a:fillRect/>
          </a:stretch>
        </p:blipFill>
        <p:spPr>
          <a:xfrm>
            <a:off x="715034" y="657125"/>
            <a:ext cx="8381673" cy="5315412"/>
          </a:xfrm>
          <a:prstGeom prst="rect">
            <a:avLst/>
          </a:prstGeom>
        </p:spPr>
      </p:pic>
      <p:sp>
        <p:nvSpPr>
          <p:cNvPr id="6" name="ZoneTexte 5">
            <a:extLst>
              <a:ext uri="{FF2B5EF4-FFF2-40B4-BE49-F238E27FC236}">
                <a16:creationId xmlns:a16="http://schemas.microsoft.com/office/drawing/2014/main" id="{4CB8B034-2569-DFE3-CB31-CF378FD3D667}"/>
              </a:ext>
            </a:extLst>
          </p:cNvPr>
          <p:cNvSpPr txBox="1"/>
          <p:nvPr/>
        </p:nvSpPr>
        <p:spPr>
          <a:xfrm>
            <a:off x="3958542" y="6545918"/>
            <a:ext cx="1547218" cy="307777"/>
          </a:xfrm>
          <a:prstGeom prst="rect">
            <a:avLst/>
          </a:prstGeom>
          <a:noFill/>
        </p:spPr>
        <p:txBody>
          <a:bodyPr wrap="none" rtlCol="0">
            <a:spAutoFit/>
          </a:bodyPr>
          <a:lstStyle/>
          <a:p>
            <a:r>
              <a:rPr lang="fr-FR" sz="1400" dirty="0"/>
              <a:t>ADHV – 46Fi12710</a:t>
            </a:r>
          </a:p>
        </p:txBody>
      </p:sp>
      <p:sp>
        <p:nvSpPr>
          <p:cNvPr id="3" name="ZoneTexte 2">
            <a:extLst>
              <a:ext uri="{FF2B5EF4-FFF2-40B4-BE49-F238E27FC236}">
                <a16:creationId xmlns:a16="http://schemas.microsoft.com/office/drawing/2014/main" id="{97BB9F68-78F2-F6F1-1D77-10479AC90451}"/>
              </a:ext>
            </a:extLst>
          </p:cNvPr>
          <p:cNvSpPr txBox="1"/>
          <p:nvPr/>
        </p:nvSpPr>
        <p:spPr>
          <a:xfrm>
            <a:off x="1231915" y="6006200"/>
            <a:ext cx="7347909" cy="369332"/>
          </a:xfrm>
          <a:prstGeom prst="rect">
            <a:avLst/>
          </a:prstGeom>
          <a:noFill/>
        </p:spPr>
        <p:txBody>
          <a:bodyPr wrap="none" rtlCol="0">
            <a:spAutoFit/>
          </a:bodyPr>
          <a:lstStyle/>
          <a:p>
            <a:r>
              <a:rPr lang="fr-FR" dirty="0"/>
              <a:t>Place d’Aine et la statue de Gay-Lussac, œuvre de Millet, inaugurée en 1890</a:t>
            </a:r>
          </a:p>
        </p:txBody>
      </p:sp>
    </p:spTree>
    <p:extLst>
      <p:ext uri="{BB962C8B-B14F-4D97-AF65-F5344CB8AC3E}">
        <p14:creationId xmlns:p14="http://schemas.microsoft.com/office/powerpoint/2010/main" val="3849056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AA2599-6A9D-68FE-DDEC-59F911D204D3}"/>
              </a:ext>
            </a:extLst>
          </p:cNvPr>
          <p:cNvSpPr>
            <a:spLocks noGrp="1"/>
          </p:cNvSpPr>
          <p:nvPr>
            <p:ph type="title"/>
          </p:nvPr>
        </p:nvSpPr>
        <p:spPr>
          <a:xfrm>
            <a:off x="868101" y="0"/>
            <a:ext cx="8171667" cy="607146"/>
          </a:xfrm>
        </p:spPr>
        <p:txBody>
          <a:bodyPr>
            <a:normAutofit/>
          </a:bodyPr>
          <a:lstStyle/>
          <a:p>
            <a:pPr algn="ctr"/>
            <a:r>
              <a:rPr lang="fr-FR" sz="2000" b="1" dirty="0">
                <a:latin typeface="+mn-lt"/>
              </a:rPr>
              <a:t>LA PLACE D’AISNE, UNE PLACE COMMERCANTE</a:t>
            </a:r>
          </a:p>
        </p:txBody>
      </p:sp>
      <p:pic>
        <p:nvPicPr>
          <p:cNvPr id="5" name="Image 4">
            <a:extLst>
              <a:ext uri="{FF2B5EF4-FFF2-40B4-BE49-F238E27FC236}">
                <a16:creationId xmlns:a16="http://schemas.microsoft.com/office/drawing/2014/main" id="{B6830466-5ABB-2EAB-C4BF-95143E102FBC}"/>
              </a:ext>
            </a:extLst>
          </p:cNvPr>
          <p:cNvPicPr>
            <a:picLocks noChangeAspect="1"/>
          </p:cNvPicPr>
          <p:nvPr/>
        </p:nvPicPr>
        <p:blipFill>
          <a:blip r:embed="rId2"/>
          <a:stretch>
            <a:fillRect/>
          </a:stretch>
        </p:blipFill>
        <p:spPr>
          <a:xfrm>
            <a:off x="721518" y="607146"/>
            <a:ext cx="8462963" cy="5393976"/>
          </a:xfrm>
          <a:prstGeom prst="rect">
            <a:avLst/>
          </a:prstGeom>
        </p:spPr>
      </p:pic>
      <p:sp>
        <p:nvSpPr>
          <p:cNvPr id="6" name="ZoneTexte 5">
            <a:extLst>
              <a:ext uri="{FF2B5EF4-FFF2-40B4-BE49-F238E27FC236}">
                <a16:creationId xmlns:a16="http://schemas.microsoft.com/office/drawing/2014/main" id="{5517EA85-C420-43E8-D5F9-632896240658}"/>
              </a:ext>
            </a:extLst>
          </p:cNvPr>
          <p:cNvSpPr txBox="1"/>
          <p:nvPr/>
        </p:nvSpPr>
        <p:spPr>
          <a:xfrm>
            <a:off x="4225075" y="6550223"/>
            <a:ext cx="1455848" cy="307777"/>
          </a:xfrm>
          <a:prstGeom prst="rect">
            <a:avLst/>
          </a:prstGeom>
          <a:noFill/>
        </p:spPr>
        <p:txBody>
          <a:bodyPr wrap="none" rtlCol="0">
            <a:spAutoFit/>
          </a:bodyPr>
          <a:lstStyle/>
          <a:p>
            <a:r>
              <a:rPr lang="fr-FR" sz="1400" dirty="0"/>
              <a:t>ADHV – 46Fi9222</a:t>
            </a:r>
          </a:p>
        </p:txBody>
      </p:sp>
    </p:spTree>
    <p:extLst>
      <p:ext uri="{BB962C8B-B14F-4D97-AF65-F5344CB8AC3E}">
        <p14:creationId xmlns:p14="http://schemas.microsoft.com/office/powerpoint/2010/main" val="1696693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010B5B-16F1-DF03-402E-8C1E859170B2}"/>
              </a:ext>
            </a:extLst>
          </p:cNvPr>
          <p:cNvSpPr>
            <a:spLocks noGrp="1"/>
          </p:cNvSpPr>
          <p:nvPr>
            <p:ph type="title"/>
          </p:nvPr>
        </p:nvSpPr>
        <p:spPr>
          <a:xfrm>
            <a:off x="774569" y="110484"/>
            <a:ext cx="8356861" cy="583997"/>
          </a:xfrm>
        </p:spPr>
        <p:txBody>
          <a:bodyPr>
            <a:normAutofit/>
          </a:bodyPr>
          <a:lstStyle/>
          <a:p>
            <a:pPr algn="ctr"/>
            <a:r>
              <a:rPr lang="fr-FR" sz="2000" b="1" dirty="0">
                <a:latin typeface="+mn-lt"/>
              </a:rPr>
              <a:t>LA PLACE D’AISNE, UNE PLACE COMMERCANTE</a:t>
            </a:r>
          </a:p>
        </p:txBody>
      </p:sp>
      <p:pic>
        <p:nvPicPr>
          <p:cNvPr id="5" name="Image 4">
            <a:extLst>
              <a:ext uri="{FF2B5EF4-FFF2-40B4-BE49-F238E27FC236}">
                <a16:creationId xmlns:a16="http://schemas.microsoft.com/office/drawing/2014/main" id="{053C6CBC-E751-42F3-26FA-700FD38FE798}"/>
              </a:ext>
            </a:extLst>
          </p:cNvPr>
          <p:cNvPicPr>
            <a:picLocks noChangeAspect="1"/>
          </p:cNvPicPr>
          <p:nvPr/>
        </p:nvPicPr>
        <p:blipFill>
          <a:blip r:embed="rId2"/>
          <a:stretch>
            <a:fillRect/>
          </a:stretch>
        </p:blipFill>
        <p:spPr>
          <a:xfrm>
            <a:off x="693546" y="694481"/>
            <a:ext cx="8356860" cy="5358271"/>
          </a:xfrm>
          <a:prstGeom prst="rect">
            <a:avLst/>
          </a:prstGeom>
        </p:spPr>
      </p:pic>
      <p:sp>
        <p:nvSpPr>
          <p:cNvPr id="6" name="ZoneTexte 5">
            <a:extLst>
              <a:ext uri="{FF2B5EF4-FFF2-40B4-BE49-F238E27FC236}">
                <a16:creationId xmlns:a16="http://schemas.microsoft.com/office/drawing/2014/main" id="{59027186-8498-3837-91ED-83535A3A9859}"/>
              </a:ext>
            </a:extLst>
          </p:cNvPr>
          <p:cNvSpPr txBox="1"/>
          <p:nvPr/>
        </p:nvSpPr>
        <p:spPr>
          <a:xfrm>
            <a:off x="3993265" y="6439739"/>
            <a:ext cx="1547218" cy="307777"/>
          </a:xfrm>
          <a:prstGeom prst="rect">
            <a:avLst/>
          </a:prstGeom>
          <a:noFill/>
        </p:spPr>
        <p:txBody>
          <a:bodyPr wrap="none" rtlCol="0">
            <a:spAutoFit/>
          </a:bodyPr>
          <a:lstStyle/>
          <a:p>
            <a:r>
              <a:rPr lang="fr-FR" sz="1400" dirty="0"/>
              <a:t>ADHV – 46Fi13484</a:t>
            </a:r>
          </a:p>
        </p:txBody>
      </p:sp>
    </p:spTree>
    <p:extLst>
      <p:ext uri="{BB962C8B-B14F-4D97-AF65-F5344CB8AC3E}">
        <p14:creationId xmlns:p14="http://schemas.microsoft.com/office/powerpoint/2010/main" val="825687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037118-94B3-94FE-EF9A-D34A150A547D}"/>
              </a:ext>
            </a:extLst>
          </p:cNvPr>
          <p:cNvSpPr>
            <a:spLocks noGrp="1"/>
          </p:cNvSpPr>
          <p:nvPr>
            <p:ph type="title"/>
          </p:nvPr>
        </p:nvSpPr>
        <p:spPr>
          <a:xfrm>
            <a:off x="873918" y="29461"/>
            <a:ext cx="8158163" cy="676595"/>
          </a:xfrm>
        </p:spPr>
        <p:txBody>
          <a:bodyPr>
            <a:normAutofit/>
          </a:bodyPr>
          <a:lstStyle/>
          <a:p>
            <a:pPr algn="ctr"/>
            <a:r>
              <a:rPr lang="fr-FR" sz="2000" b="1" dirty="0">
                <a:latin typeface="+mn-lt"/>
              </a:rPr>
              <a:t>PLAN TOPOGRAPHIQUE -1946</a:t>
            </a:r>
          </a:p>
        </p:txBody>
      </p:sp>
      <p:pic>
        <p:nvPicPr>
          <p:cNvPr id="5" name="Image 4">
            <a:extLst>
              <a:ext uri="{FF2B5EF4-FFF2-40B4-BE49-F238E27FC236}">
                <a16:creationId xmlns:a16="http://schemas.microsoft.com/office/drawing/2014/main" id="{0E6A73F8-AC3C-902D-41A2-E5B68332CF7E}"/>
              </a:ext>
            </a:extLst>
          </p:cNvPr>
          <p:cNvPicPr>
            <a:picLocks noChangeAspect="1"/>
          </p:cNvPicPr>
          <p:nvPr/>
        </p:nvPicPr>
        <p:blipFill>
          <a:blip r:embed="rId2"/>
          <a:stretch>
            <a:fillRect/>
          </a:stretch>
        </p:blipFill>
        <p:spPr>
          <a:xfrm>
            <a:off x="1066799" y="613131"/>
            <a:ext cx="7772400" cy="5631738"/>
          </a:xfrm>
          <a:prstGeom prst="rect">
            <a:avLst/>
          </a:prstGeom>
        </p:spPr>
      </p:pic>
      <p:sp>
        <p:nvSpPr>
          <p:cNvPr id="6" name="ZoneTexte 5">
            <a:extLst>
              <a:ext uri="{FF2B5EF4-FFF2-40B4-BE49-F238E27FC236}">
                <a16:creationId xmlns:a16="http://schemas.microsoft.com/office/drawing/2014/main" id="{AEB0252E-74B7-9425-B7BD-088D1F77CCF2}"/>
              </a:ext>
            </a:extLst>
          </p:cNvPr>
          <p:cNvSpPr txBox="1"/>
          <p:nvPr/>
        </p:nvSpPr>
        <p:spPr>
          <a:xfrm>
            <a:off x="4210995" y="6389225"/>
            <a:ext cx="1277914" cy="307777"/>
          </a:xfrm>
          <a:prstGeom prst="rect">
            <a:avLst/>
          </a:prstGeom>
          <a:noFill/>
        </p:spPr>
        <p:txBody>
          <a:bodyPr wrap="none" rtlCol="0">
            <a:spAutoFit/>
          </a:bodyPr>
          <a:lstStyle/>
          <a:p>
            <a:r>
              <a:rPr lang="fr-FR" sz="1400" dirty="0"/>
              <a:t>ADHV - 1Fi489 </a:t>
            </a:r>
          </a:p>
        </p:txBody>
      </p:sp>
      <p:sp>
        <p:nvSpPr>
          <p:cNvPr id="3" name="Rectangle : coins arrondis 2">
            <a:extLst>
              <a:ext uri="{FF2B5EF4-FFF2-40B4-BE49-F238E27FC236}">
                <a16:creationId xmlns:a16="http://schemas.microsoft.com/office/drawing/2014/main" id="{1882E583-F140-7941-9E98-4D29E06E0DEC}"/>
              </a:ext>
            </a:extLst>
          </p:cNvPr>
          <p:cNvSpPr/>
          <p:nvPr/>
        </p:nvSpPr>
        <p:spPr>
          <a:xfrm>
            <a:off x="4210995" y="2864386"/>
            <a:ext cx="1277914" cy="92541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9320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41C0BA-0408-2296-9F81-262A720ACD26}"/>
              </a:ext>
            </a:extLst>
          </p:cNvPr>
          <p:cNvSpPr>
            <a:spLocks noGrp="1"/>
          </p:cNvSpPr>
          <p:nvPr>
            <p:ph type="title"/>
          </p:nvPr>
        </p:nvSpPr>
        <p:spPr>
          <a:xfrm>
            <a:off x="1053295" y="0"/>
            <a:ext cx="7558209" cy="583997"/>
          </a:xfrm>
        </p:spPr>
        <p:txBody>
          <a:bodyPr>
            <a:normAutofit/>
          </a:bodyPr>
          <a:lstStyle/>
          <a:p>
            <a:pPr algn="ctr"/>
            <a:r>
              <a:rPr lang="fr-FR" sz="2000" b="1" dirty="0">
                <a:latin typeface="+mn-lt"/>
              </a:rPr>
              <a:t>PLAN TOPOGRAPHIQUE - 1951</a:t>
            </a:r>
          </a:p>
        </p:txBody>
      </p:sp>
      <p:pic>
        <p:nvPicPr>
          <p:cNvPr id="5" name="Image 4">
            <a:extLst>
              <a:ext uri="{FF2B5EF4-FFF2-40B4-BE49-F238E27FC236}">
                <a16:creationId xmlns:a16="http://schemas.microsoft.com/office/drawing/2014/main" id="{394B3AD8-74EA-1B4F-F398-B84D6E030D80}"/>
              </a:ext>
            </a:extLst>
          </p:cNvPr>
          <p:cNvPicPr>
            <a:picLocks noChangeAspect="1"/>
          </p:cNvPicPr>
          <p:nvPr/>
        </p:nvPicPr>
        <p:blipFill rotWithShape="1">
          <a:blip r:embed="rId2"/>
          <a:srcRect l="2494" t="9881" r="1307" b="2383"/>
          <a:stretch/>
        </p:blipFill>
        <p:spPr>
          <a:xfrm>
            <a:off x="265253" y="619770"/>
            <a:ext cx="9375494" cy="4768770"/>
          </a:xfrm>
          <a:prstGeom prst="rect">
            <a:avLst/>
          </a:prstGeom>
        </p:spPr>
      </p:pic>
      <p:sp>
        <p:nvSpPr>
          <p:cNvPr id="6" name="ZoneTexte 5">
            <a:extLst>
              <a:ext uri="{FF2B5EF4-FFF2-40B4-BE49-F238E27FC236}">
                <a16:creationId xmlns:a16="http://schemas.microsoft.com/office/drawing/2014/main" id="{DBFA386B-3118-8704-8300-74F71C69B27D}"/>
              </a:ext>
            </a:extLst>
          </p:cNvPr>
          <p:cNvSpPr txBox="1"/>
          <p:nvPr/>
        </p:nvSpPr>
        <p:spPr>
          <a:xfrm>
            <a:off x="3033806" y="6429935"/>
            <a:ext cx="3330655" cy="307777"/>
          </a:xfrm>
          <a:prstGeom prst="rect">
            <a:avLst/>
          </a:prstGeom>
          <a:noFill/>
        </p:spPr>
        <p:txBody>
          <a:bodyPr wrap="none" rtlCol="0">
            <a:spAutoFit/>
          </a:bodyPr>
          <a:lstStyle/>
          <a:p>
            <a:r>
              <a:rPr lang="fr-FR" sz="1400" dirty="0"/>
              <a:t>ADHV – 1Fi511 – cadastre 1951, feuille n°1 </a:t>
            </a:r>
          </a:p>
        </p:txBody>
      </p:sp>
      <p:sp>
        <p:nvSpPr>
          <p:cNvPr id="3" name="Rectangle : coins arrondis 2">
            <a:extLst>
              <a:ext uri="{FF2B5EF4-FFF2-40B4-BE49-F238E27FC236}">
                <a16:creationId xmlns:a16="http://schemas.microsoft.com/office/drawing/2014/main" id="{12BE94F2-523E-533C-AA64-038DB66104B2}"/>
              </a:ext>
            </a:extLst>
          </p:cNvPr>
          <p:cNvSpPr/>
          <p:nvPr/>
        </p:nvSpPr>
        <p:spPr>
          <a:xfrm>
            <a:off x="3503364" y="3833869"/>
            <a:ext cx="1057619" cy="82626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3335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61536E-08BD-2EF7-C6C6-29251ACF79A9}"/>
              </a:ext>
            </a:extLst>
          </p:cNvPr>
          <p:cNvSpPr>
            <a:spLocks noGrp="1"/>
          </p:cNvSpPr>
          <p:nvPr>
            <p:ph type="title"/>
          </p:nvPr>
        </p:nvSpPr>
        <p:spPr>
          <a:xfrm>
            <a:off x="2222339" y="90490"/>
            <a:ext cx="5023353" cy="549273"/>
          </a:xfrm>
        </p:spPr>
        <p:txBody>
          <a:bodyPr>
            <a:normAutofit/>
          </a:bodyPr>
          <a:lstStyle/>
          <a:p>
            <a:pPr algn="ctr"/>
            <a:r>
              <a:rPr lang="fr-FR" sz="2000" b="1" dirty="0">
                <a:latin typeface="+mn-lt"/>
              </a:rPr>
              <a:t>CADASTRE RENOVE - 1968</a:t>
            </a:r>
          </a:p>
        </p:txBody>
      </p:sp>
      <p:pic>
        <p:nvPicPr>
          <p:cNvPr id="5" name="Image 4">
            <a:extLst>
              <a:ext uri="{FF2B5EF4-FFF2-40B4-BE49-F238E27FC236}">
                <a16:creationId xmlns:a16="http://schemas.microsoft.com/office/drawing/2014/main" id="{3B45B21B-C43C-1D43-77B2-9A4E5DBD4D28}"/>
              </a:ext>
            </a:extLst>
          </p:cNvPr>
          <p:cNvPicPr>
            <a:picLocks noChangeAspect="1"/>
          </p:cNvPicPr>
          <p:nvPr/>
        </p:nvPicPr>
        <p:blipFill>
          <a:blip r:embed="rId2"/>
          <a:stretch>
            <a:fillRect/>
          </a:stretch>
        </p:blipFill>
        <p:spPr>
          <a:xfrm>
            <a:off x="804907" y="639763"/>
            <a:ext cx="8296185" cy="5676789"/>
          </a:xfrm>
          <a:prstGeom prst="rect">
            <a:avLst/>
          </a:prstGeom>
        </p:spPr>
      </p:pic>
      <p:sp>
        <p:nvSpPr>
          <p:cNvPr id="6" name="ZoneTexte 5">
            <a:extLst>
              <a:ext uri="{FF2B5EF4-FFF2-40B4-BE49-F238E27FC236}">
                <a16:creationId xmlns:a16="http://schemas.microsoft.com/office/drawing/2014/main" id="{6D8ED5FE-4288-68EB-DB62-A3563C1903D4}"/>
              </a:ext>
            </a:extLst>
          </p:cNvPr>
          <p:cNvSpPr txBox="1"/>
          <p:nvPr/>
        </p:nvSpPr>
        <p:spPr>
          <a:xfrm>
            <a:off x="3206187" y="6485375"/>
            <a:ext cx="3307700" cy="307777"/>
          </a:xfrm>
          <a:prstGeom prst="rect">
            <a:avLst/>
          </a:prstGeom>
          <a:noFill/>
        </p:spPr>
        <p:txBody>
          <a:bodyPr wrap="none" rtlCol="0">
            <a:spAutoFit/>
          </a:bodyPr>
          <a:lstStyle/>
          <a:p>
            <a:r>
              <a:rPr lang="fr-FR" sz="1400" dirty="0"/>
              <a:t>ADHV – 1203W58 : Cadastre rénové, 1968.</a:t>
            </a:r>
          </a:p>
        </p:txBody>
      </p:sp>
      <p:sp>
        <p:nvSpPr>
          <p:cNvPr id="3" name="Rectangle : coins arrondis 2">
            <a:extLst>
              <a:ext uri="{FF2B5EF4-FFF2-40B4-BE49-F238E27FC236}">
                <a16:creationId xmlns:a16="http://schemas.microsoft.com/office/drawing/2014/main" id="{2A278EAF-D66B-F1F2-1DCC-F2243F1714B6}"/>
              </a:ext>
            </a:extLst>
          </p:cNvPr>
          <p:cNvSpPr/>
          <p:nvPr/>
        </p:nvSpPr>
        <p:spPr>
          <a:xfrm>
            <a:off x="3393195" y="1751682"/>
            <a:ext cx="1559805" cy="113473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3328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C16EAE-4A9C-053F-E7BA-166D7286280F}"/>
              </a:ext>
            </a:extLst>
          </p:cNvPr>
          <p:cNvSpPr>
            <a:spLocks noGrp="1"/>
          </p:cNvSpPr>
          <p:nvPr>
            <p:ph type="title"/>
          </p:nvPr>
        </p:nvSpPr>
        <p:spPr>
          <a:xfrm>
            <a:off x="912018" y="0"/>
            <a:ext cx="8081963" cy="444613"/>
          </a:xfrm>
        </p:spPr>
        <p:txBody>
          <a:bodyPr>
            <a:normAutofit/>
          </a:bodyPr>
          <a:lstStyle/>
          <a:p>
            <a:pPr algn="ctr"/>
            <a:r>
              <a:rPr lang="fr-FR" sz="2000" b="1" dirty="0">
                <a:latin typeface="+mn-lt"/>
              </a:rPr>
              <a:t>PLAN DE L’ENTRESOL - 1846</a:t>
            </a:r>
          </a:p>
        </p:txBody>
      </p:sp>
      <p:pic>
        <p:nvPicPr>
          <p:cNvPr id="5" name="Image 4">
            <a:extLst>
              <a:ext uri="{FF2B5EF4-FFF2-40B4-BE49-F238E27FC236}">
                <a16:creationId xmlns:a16="http://schemas.microsoft.com/office/drawing/2014/main" id="{900893F0-9EE5-A9EA-B20F-9D1C6A9F3EE7}"/>
              </a:ext>
            </a:extLst>
          </p:cNvPr>
          <p:cNvPicPr>
            <a:picLocks noChangeAspect="1"/>
          </p:cNvPicPr>
          <p:nvPr/>
        </p:nvPicPr>
        <p:blipFill rotWithShape="1">
          <a:blip r:embed="rId2"/>
          <a:srcRect l="14779" t="4288" r="11807" b="1897"/>
          <a:stretch/>
        </p:blipFill>
        <p:spPr>
          <a:xfrm rot="5400000">
            <a:off x="45714" y="575366"/>
            <a:ext cx="6289895" cy="6028390"/>
          </a:xfrm>
          <a:prstGeom prst="rect">
            <a:avLst/>
          </a:prstGeom>
        </p:spPr>
      </p:pic>
      <p:sp>
        <p:nvSpPr>
          <p:cNvPr id="6" name="ZoneTexte 5">
            <a:extLst>
              <a:ext uri="{FF2B5EF4-FFF2-40B4-BE49-F238E27FC236}">
                <a16:creationId xmlns:a16="http://schemas.microsoft.com/office/drawing/2014/main" id="{5763DC54-D251-2764-2190-D2E233E5DC8D}"/>
              </a:ext>
            </a:extLst>
          </p:cNvPr>
          <p:cNvSpPr txBox="1"/>
          <p:nvPr/>
        </p:nvSpPr>
        <p:spPr>
          <a:xfrm>
            <a:off x="6938437" y="6426732"/>
            <a:ext cx="2204450" cy="307777"/>
          </a:xfrm>
          <a:prstGeom prst="rect">
            <a:avLst/>
          </a:prstGeom>
          <a:noFill/>
        </p:spPr>
        <p:txBody>
          <a:bodyPr wrap="none" rtlCol="0">
            <a:spAutoFit/>
          </a:bodyPr>
          <a:lstStyle/>
          <a:p>
            <a:r>
              <a:rPr lang="fr-FR" sz="1400" dirty="0"/>
              <a:t>ADHV – 4N46 : 26 juin 1846</a:t>
            </a:r>
          </a:p>
        </p:txBody>
      </p:sp>
    </p:spTree>
    <p:extLst>
      <p:ext uri="{BB962C8B-B14F-4D97-AF65-F5344CB8AC3E}">
        <p14:creationId xmlns:p14="http://schemas.microsoft.com/office/powerpoint/2010/main" val="4118169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C4774E-731F-202E-57F1-4E3CD507A97C}"/>
              </a:ext>
            </a:extLst>
          </p:cNvPr>
          <p:cNvSpPr>
            <a:spLocks noGrp="1"/>
          </p:cNvSpPr>
          <p:nvPr>
            <p:ph type="title"/>
          </p:nvPr>
        </p:nvSpPr>
        <p:spPr>
          <a:xfrm>
            <a:off x="2501598" y="27840"/>
            <a:ext cx="3701493" cy="586343"/>
          </a:xfrm>
        </p:spPr>
        <p:txBody>
          <a:bodyPr>
            <a:normAutofit fontScale="90000"/>
          </a:bodyPr>
          <a:lstStyle/>
          <a:p>
            <a:pPr algn="ctr"/>
            <a:r>
              <a:rPr lang="fr-FR" sz="2000" b="1" dirty="0">
                <a:latin typeface="+mn-lt"/>
              </a:rPr>
              <a:t>PLAN DU REZ-DE-CHAUSSEE - 1846 </a:t>
            </a:r>
          </a:p>
        </p:txBody>
      </p:sp>
      <p:pic>
        <p:nvPicPr>
          <p:cNvPr id="5" name="Image 4">
            <a:extLst>
              <a:ext uri="{FF2B5EF4-FFF2-40B4-BE49-F238E27FC236}">
                <a16:creationId xmlns:a16="http://schemas.microsoft.com/office/drawing/2014/main" id="{BE1CFF59-6536-39D7-2D1B-04FC351CEF09}"/>
              </a:ext>
            </a:extLst>
          </p:cNvPr>
          <p:cNvPicPr>
            <a:picLocks noChangeAspect="1"/>
          </p:cNvPicPr>
          <p:nvPr/>
        </p:nvPicPr>
        <p:blipFill rotWithShape="1">
          <a:blip r:embed="rId2"/>
          <a:srcRect l="13874" t="2632" r="14054" b="1751"/>
          <a:stretch/>
        </p:blipFill>
        <p:spPr>
          <a:xfrm rot="5400000">
            <a:off x="219500" y="519688"/>
            <a:ext cx="6110077" cy="6079524"/>
          </a:xfrm>
          <a:prstGeom prst="rect">
            <a:avLst/>
          </a:prstGeom>
        </p:spPr>
      </p:pic>
      <p:sp>
        <p:nvSpPr>
          <p:cNvPr id="6" name="ZoneTexte 5">
            <a:extLst>
              <a:ext uri="{FF2B5EF4-FFF2-40B4-BE49-F238E27FC236}">
                <a16:creationId xmlns:a16="http://schemas.microsoft.com/office/drawing/2014/main" id="{4DC04C5D-1CC4-261D-6C74-D594C8874646}"/>
              </a:ext>
            </a:extLst>
          </p:cNvPr>
          <p:cNvSpPr txBox="1"/>
          <p:nvPr/>
        </p:nvSpPr>
        <p:spPr>
          <a:xfrm>
            <a:off x="7426412" y="6460599"/>
            <a:ext cx="1173719" cy="307777"/>
          </a:xfrm>
          <a:prstGeom prst="rect">
            <a:avLst/>
          </a:prstGeom>
          <a:noFill/>
        </p:spPr>
        <p:txBody>
          <a:bodyPr wrap="none" rtlCol="0">
            <a:spAutoFit/>
          </a:bodyPr>
          <a:lstStyle/>
          <a:p>
            <a:r>
              <a:rPr lang="fr-FR" sz="1400" dirty="0"/>
              <a:t>ADHV – 4N46</a:t>
            </a:r>
          </a:p>
        </p:txBody>
      </p:sp>
    </p:spTree>
    <p:extLst>
      <p:ext uri="{BB962C8B-B14F-4D97-AF65-F5344CB8AC3E}">
        <p14:creationId xmlns:p14="http://schemas.microsoft.com/office/powerpoint/2010/main" val="449156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8BDE29-5986-9F36-9869-D4B94DE24EF1}"/>
              </a:ext>
            </a:extLst>
          </p:cNvPr>
          <p:cNvSpPr>
            <a:spLocks noGrp="1"/>
          </p:cNvSpPr>
          <p:nvPr>
            <p:ph type="title"/>
          </p:nvPr>
        </p:nvSpPr>
        <p:spPr>
          <a:xfrm>
            <a:off x="615387" y="0"/>
            <a:ext cx="8158163" cy="699744"/>
          </a:xfrm>
        </p:spPr>
        <p:txBody>
          <a:bodyPr>
            <a:normAutofit/>
          </a:bodyPr>
          <a:lstStyle/>
          <a:p>
            <a:pPr algn="ctr"/>
            <a:r>
              <a:rPr lang="fr-FR" sz="2000" b="1" dirty="0">
                <a:latin typeface="+mn-lt"/>
              </a:rPr>
              <a:t>CADASTRE : ENCEINTE DE LIMOGES - 1812</a:t>
            </a:r>
          </a:p>
        </p:txBody>
      </p:sp>
      <p:pic>
        <p:nvPicPr>
          <p:cNvPr id="7" name="Image 6">
            <a:extLst>
              <a:ext uri="{FF2B5EF4-FFF2-40B4-BE49-F238E27FC236}">
                <a16:creationId xmlns:a16="http://schemas.microsoft.com/office/drawing/2014/main" id="{DF9BEEA5-7B68-DEBD-C36E-DA156E0C3914}"/>
              </a:ext>
            </a:extLst>
          </p:cNvPr>
          <p:cNvPicPr>
            <a:picLocks noChangeAspect="1"/>
          </p:cNvPicPr>
          <p:nvPr/>
        </p:nvPicPr>
        <p:blipFill>
          <a:blip r:embed="rId2"/>
          <a:stretch>
            <a:fillRect/>
          </a:stretch>
        </p:blipFill>
        <p:spPr>
          <a:xfrm>
            <a:off x="1132450" y="607380"/>
            <a:ext cx="7544765" cy="5643239"/>
          </a:xfrm>
          <a:prstGeom prst="rect">
            <a:avLst/>
          </a:prstGeom>
        </p:spPr>
      </p:pic>
      <p:sp>
        <p:nvSpPr>
          <p:cNvPr id="8" name="ZoneTexte 7">
            <a:extLst>
              <a:ext uri="{FF2B5EF4-FFF2-40B4-BE49-F238E27FC236}">
                <a16:creationId xmlns:a16="http://schemas.microsoft.com/office/drawing/2014/main" id="{03159CAE-67A3-BC88-C261-1CB7AB2C0AD7}"/>
              </a:ext>
            </a:extLst>
          </p:cNvPr>
          <p:cNvSpPr txBox="1"/>
          <p:nvPr/>
        </p:nvSpPr>
        <p:spPr>
          <a:xfrm>
            <a:off x="3431095" y="6488667"/>
            <a:ext cx="2334742" cy="307777"/>
          </a:xfrm>
          <a:prstGeom prst="rect">
            <a:avLst/>
          </a:prstGeom>
          <a:noFill/>
        </p:spPr>
        <p:txBody>
          <a:bodyPr wrap="none" rtlCol="0">
            <a:spAutoFit/>
          </a:bodyPr>
          <a:lstStyle/>
          <a:p>
            <a:r>
              <a:rPr lang="fr-FR" sz="1400" dirty="0"/>
              <a:t>ADHV – 3P95 Cadastre - 1812</a:t>
            </a:r>
          </a:p>
        </p:txBody>
      </p:sp>
    </p:spTree>
    <p:extLst>
      <p:ext uri="{BB962C8B-B14F-4D97-AF65-F5344CB8AC3E}">
        <p14:creationId xmlns:p14="http://schemas.microsoft.com/office/powerpoint/2010/main" val="331994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6B3187-A424-09BE-F3F2-D68FEEF9C28C}"/>
              </a:ext>
            </a:extLst>
          </p:cNvPr>
          <p:cNvSpPr>
            <a:spLocks noGrp="1"/>
          </p:cNvSpPr>
          <p:nvPr>
            <p:ph type="title"/>
          </p:nvPr>
        </p:nvSpPr>
        <p:spPr>
          <a:xfrm>
            <a:off x="1151467" y="49944"/>
            <a:ext cx="7971896" cy="571851"/>
          </a:xfrm>
        </p:spPr>
        <p:txBody>
          <a:bodyPr>
            <a:normAutofit/>
          </a:bodyPr>
          <a:lstStyle/>
          <a:p>
            <a:pPr algn="ctr"/>
            <a:r>
              <a:rPr lang="fr-FR" sz="2000" b="1" dirty="0">
                <a:latin typeface="+mn-lt"/>
              </a:rPr>
              <a:t>PLAN DU PREMIER ETAGE DU PALAIS DE JUSTICE - 1846</a:t>
            </a:r>
          </a:p>
        </p:txBody>
      </p:sp>
      <p:pic>
        <p:nvPicPr>
          <p:cNvPr id="7" name="Image 6">
            <a:extLst>
              <a:ext uri="{FF2B5EF4-FFF2-40B4-BE49-F238E27FC236}">
                <a16:creationId xmlns:a16="http://schemas.microsoft.com/office/drawing/2014/main" id="{599457D5-EFEF-3051-D357-E1A1D4265450}"/>
              </a:ext>
            </a:extLst>
          </p:cNvPr>
          <p:cNvPicPr>
            <a:picLocks noChangeAspect="1"/>
          </p:cNvPicPr>
          <p:nvPr/>
        </p:nvPicPr>
        <p:blipFill rotWithShape="1">
          <a:blip r:embed="rId2"/>
          <a:srcRect l="10041" t="3196" r="15884" b="1550"/>
          <a:stretch/>
        </p:blipFill>
        <p:spPr>
          <a:xfrm rot="5400000">
            <a:off x="127350" y="609158"/>
            <a:ext cx="6226091" cy="6004719"/>
          </a:xfrm>
          <a:prstGeom prst="rect">
            <a:avLst/>
          </a:prstGeom>
        </p:spPr>
      </p:pic>
      <p:sp>
        <p:nvSpPr>
          <p:cNvPr id="8" name="ZoneTexte 7">
            <a:extLst>
              <a:ext uri="{FF2B5EF4-FFF2-40B4-BE49-F238E27FC236}">
                <a16:creationId xmlns:a16="http://schemas.microsoft.com/office/drawing/2014/main" id="{628580B0-B4BE-27EE-ED7A-8553548D346E}"/>
              </a:ext>
            </a:extLst>
          </p:cNvPr>
          <p:cNvSpPr txBox="1"/>
          <p:nvPr/>
        </p:nvSpPr>
        <p:spPr>
          <a:xfrm>
            <a:off x="7131926" y="6500279"/>
            <a:ext cx="2204450" cy="307777"/>
          </a:xfrm>
          <a:prstGeom prst="rect">
            <a:avLst/>
          </a:prstGeom>
          <a:noFill/>
        </p:spPr>
        <p:txBody>
          <a:bodyPr wrap="none" rtlCol="0">
            <a:spAutoFit/>
          </a:bodyPr>
          <a:lstStyle/>
          <a:p>
            <a:r>
              <a:rPr lang="fr-FR" sz="1400" dirty="0"/>
              <a:t>ADHV – 4N46 : 30 juin 1846</a:t>
            </a:r>
          </a:p>
        </p:txBody>
      </p:sp>
    </p:spTree>
    <p:extLst>
      <p:ext uri="{BB962C8B-B14F-4D97-AF65-F5344CB8AC3E}">
        <p14:creationId xmlns:p14="http://schemas.microsoft.com/office/powerpoint/2010/main" val="326569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FD154C-E114-B746-93BE-7783842CF2EC}"/>
              </a:ext>
            </a:extLst>
          </p:cNvPr>
          <p:cNvSpPr>
            <a:spLocks noGrp="1"/>
          </p:cNvSpPr>
          <p:nvPr>
            <p:ph type="title"/>
          </p:nvPr>
        </p:nvSpPr>
        <p:spPr>
          <a:xfrm>
            <a:off x="5432298" y="0"/>
            <a:ext cx="3826486" cy="1054510"/>
          </a:xfrm>
        </p:spPr>
        <p:txBody>
          <a:bodyPr>
            <a:normAutofit/>
          </a:bodyPr>
          <a:lstStyle/>
          <a:p>
            <a:pPr algn="ctr"/>
            <a:r>
              <a:rPr lang="fr-FR" sz="2000" b="1" dirty="0">
                <a:latin typeface="+mn-lt"/>
              </a:rPr>
              <a:t>LE CAHIER DES CHARGES</a:t>
            </a:r>
            <a:br>
              <a:rPr lang="fr-FR" sz="2000" b="1" dirty="0">
                <a:latin typeface="+mn-lt"/>
              </a:rPr>
            </a:br>
            <a:r>
              <a:rPr lang="fr-FR" sz="2000" b="1" dirty="0">
                <a:latin typeface="+mn-lt"/>
              </a:rPr>
              <a:t>POUR LA CONSTRUCTION DU PALAIS DE JUSTICE</a:t>
            </a:r>
          </a:p>
        </p:txBody>
      </p:sp>
      <p:pic>
        <p:nvPicPr>
          <p:cNvPr id="4" name="Image 3">
            <a:extLst>
              <a:ext uri="{FF2B5EF4-FFF2-40B4-BE49-F238E27FC236}">
                <a16:creationId xmlns:a16="http://schemas.microsoft.com/office/drawing/2014/main" id="{D2B35623-FC55-880F-E5CF-AD486C20674A}"/>
              </a:ext>
            </a:extLst>
          </p:cNvPr>
          <p:cNvPicPr>
            <a:picLocks noChangeAspect="1"/>
          </p:cNvPicPr>
          <p:nvPr/>
        </p:nvPicPr>
        <p:blipFill rotWithShape="1">
          <a:blip r:embed="rId2"/>
          <a:srcRect l="1393" t="11725" r="1393" b="4562"/>
          <a:stretch/>
        </p:blipFill>
        <p:spPr>
          <a:xfrm rot="5400000">
            <a:off x="-1064865" y="1276108"/>
            <a:ext cx="6667008" cy="4305783"/>
          </a:xfrm>
          <a:prstGeom prst="rect">
            <a:avLst/>
          </a:prstGeom>
        </p:spPr>
      </p:pic>
      <p:sp>
        <p:nvSpPr>
          <p:cNvPr id="5" name="ZoneTexte 4">
            <a:extLst>
              <a:ext uri="{FF2B5EF4-FFF2-40B4-BE49-F238E27FC236}">
                <a16:creationId xmlns:a16="http://schemas.microsoft.com/office/drawing/2014/main" id="{ED9FD50C-825D-7D6A-BA1C-FAA92A8C5AE4}"/>
              </a:ext>
            </a:extLst>
          </p:cNvPr>
          <p:cNvSpPr txBox="1"/>
          <p:nvPr/>
        </p:nvSpPr>
        <p:spPr>
          <a:xfrm>
            <a:off x="6597445" y="6454727"/>
            <a:ext cx="1667444" cy="307777"/>
          </a:xfrm>
          <a:prstGeom prst="rect">
            <a:avLst/>
          </a:prstGeom>
          <a:noFill/>
        </p:spPr>
        <p:txBody>
          <a:bodyPr wrap="none" rtlCol="0">
            <a:spAutoFit/>
          </a:bodyPr>
          <a:lstStyle/>
          <a:p>
            <a:r>
              <a:rPr lang="fr-FR" sz="1400" dirty="0"/>
              <a:t>ADHV – 4N46 : 1839</a:t>
            </a:r>
          </a:p>
        </p:txBody>
      </p:sp>
      <p:sp>
        <p:nvSpPr>
          <p:cNvPr id="6" name="ZoneTexte 5">
            <a:extLst>
              <a:ext uri="{FF2B5EF4-FFF2-40B4-BE49-F238E27FC236}">
                <a16:creationId xmlns:a16="http://schemas.microsoft.com/office/drawing/2014/main" id="{B325E72D-B8AD-097C-0170-B8BAD6901D63}"/>
              </a:ext>
            </a:extLst>
          </p:cNvPr>
          <p:cNvSpPr txBox="1"/>
          <p:nvPr/>
        </p:nvSpPr>
        <p:spPr>
          <a:xfrm>
            <a:off x="4731774" y="2772696"/>
            <a:ext cx="4744065" cy="923330"/>
          </a:xfrm>
          <a:prstGeom prst="rect">
            <a:avLst/>
          </a:prstGeom>
          <a:noFill/>
        </p:spPr>
        <p:txBody>
          <a:bodyPr wrap="square" rtlCol="0">
            <a:spAutoFit/>
          </a:bodyPr>
          <a:lstStyle/>
          <a:p>
            <a:pPr algn="just"/>
            <a:r>
              <a:rPr lang="fr-FR" b="0" i="0" u="none" strike="noStrike" dirty="0">
                <a:solidFill>
                  <a:srgbClr val="202124"/>
                </a:solidFill>
                <a:effectLst/>
              </a:rPr>
              <a:t>Le cahier des charges est un </a:t>
            </a:r>
            <a:r>
              <a:rPr lang="fr-FR" i="0" u="none" strike="noStrike" dirty="0">
                <a:solidFill>
                  <a:srgbClr val="202124"/>
                </a:solidFill>
                <a:effectLst/>
              </a:rPr>
              <a:t>document relatif à la réalisation d'un projet.</a:t>
            </a:r>
            <a:r>
              <a:rPr lang="fr-FR" b="0" i="0" u="none" strike="noStrike" dirty="0">
                <a:solidFill>
                  <a:srgbClr val="202124"/>
                </a:solidFill>
                <a:effectLst/>
              </a:rPr>
              <a:t> Il sert de lien contractuel pour encadrer le projet.</a:t>
            </a:r>
            <a:endParaRPr lang="fr-FR" dirty="0"/>
          </a:p>
        </p:txBody>
      </p:sp>
    </p:spTree>
    <p:extLst>
      <p:ext uri="{BB962C8B-B14F-4D97-AF65-F5344CB8AC3E}">
        <p14:creationId xmlns:p14="http://schemas.microsoft.com/office/powerpoint/2010/main" val="1272247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5CED1021-8F6C-075C-5D0B-FB3B69357707}"/>
              </a:ext>
            </a:extLst>
          </p:cNvPr>
          <p:cNvPicPr>
            <a:picLocks noChangeAspect="1"/>
          </p:cNvPicPr>
          <p:nvPr/>
        </p:nvPicPr>
        <p:blipFill rotWithShape="1">
          <a:blip r:embed="rId2"/>
          <a:srcRect l="3587" t="11196" r="19506" b="17243"/>
          <a:stretch/>
        </p:blipFill>
        <p:spPr>
          <a:xfrm rot="5400000">
            <a:off x="5518868" y="1085328"/>
            <a:ext cx="4939734" cy="3447264"/>
          </a:xfrm>
          <a:prstGeom prst="rect">
            <a:avLst/>
          </a:prstGeom>
        </p:spPr>
      </p:pic>
      <p:pic>
        <p:nvPicPr>
          <p:cNvPr id="4" name="Image 3">
            <a:extLst>
              <a:ext uri="{FF2B5EF4-FFF2-40B4-BE49-F238E27FC236}">
                <a16:creationId xmlns:a16="http://schemas.microsoft.com/office/drawing/2014/main" id="{9B557B94-942C-5D20-52C6-139531F497B0}"/>
              </a:ext>
            </a:extLst>
          </p:cNvPr>
          <p:cNvPicPr>
            <a:picLocks noChangeAspect="1"/>
          </p:cNvPicPr>
          <p:nvPr/>
        </p:nvPicPr>
        <p:blipFill rotWithShape="1">
          <a:blip r:embed="rId3"/>
          <a:srcRect l="3882" t="10375" r="3292" b="18064"/>
          <a:stretch/>
        </p:blipFill>
        <p:spPr>
          <a:xfrm rot="5400000">
            <a:off x="-1149030" y="1588625"/>
            <a:ext cx="6366076" cy="3680750"/>
          </a:xfrm>
          <a:prstGeom prst="rect">
            <a:avLst/>
          </a:prstGeom>
        </p:spPr>
      </p:pic>
      <p:sp>
        <p:nvSpPr>
          <p:cNvPr id="7" name="ZoneTexte 6">
            <a:extLst>
              <a:ext uri="{FF2B5EF4-FFF2-40B4-BE49-F238E27FC236}">
                <a16:creationId xmlns:a16="http://schemas.microsoft.com/office/drawing/2014/main" id="{E99FA515-5161-8F01-EF5E-0136B32A1ABC}"/>
              </a:ext>
            </a:extLst>
          </p:cNvPr>
          <p:cNvSpPr txBox="1"/>
          <p:nvPr/>
        </p:nvSpPr>
        <p:spPr>
          <a:xfrm>
            <a:off x="193634" y="6575194"/>
            <a:ext cx="3680749" cy="307777"/>
          </a:xfrm>
          <a:prstGeom prst="rect">
            <a:avLst/>
          </a:prstGeom>
          <a:noFill/>
        </p:spPr>
        <p:txBody>
          <a:bodyPr wrap="square" rtlCol="0">
            <a:spAutoFit/>
          </a:bodyPr>
          <a:lstStyle/>
          <a:p>
            <a:r>
              <a:rPr lang="fr-FR" sz="1400" dirty="0"/>
              <a:t>ADHV - 4N46 : architecte Boullée, 10 mai 1839</a:t>
            </a:r>
          </a:p>
        </p:txBody>
      </p:sp>
      <p:sp>
        <p:nvSpPr>
          <p:cNvPr id="8" name="ZoneTexte 7">
            <a:extLst>
              <a:ext uri="{FF2B5EF4-FFF2-40B4-BE49-F238E27FC236}">
                <a16:creationId xmlns:a16="http://schemas.microsoft.com/office/drawing/2014/main" id="{E50C5F17-54D6-BA3C-CE25-17267A9F3943}"/>
              </a:ext>
            </a:extLst>
          </p:cNvPr>
          <p:cNvSpPr txBox="1"/>
          <p:nvPr/>
        </p:nvSpPr>
        <p:spPr>
          <a:xfrm>
            <a:off x="4047068" y="5405643"/>
            <a:ext cx="5602768" cy="1477328"/>
          </a:xfrm>
          <a:prstGeom prst="rect">
            <a:avLst/>
          </a:prstGeom>
          <a:noFill/>
        </p:spPr>
        <p:txBody>
          <a:bodyPr wrap="square" rtlCol="0">
            <a:spAutoFit/>
          </a:bodyPr>
          <a:lstStyle/>
          <a:p>
            <a:pPr algn="just"/>
            <a:r>
              <a:rPr lang="fr-FR" dirty="0"/>
              <a:t>Ce document comporte la description précise du bâtiment qui doit être construit : son emplacement, sa taille, sa composition intérieure et extérieure, ses matériaux de construction. Le tout pour une somme totale de 505 000 francs.</a:t>
            </a:r>
          </a:p>
        </p:txBody>
      </p:sp>
      <p:sp>
        <p:nvSpPr>
          <p:cNvPr id="2" name="Titre 1">
            <a:extLst>
              <a:ext uri="{FF2B5EF4-FFF2-40B4-BE49-F238E27FC236}">
                <a16:creationId xmlns:a16="http://schemas.microsoft.com/office/drawing/2014/main" id="{6B395302-8C5A-AEBD-1AAE-011ACDE3538E}"/>
              </a:ext>
            </a:extLst>
          </p:cNvPr>
          <p:cNvSpPr>
            <a:spLocks noGrp="1"/>
          </p:cNvSpPr>
          <p:nvPr>
            <p:ph type="title"/>
          </p:nvPr>
        </p:nvSpPr>
        <p:spPr>
          <a:xfrm>
            <a:off x="2806194" y="13006"/>
            <a:ext cx="4464566" cy="465909"/>
          </a:xfrm>
        </p:spPr>
        <p:txBody>
          <a:bodyPr>
            <a:normAutofit/>
          </a:bodyPr>
          <a:lstStyle/>
          <a:p>
            <a:pPr algn="ctr"/>
            <a:r>
              <a:rPr lang="fr-FR" sz="2000" b="1" dirty="0">
                <a:latin typeface="+mn-lt"/>
              </a:rPr>
              <a:t>LE DEVIS DESCRIPTIF</a:t>
            </a:r>
          </a:p>
        </p:txBody>
      </p:sp>
    </p:spTree>
    <p:extLst>
      <p:ext uri="{BB962C8B-B14F-4D97-AF65-F5344CB8AC3E}">
        <p14:creationId xmlns:p14="http://schemas.microsoft.com/office/powerpoint/2010/main" val="13703853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05DE291-C44B-12BA-E0ED-D49458083F67}"/>
              </a:ext>
            </a:extLst>
          </p:cNvPr>
          <p:cNvPicPr>
            <a:picLocks noChangeAspect="1"/>
          </p:cNvPicPr>
          <p:nvPr/>
        </p:nvPicPr>
        <p:blipFill rotWithShape="1">
          <a:blip r:embed="rId2"/>
          <a:srcRect l="7631" t="5252" r="7359" b="3301"/>
          <a:stretch/>
        </p:blipFill>
        <p:spPr>
          <a:xfrm>
            <a:off x="1057593" y="286192"/>
            <a:ext cx="7790814" cy="6285616"/>
          </a:xfrm>
          <a:prstGeom prst="rect">
            <a:avLst/>
          </a:prstGeom>
        </p:spPr>
      </p:pic>
    </p:spTree>
    <p:extLst>
      <p:ext uri="{BB962C8B-B14F-4D97-AF65-F5344CB8AC3E}">
        <p14:creationId xmlns:p14="http://schemas.microsoft.com/office/powerpoint/2010/main" val="3339590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B58AC5-CFC3-DFC1-78BB-7BE1A37FB521}"/>
              </a:ext>
            </a:extLst>
          </p:cNvPr>
          <p:cNvPicPr>
            <a:picLocks noChangeAspect="1"/>
          </p:cNvPicPr>
          <p:nvPr/>
        </p:nvPicPr>
        <p:blipFill rotWithShape="1">
          <a:blip r:embed="rId2"/>
          <a:srcRect l="3860" t="2202" r="5418" b="2855"/>
          <a:stretch/>
        </p:blipFill>
        <p:spPr>
          <a:xfrm>
            <a:off x="600825" y="132896"/>
            <a:ext cx="8398795" cy="6592207"/>
          </a:xfrm>
          <a:prstGeom prst="rect">
            <a:avLst/>
          </a:prstGeom>
        </p:spPr>
      </p:pic>
    </p:spTree>
    <p:extLst>
      <p:ext uri="{BB962C8B-B14F-4D97-AF65-F5344CB8AC3E}">
        <p14:creationId xmlns:p14="http://schemas.microsoft.com/office/powerpoint/2010/main" val="4107914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0333B1-E07E-3F83-9C07-F0DA97473743}"/>
              </a:ext>
            </a:extLst>
          </p:cNvPr>
          <p:cNvSpPr>
            <a:spLocks noGrp="1"/>
          </p:cNvSpPr>
          <p:nvPr>
            <p:ph type="title"/>
          </p:nvPr>
        </p:nvSpPr>
        <p:spPr>
          <a:xfrm>
            <a:off x="856334" y="1"/>
            <a:ext cx="8193332" cy="533992"/>
          </a:xfrm>
        </p:spPr>
        <p:txBody>
          <a:bodyPr>
            <a:normAutofit/>
          </a:bodyPr>
          <a:lstStyle/>
          <a:p>
            <a:pPr algn="ctr"/>
            <a:r>
              <a:rPr lang="fr-FR" sz="2000" b="1" dirty="0">
                <a:latin typeface="+mn-lt"/>
              </a:rPr>
              <a:t>L’ADJUDICATION DES TRAVAUX</a:t>
            </a:r>
          </a:p>
        </p:txBody>
      </p:sp>
      <p:sp>
        <p:nvSpPr>
          <p:cNvPr id="4" name="ZoneTexte 3">
            <a:extLst>
              <a:ext uri="{FF2B5EF4-FFF2-40B4-BE49-F238E27FC236}">
                <a16:creationId xmlns:a16="http://schemas.microsoft.com/office/drawing/2014/main" id="{E35B8297-31BE-30CD-26A6-EF773F039DB8}"/>
              </a:ext>
            </a:extLst>
          </p:cNvPr>
          <p:cNvSpPr txBox="1"/>
          <p:nvPr/>
        </p:nvSpPr>
        <p:spPr>
          <a:xfrm>
            <a:off x="2184521" y="6539008"/>
            <a:ext cx="1132041" cy="307777"/>
          </a:xfrm>
          <a:prstGeom prst="rect">
            <a:avLst/>
          </a:prstGeom>
          <a:noFill/>
        </p:spPr>
        <p:txBody>
          <a:bodyPr wrap="none" rtlCol="0">
            <a:spAutoFit/>
          </a:bodyPr>
          <a:lstStyle/>
          <a:p>
            <a:r>
              <a:rPr lang="fr-FR" sz="1400" dirty="0"/>
              <a:t>ADHV : 4N46</a:t>
            </a:r>
          </a:p>
        </p:txBody>
      </p:sp>
      <p:sp>
        <p:nvSpPr>
          <p:cNvPr id="5" name="ZoneTexte 4">
            <a:extLst>
              <a:ext uri="{FF2B5EF4-FFF2-40B4-BE49-F238E27FC236}">
                <a16:creationId xmlns:a16="http://schemas.microsoft.com/office/drawing/2014/main" id="{9FB073F7-6055-C0BE-81A4-19DF295D1755}"/>
              </a:ext>
            </a:extLst>
          </p:cNvPr>
          <p:cNvSpPr txBox="1"/>
          <p:nvPr/>
        </p:nvSpPr>
        <p:spPr>
          <a:xfrm>
            <a:off x="5416953" y="2967335"/>
            <a:ext cx="3889093" cy="923330"/>
          </a:xfrm>
          <a:prstGeom prst="rect">
            <a:avLst/>
          </a:prstGeom>
          <a:noFill/>
        </p:spPr>
        <p:txBody>
          <a:bodyPr wrap="square" rtlCol="0">
            <a:spAutoFit/>
          </a:bodyPr>
          <a:lstStyle/>
          <a:p>
            <a:pPr algn="just"/>
            <a:r>
              <a:rPr lang="fr-FR" u="sng" dirty="0"/>
              <a:t>Adjudication</a:t>
            </a:r>
            <a:r>
              <a:rPr lang="fr-FR" dirty="0"/>
              <a:t> : </a:t>
            </a:r>
            <a:r>
              <a:rPr lang="fr-FR" dirty="0">
                <a:solidFill>
                  <a:srgbClr val="202124"/>
                </a:solidFill>
              </a:rPr>
              <a:t>a</a:t>
            </a:r>
            <a:r>
              <a:rPr lang="fr-FR" b="0" i="0" u="none" strike="noStrike" dirty="0">
                <a:solidFill>
                  <a:srgbClr val="202124"/>
                </a:solidFill>
                <a:effectLst/>
              </a:rPr>
              <a:t>cte juridique par lequel on met des acquéreurs ou des entrepreneurs en libre concurrence.</a:t>
            </a:r>
            <a:endParaRPr lang="fr-FR" dirty="0"/>
          </a:p>
        </p:txBody>
      </p:sp>
      <p:pic>
        <p:nvPicPr>
          <p:cNvPr id="7" name="Image 6">
            <a:extLst>
              <a:ext uri="{FF2B5EF4-FFF2-40B4-BE49-F238E27FC236}">
                <a16:creationId xmlns:a16="http://schemas.microsoft.com/office/drawing/2014/main" id="{88EC4680-9B61-D561-7397-DBCCE7C83667}"/>
              </a:ext>
            </a:extLst>
          </p:cNvPr>
          <p:cNvPicPr>
            <a:picLocks noChangeAspect="1"/>
          </p:cNvPicPr>
          <p:nvPr/>
        </p:nvPicPr>
        <p:blipFill rotWithShape="1">
          <a:blip r:embed="rId2"/>
          <a:srcRect l="2870" t="3429" r="5992" b="3436"/>
          <a:stretch/>
        </p:blipFill>
        <p:spPr>
          <a:xfrm rot="5400000">
            <a:off x="-186799" y="1222812"/>
            <a:ext cx="6037670" cy="4627378"/>
          </a:xfrm>
          <a:prstGeom prst="rect">
            <a:avLst/>
          </a:prstGeom>
        </p:spPr>
      </p:pic>
      <p:pic>
        <p:nvPicPr>
          <p:cNvPr id="3" name="Image 2">
            <a:extLst>
              <a:ext uri="{FF2B5EF4-FFF2-40B4-BE49-F238E27FC236}">
                <a16:creationId xmlns:a16="http://schemas.microsoft.com/office/drawing/2014/main" id="{95CB158F-D623-E854-23ED-F9E713292393}"/>
              </a:ext>
            </a:extLst>
          </p:cNvPr>
          <p:cNvPicPr>
            <a:picLocks noChangeAspect="1"/>
          </p:cNvPicPr>
          <p:nvPr/>
        </p:nvPicPr>
        <p:blipFill rotWithShape="1">
          <a:blip r:embed="rId3"/>
          <a:srcRect l="3384" t="4074" r="9055" b="2792"/>
          <a:stretch/>
        </p:blipFill>
        <p:spPr>
          <a:xfrm rot="5400000">
            <a:off x="-251965" y="1141318"/>
            <a:ext cx="6005015" cy="4790364"/>
          </a:xfrm>
          <a:prstGeom prst="rect">
            <a:avLst/>
          </a:prstGeom>
        </p:spPr>
      </p:pic>
    </p:spTree>
    <p:extLst>
      <p:ext uri="{BB962C8B-B14F-4D97-AF65-F5344CB8AC3E}">
        <p14:creationId xmlns:p14="http://schemas.microsoft.com/office/powerpoint/2010/main" val="348426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93EBE6-7544-7824-8ED2-16140CCBC6E7}"/>
              </a:ext>
            </a:extLst>
          </p:cNvPr>
          <p:cNvSpPr>
            <a:spLocks noGrp="1"/>
          </p:cNvSpPr>
          <p:nvPr>
            <p:ph type="title"/>
          </p:nvPr>
        </p:nvSpPr>
        <p:spPr>
          <a:xfrm>
            <a:off x="2495115" y="0"/>
            <a:ext cx="4915768" cy="560996"/>
          </a:xfrm>
        </p:spPr>
        <p:txBody>
          <a:bodyPr>
            <a:normAutofit/>
          </a:bodyPr>
          <a:lstStyle/>
          <a:p>
            <a:pPr algn="ctr"/>
            <a:r>
              <a:rPr lang="fr-FR" sz="2000" b="1" dirty="0">
                <a:latin typeface="+mn-lt"/>
              </a:rPr>
              <a:t>DECOMPTES DES TRAVAUX</a:t>
            </a:r>
          </a:p>
        </p:txBody>
      </p:sp>
      <p:pic>
        <p:nvPicPr>
          <p:cNvPr id="20" name="Image 19">
            <a:extLst>
              <a:ext uri="{FF2B5EF4-FFF2-40B4-BE49-F238E27FC236}">
                <a16:creationId xmlns:a16="http://schemas.microsoft.com/office/drawing/2014/main" id="{9ABE175A-6985-1376-E0B8-41A758D90A04}"/>
              </a:ext>
            </a:extLst>
          </p:cNvPr>
          <p:cNvPicPr>
            <a:picLocks noChangeAspect="1"/>
          </p:cNvPicPr>
          <p:nvPr/>
        </p:nvPicPr>
        <p:blipFill rotWithShape="1">
          <a:blip r:embed="rId2"/>
          <a:srcRect l="2196" t="2182" r="3668" b="2075"/>
          <a:stretch/>
        </p:blipFill>
        <p:spPr>
          <a:xfrm>
            <a:off x="944815" y="483878"/>
            <a:ext cx="8016367" cy="6114874"/>
          </a:xfrm>
          <a:prstGeom prst="rect">
            <a:avLst/>
          </a:prstGeom>
        </p:spPr>
      </p:pic>
      <p:sp>
        <p:nvSpPr>
          <p:cNvPr id="21" name="ZoneTexte 20">
            <a:extLst>
              <a:ext uri="{FF2B5EF4-FFF2-40B4-BE49-F238E27FC236}">
                <a16:creationId xmlns:a16="http://schemas.microsoft.com/office/drawing/2014/main" id="{4B80CA8B-88B1-1AE4-9ECE-F3817DCA5052}"/>
              </a:ext>
            </a:extLst>
          </p:cNvPr>
          <p:cNvSpPr txBox="1"/>
          <p:nvPr/>
        </p:nvSpPr>
        <p:spPr>
          <a:xfrm>
            <a:off x="4366138" y="6550223"/>
            <a:ext cx="1173719" cy="307777"/>
          </a:xfrm>
          <a:prstGeom prst="rect">
            <a:avLst/>
          </a:prstGeom>
          <a:noFill/>
        </p:spPr>
        <p:txBody>
          <a:bodyPr wrap="none" rtlCol="0">
            <a:spAutoFit/>
          </a:bodyPr>
          <a:lstStyle/>
          <a:p>
            <a:r>
              <a:rPr lang="fr-FR" sz="1400" dirty="0"/>
              <a:t>ADHV – 4N46</a:t>
            </a:r>
          </a:p>
        </p:txBody>
      </p:sp>
    </p:spTree>
    <p:extLst>
      <p:ext uri="{BB962C8B-B14F-4D97-AF65-F5344CB8AC3E}">
        <p14:creationId xmlns:p14="http://schemas.microsoft.com/office/powerpoint/2010/main" val="11807355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46208E-4B14-B296-B4D6-B2D8FF17AF2C}"/>
              </a:ext>
            </a:extLst>
          </p:cNvPr>
          <p:cNvSpPr>
            <a:spLocks noGrp="1"/>
          </p:cNvSpPr>
          <p:nvPr>
            <p:ph type="title"/>
          </p:nvPr>
        </p:nvSpPr>
        <p:spPr>
          <a:xfrm>
            <a:off x="5393803" y="115747"/>
            <a:ext cx="3615841" cy="748565"/>
          </a:xfrm>
        </p:spPr>
        <p:txBody>
          <a:bodyPr>
            <a:normAutofit/>
          </a:bodyPr>
          <a:lstStyle/>
          <a:p>
            <a:pPr algn="ctr"/>
            <a:r>
              <a:rPr lang="fr-FR" sz="2000" b="1" dirty="0">
                <a:latin typeface="+mn-lt"/>
              </a:rPr>
              <a:t>CERTIFICAT POUR PAIEMENT</a:t>
            </a:r>
          </a:p>
        </p:txBody>
      </p:sp>
      <p:pic>
        <p:nvPicPr>
          <p:cNvPr id="4" name="Image 3">
            <a:extLst>
              <a:ext uri="{FF2B5EF4-FFF2-40B4-BE49-F238E27FC236}">
                <a16:creationId xmlns:a16="http://schemas.microsoft.com/office/drawing/2014/main" id="{9A2C5B59-AD34-E08C-793C-373E966F5E03}"/>
              </a:ext>
            </a:extLst>
          </p:cNvPr>
          <p:cNvPicPr>
            <a:picLocks noChangeAspect="1"/>
          </p:cNvPicPr>
          <p:nvPr/>
        </p:nvPicPr>
        <p:blipFill rotWithShape="1">
          <a:blip r:embed="rId2"/>
          <a:srcRect l="4388" t="13525" r="1772" b="5463"/>
          <a:stretch/>
        </p:blipFill>
        <p:spPr>
          <a:xfrm rot="5400000">
            <a:off x="-891254" y="1345556"/>
            <a:ext cx="6435527" cy="4166887"/>
          </a:xfrm>
          <a:prstGeom prst="rect">
            <a:avLst/>
          </a:prstGeom>
        </p:spPr>
      </p:pic>
      <p:sp>
        <p:nvSpPr>
          <p:cNvPr id="5" name="ZoneTexte 4">
            <a:extLst>
              <a:ext uri="{FF2B5EF4-FFF2-40B4-BE49-F238E27FC236}">
                <a16:creationId xmlns:a16="http://schemas.microsoft.com/office/drawing/2014/main" id="{7976FA9D-AF2D-43A0-67BD-581999784ADE}"/>
              </a:ext>
            </a:extLst>
          </p:cNvPr>
          <p:cNvSpPr txBox="1"/>
          <p:nvPr/>
        </p:nvSpPr>
        <p:spPr>
          <a:xfrm>
            <a:off x="6829064" y="6434476"/>
            <a:ext cx="1173719" cy="307777"/>
          </a:xfrm>
          <a:prstGeom prst="rect">
            <a:avLst/>
          </a:prstGeom>
          <a:noFill/>
        </p:spPr>
        <p:txBody>
          <a:bodyPr wrap="none" rtlCol="0">
            <a:spAutoFit/>
          </a:bodyPr>
          <a:lstStyle/>
          <a:p>
            <a:r>
              <a:rPr lang="fr-FR" sz="1400" dirty="0"/>
              <a:t>ADHV – 4N46</a:t>
            </a:r>
          </a:p>
        </p:txBody>
      </p:sp>
      <p:sp>
        <p:nvSpPr>
          <p:cNvPr id="3" name="ZoneTexte 2">
            <a:extLst>
              <a:ext uri="{FF2B5EF4-FFF2-40B4-BE49-F238E27FC236}">
                <a16:creationId xmlns:a16="http://schemas.microsoft.com/office/drawing/2014/main" id="{D201D619-E294-9FA6-EF16-85A3C4B7E118}"/>
              </a:ext>
            </a:extLst>
          </p:cNvPr>
          <p:cNvSpPr txBox="1"/>
          <p:nvPr/>
        </p:nvSpPr>
        <p:spPr>
          <a:xfrm>
            <a:off x="4559631" y="3067435"/>
            <a:ext cx="4991543" cy="1200329"/>
          </a:xfrm>
          <a:prstGeom prst="rect">
            <a:avLst/>
          </a:prstGeom>
          <a:noFill/>
        </p:spPr>
        <p:txBody>
          <a:bodyPr wrap="square" rtlCol="0">
            <a:spAutoFit/>
          </a:bodyPr>
          <a:lstStyle/>
          <a:p>
            <a:pPr algn="just"/>
            <a:r>
              <a:rPr lang="fr-FR" dirty="0"/>
              <a:t>L’architecte du département de la Haute-Vienne délivre un certificat de paiement de </a:t>
            </a:r>
            <a:r>
              <a:rPr lang="fr-FR"/>
              <a:t>12000 francs en 1839 </a:t>
            </a:r>
            <a:r>
              <a:rPr lang="fr-FR" dirty="0"/>
              <a:t>aux entreprises, ici Blanchard et Fougères pour les travaux </a:t>
            </a:r>
            <a:r>
              <a:rPr lang="fr-FR"/>
              <a:t>de maçonnerie.</a:t>
            </a:r>
            <a:endParaRPr lang="fr-FR" dirty="0"/>
          </a:p>
        </p:txBody>
      </p:sp>
    </p:spTree>
    <p:extLst>
      <p:ext uri="{BB962C8B-B14F-4D97-AF65-F5344CB8AC3E}">
        <p14:creationId xmlns:p14="http://schemas.microsoft.com/office/powerpoint/2010/main" val="1050277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1C9628-5B6A-EF65-D1AA-FEACDE1B55F1}"/>
              </a:ext>
            </a:extLst>
          </p:cNvPr>
          <p:cNvSpPr>
            <a:spLocks noGrp="1"/>
          </p:cNvSpPr>
          <p:nvPr>
            <p:ph type="title"/>
          </p:nvPr>
        </p:nvSpPr>
        <p:spPr>
          <a:xfrm>
            <a:off x="4953000" y="159150"/>
            <a:ext cx="4487060" cy="772011"/>
          </a:xfrm>
        </p:spPr>
        <p:txBody>
          <a:bodyPr>
            <a:normAutofit/>
          </a:bodyPr>
          <a:lstStyle/>
          <a:p>
            <a:pPr algn="ctr"/>
            <a:r>
              <a:rPr lang="fr-FR" sz="2000" b="1" dirty="0">
                <a:latin typeface="+mn-lt"/>
              </a:rPr>
              <a:t>LES COUTS SUPPLEMENTAIRES</a:t>
            </a:r>
          </a:p>
        </p:txBody>
      </p:sp>
      <p:sp>
        <p:nvSpPr>
          <p:cNvPr id="4" name="ZoneTexte 3">
            <a:extLst>
              <a:ext uri="{FF2B5EF4-FFF2-40B4-BE49-F238E27FC236}">
                <a16:creationId xmlns:a16="http://schemas.microsoft.com/office/drawing/2014/main" id="{CDF9FD5B-8A64-FC60-16D4-3CB0C23E0CA9}"/>
              </a:ext>
            </a:extLst>
          </p:cNvPr>
          <p:cNvSpPr txBox="1"/>
          <p:nvPr/>
        </p:nvSpPr>
        <p:spPr>
          <a:xfrm>
            <a:off x="4657699" y="3244332"/>
            <a:ext cx="4901937" cy="923330"/>
          </a:xfrm>
          <a:prstGeom prst="rect">
            <a:avLst/>
          </a:prstGeom>
          <a:noFill/>
        </p:spPr>
        <p:txBody>
          <a:bodyPr wrap="square" rtlCol="0">
            <a:spAutoFit/>
          </a:bodyPr>
          <a:lstStyle/>
          <a:p>
            <a:pPr algn="just"/>
            <a:r>
              <a:rPr lang="fr-FR" dirty="0"/>
              <a:t>Les coûts supplémentaires sont principalement dus aux fondations mal évaluées (achat de terrains et de maisons, frais de procédure).</a:t>
            </a:r>
          </a:p>
        </p:txBody>
      </p:sp>
      <p:pic>
        <p:nvPicPr>
          <p:cNvPr id="5" name="Image 4">
            <a:extLst>
              <a:ext uri="{FF2B5EF4-FFF2-40B4-BE49-F238E27FC236}">
                <a16:creationId xmlns:a16="http://schemas.microsoft.com/office/drawing/2014/main" id="{BE6734A5-21C7-376C-E50E-015156FF9B7E}"/>
              </a:ext>
            </a:extLst>
          </p:cNvPr>
          <p:cNvPicPr>
            <a:picLocks noChangeAspect="1"/>
          </p:cNvPicPr>
          <p:nvPr/>
        </p:nvPicPr>
        <p:blipFill rotWithShape="1">
          <a:blip r:embed="rId2"/>
          <a:srcRect l="2363" t="8574" r="2279" b="7488"/>
          <a:stretch/>
        </p:blipFill>
        <p:spPr>
          <a:xfrm rot="5400000">
            <a:off x="-995425" y="1270321"/>
            <a:ext cx="6539699" cy="4317357"/>
          </a:xfrm>
          <a:prstGeom prst="rect">
            <a:avLst/>
          </a:prstGeom>
        </p:spPr>
      </p:pic>
      <p:sp>
        <p:nvSpPr>
          <p:cNvPr id="6" name="ZoneTexte 5">
            <a:extLst>
              <a:ext uri="{FF2B5EF4-FFF2-40B4-BE49-F238E27FC236}">
                <a16:creationId xmlns:a16="http://schemas.microsoft.com/office/drawing/2014/main" id="{C41011D6-C64C-5E8C-6640-7EA0DE63C010}"/>
              </a:ext>
            </a:extLst>
          </p:cNvPr>
          <p:cNvSpPr txBox="1"/>
          <p:nvPr/>
        </p:nvSpPr>
        <p:spPr>
          <a:xfrm>
            <a:off x="6099288" y="6391072"/>
            <a:ext cx="2018758" cy="307777"/>
          </a:xfrm>
          <a:prstGeom prst="rect">
            <a:avLst/>
          </a:prstGeom>
          <a:noFill/>
        </p:spPr>
        <p:txBody>
          <a:bodyPr wrap="none" rtlCol="0">
            <a:spAutoFit/>
          </a:bodyPr>
          <a:lstStyle/>
          <a:p>
            <a:r>
              <a:rPr lang="fr-FR" sz="1400" dirty="0"/>
              <a:t>ADHV – 4N46 : avril 1845</a:t>
            </a:r>
          </a:p>
        </p:txBody>
      </p:sp>
    </p:spTree>
    <p:extLst>
      <p:ext uri="{BB962C8B-B14F-4D97-AF65-F5344CB8AC3E}">
        <p14:creationId xmlns:p14="http://schemas.microsoft.com/office/powerpoint/2010/main" val="2932612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6FF82F-EDB3-8758-A65A-DDE372EAE70C}"/>
              </a:ext>
            </a:extLst>
          </p:cNvPr>
          <p:cNvSpPr>
            <a:spLocks noGrp="1"/>
          </p:cNvSpPr>
          <p:nvPr>
            <p:ph type="title"/>
          </p:nvPr>
        </p:nvSpPr>
        <p:spPr>
          <a:xfrm>
            <a:off x="5578999" y="97327"/>
            <a:ext cx="4252701" cy="595572"/>
          </a:xfrm>
        </p:spPr>
        <p:txBody>
          <a:bodyPr>
            <a:normAutofit/>
          </a:bodyPr>
          <a:lstStyle/>
          <a:p>
            <a:pPr algn="ctr"/>
            <a:r>
              <a:rPr lang="fr-FR" sz="2000" b="1" dirty="0">
                <a:latin typeface="+mn-lt"/>
              </a:rPr>
              <a:t>RECEPTION DES TRAVAUX</a:t>
            </a:r>
          </a:p>
        </p:txBody>
      </p:sp>
      <p:pic>
        <p:nvPicPr>
          <p:cNvPr id="5" name="Image 4">
            <a:extLst>
              <a:ext uri="{FF2B5EF4-FFF2-40B4-BE49-F238E27FC236}">
                <a16:creationId xmlns:a16="http://schemas.microsoft.com/office/drawing/2014/main" id="{F55F89AF-229B-E6A9-24AD-E546C0A7E45C}"/>
              </a:ext>
            </a:extLst>
          </p:cNvPr>
          <p:cNvPicPr>
            <a:picLocks noChangeAspect="1"/>
          </p:cNvPicPr>
          <p:nvPr/>
        </p:nvPicPr>
        <p:blipFill rotWithShape="1">
          <a:blip r:embed="rId2"/>
          <a:srcRect l="5232" t="10375" r="20844" b="8612"/>
          <a:stretch/>
        </p:blipFill>
        <p:spPr>
          <a:xfrm rot="5400000">
            <a:off x="-373479" y="793323"/>
            <a:ext cx="6534299" cy="5370657"/>
          </a:xfrm>
          <a:prstGeom prst="rect">
            <a:avLst/>
          </a:prstGeom>
        </p:spPr>
      </p:pic>
      <p:sp>
        <p:nvSpPr>
          <p:cNvPr id="6" name="ZoneTexte 5">
            <a:extLst>
              <a:ext uri="{FF2B5EF4-FFF2-40B4-BE49-F238E27FC236}">
                <a16:creationId xmlns:a16="http://schemas.microsoft.com/office/drawing/2014/main" id="{18D52C46-7E1B-3B9F-5FA0-813D3CEDF1C6}"/>
              </a:ext>
            </a:extLst>
          </p:cNvPr>
          <p:cNvSpPr txBox="1"/>
          <p:nvPr/>
        </p:nvSpPr>
        <p:spPr>
          <a:xfrm>
            <a:off x="6458987" y="6452896"/>
            <a:ext cx="2675669" cy="307777"/>
          </a:xfrm>
          <a:prstGeom prst="rect">
            <a:avLst/>
          </a:prstGeom>
          <a:noFill/>
        </p:spPr>
        <p:txBody>
          <a:bodyPr wrap="none" rtlCol="0">
            <a:spAutoFit/>
          </a:bodyPr>
          <a:lstStyle/>
          <a:p>
            <a:r>
              <a:rPr lang="fr-FR" sz="1400" dirty="0"/>
              <a:t>ADHV – 4N46 : 10 novembre 1946</a:t>
            </a:r>
          </a:p>
        </p:txBody>
      </p:sp>
      <p:sp>
        <p:nvSpPr>
          <p:cNvPr id="7" name="ZoneTexte 6">
            <a:extLst>
              <a:ext uri="{FF2B5EF4-FFF2-40B4-BE49-F238E27FC236}">
                <a16:creationId xmlns:a16="http://schemas.microsoft.com/office/drawing/2014/main" id="{73BB4FAB-8283-2A7C-7B91-7C5A34786116}"/>
              </a:ext>
            </a:extLst>
          </p:cNvPr>
          <p:cNvSpPr txBox="1"/>
          <p:nvPr/>
        </p:nvSpPr>
        <p:spPr>
          <a:xfrm>
            <a:off x="6091002" y="1888764"/>
            <a:ext cx="3228694" cy="923330"/>
          </a:xfrm>
          <a:prstGeom prst="rect">
            <a:avLst/>
          </a:prstGeom>
          <a:noFill/>
        </p:spPr>
        <p:txBody>
          <a:bodyPr wrap="square" rtlCol="0">
            <a:spAutoFit/>
          </a:bodyPr>
          <a:lstStyle/>
          <a:p>
            <a:pPr algn="just"/>
            <a:r>
              <a:rPr lang="fr-FR" dirty="0"/>
              <a:t>Commencé le 29 juillet 1838, le palais de justice est inauguré le 2 novembre 1846.</a:t>
            </a:r>
          </a:p>
        </p:txBody>
      </p:sp>
    </p:spTree>
    <p:extLst>
      <p:ext uri="{BB962C8B-B14F-4D97-AF65-F5344CB8AC3E}">
        <p14:creationId xmlns:p14="http://schemas.microsoft.com/office/powerpoint/2010/main" val="1916836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2C23CF-6057-0941-8A08-C49175C6C6ED}"/>
              </a:ext>
            </a:extLst>
          </p:cNvPr>
          <p:cNvSpPr>
            <a:spLocks noGrp="1"/>
          </p:cNvSpPr>
          <p:nvPr>
            <p:ph type="title"/>
          </p:nvPr>
        </p:nvSpPr>
        <p:spPr>
          <a:xfrm>
            <a:off x="762000" y="83774"/>
            <a:ext cx="8111271" cy="643058"/>
          </a:xfrm>
        </p:spPr>
        <p:txBody>
          <a:bodyPr>
            <a:normAutofit/>
          </a:bodyPr>
          <a:lstStyle/>
          <a:p>
            <a:pPr algn="ctr"/>
            <a:r>
              <a:rPr lang="fr-FR" sz="2000" b="1" dirty="0">
                <a:latin typeface="+mn-lt"/>
              </a:rPr>
              <a:t>L’ANCIEN TRIBUNAL</a:t>
            </a:r>
          </a:p>
        </p:txBody>
      </p:sp>
      <p:sp>
        <p:nvSpPr>
          <p:cNvPr id="4" name="ZoneTexte 3">
            <a:extLst>
              <a:ext uri="{FF2B5EF4-FFF2-40B4-BE49-F238E27FC236}">
                <a16:creationId xmlns:a16="http://schemas.microsoft.com/office/drawing/2014/main" id="{2E47F6FC-C626-3694-9FF1-B2C3B2F305E0}"/>
              </a:ext>
            </a:extLst>
          </p:cNvPr>
          <p:cNvSpPr txBox="1"/>
          <p:nvPr/>
        </p:nvSpPr>
        <p:spPr>
          <a:xfrm>
            <a:off x="3998198" y="4418532"/>
            <a:ext cx="5638171" cy="1200329"/>
          </a:xfrm>
          <a:prstGeom prst="rect">
            <a:avLst/>
          </a:prstGeom>
          <a:noFill/>
        </p:spPr>
        <p:txBody>
          <a:bodyPr wrap="square" rtlCol="0">
            <a:spAutoFit/>
          </a:bodyPr>
          <a:lstStyle/>
          <a:p>
            <a:pPr algn="just"/>
            <a:r>
              <a:rPr lang="fr-FR" dirty="0"/>
              <a:t>Jusqu’en 1839, le palais de justice est installé place du Présidial, dans un bâtiment accolé à l’église saint Michel-des-Lions. Construit entre 1780 et 83, il a abrité le tribunal et la prison.</a:t>
            </a:r>
          </a:p>
        </p:txBody>
      </p:sp>
      <p:pic>
        <p:nvPicPr>
          <p:cNvPr id="3" name="Image 2">
            <a:extLst>
              <a:ext uri="{FF2B5EF4-FFF2-40B4-BE49-F238E27FC236}">
                <a16:creationId xmlns:a16="http://schemas.microsoft.com/office/drawing/2014/main" id="{995E980C-68A6-FA2B-839A-3AB70E0B3829}"/>
              </a:ext>
            </a:extLst>
          </p:cNvPr>
          <p:cNvPicPr>
            <a:picLocks noChangeAspect="1"/>
          </p:cNvPicPr>
          <p:nvPr/>
        </p:nvPicPr>
        <p:blipFill rotWithShape="1">
          <a:blip r:embed="rId2"/>
          <a:srcRect l="42116" r="30710" b="53121"/>
          <a:stretch/>
        </p:blipFill>
        <p:spPr>
          <a:xfrm>
            <a:off x="167424" y="726832"/>
            <a:ext cx="3747753" cy="4892029"/>
          </a:xfrm>
          <a:prstGeom prst="rect">
            <a:avLst/>
          </a:prstGeom>
        </p:spPr>
      </p:pic>
      <p:pic>
        <p:nvPicPr>
          <p:cNvPr id="6" name="Image 5">
            <a:extLst>
              <a:ext uri="{FF2B5EF4-FFF2-40B4-BE49-F238E27FC236}">
                <a16:creationId xmlns:a16="http://schemas.microsoft.com/office/drawing/2014/main" id="{D1A1F839-8360-C851-E800-4E32F13D2653}"/>
              </a:ext>
            </a:extLst>
          </p:cNvPr>
          <p:cNvPicPr>
            <a:picLocks noChangeAspect="1"/>
          </p:cNvPicPr>
          <p:nvPr/>
        </p:nvPicPr>
        <p:blipFill>
          <a:blip r:embed="rId3"/>
          <a:stretch>
            <a:fillRect/>
          </a:stretch>
        </p:blipFill>
        <p:spPr>
          <a:xfrm>
            <a:off x="3998198" y="726832"/>
            <a:ext cx="5740378" cy="1702088"/>
          </a:xfrm>
          <a:prstGeom prst="rect">
            <a:avLst/>
          </a:prstGeom>
        </p:spPr>
      </p:pic>
      <p:pic>
        <p:nvPicPr>
          <p:cNvPr id="8" name="Image 7">
            <a:extLst>
              <a:ext uri="{FF2B5EF4-FFF2-40B4-BE49-F238E27FC236}">
                <a16:creationId xmlns:a16="http://schemas.microsoft.com/office/drawing/2014/main" id="{9ABF5A82-3635-BA98-10A4-81695B6D04A5}"/>
              </a:ext>
            </a:extLst>
          </p:cNvPr>
          <p:cNvPicPr>
            <a:picLocks noChangeAspect="1"/>
          </p:cNvPicPr>
          <p:nvPr/>
        </p:nvPicPr>
        <p:blipFill rotWithShape="1">
          <a:blip r:embed="rId4"/>
          <a:srcRect t="51717"/>
          <a:stretch/>
        </p:blipFill>
        <p:spPr>
          <a:xfrm>
            <a:off x="3998197" y="2569599"/>
            <a:ext cx="5819301" cy="502379"/>
          </a:xfrm>
          <a:prstGeom prst="rect">
            <a:avLst/>
          </a:prstGeom>
        </p:spPr>
      </p:pic>
      <p:sp>
        <p:nvSpPr>
          <p:cNvPr id="5" name="ZoneTexte 4">
            <a:extLst>
              <a:ext uri="{FF2B5EF4-FFF2-40B4-BE49-F238E27FC236}">
                <a16:creationId xmlns:a16="http://schemas.microsoft.com/office/drawing/2014/main" id="{A32CD07B-4312-B290-7323-C0B3B49E65AE}"/>
              </a:ext>
            </a:extLst>
          </p:cNvPr>
          <p:cNvSpPr txBox="1"/>
          <p:nvPr/>
        </p:nvSpPr>
        <p:spPr>
          <a:xfrm>
            <a:off x="2938543" y="6510439"/>
            <a:ext cx="3795719" cy="307777"/>
          </a:xfrm>
          <a:prstGeom prst="rect">
            <a:avLst/>
          </a:prstGeom>
          <a:noFill/>
        </p:spPr>
        <p:txBody>
          <a:bodyPr wrap="none" rtlCol="0">
            <a:spAutoFit/>
          </a:bodyPr>
          <a:lstStyle/>
          <a:p>
            <a:r>
              <a:rPr lang="fr-FR" sz="1400" dirty="0"/>
              <a:t>ADHV - 3P95 Cadastre et état des sections - 1812 </a:t>
            </a:r>
          </a:p>
        </p:txBody>
      </p:sp>
      <p:pic>
        <p:nvPicPr>
          <p:cNvPr id="7" name="Image 6">
            <a:extLst>
              <a:ext uri="{FF2B5EF4-FFF2-40B4-BE49-F238E27FC236}">
                <a16:creationId xmlns:a16="http://schemas.microsoft.com/office/drawing/2014/main" id="{27022B12-DA12-7B1A-1F35-7FF44E5D52D5}"/>
              </a:ext>
            </a:extLst>
          </p:cNvPr>
          <p:cNvPicPr>
            <a:picLocks noChangeAspect="1"/>
          </p:cNvPicPr>
          <p:nvPr/>
        </p:nvPicPr>
        <p:blipFill rotWithShape="1">
          <a:blip r:embed="rId4"/>
          <a:srcRect l="47017" t="51717"/>
          <a:stretch/>
        </p:blipFill>
        <p:spPr>
          <a:xfrm>
            <a:off x="3998197" y="3308523"/>
            <a:ext cx="5752841" cy="937361"/>
          </a:xfrm>
          <a:prstGeom prst="rect">
            <a:avLst/>
          </a:prstGeom>
        </p:spPr>
      </p:pic>
    </p:spTree>
    <p:extLst>
      <p:ext uri="{BB962C8B-B14F-4D97-AF65-F5344CB8AC3E}">
        <p14:creationId xmlns:p14="http://schemas.microsoft.com/office/powerpoint/2010/main" val="1741841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7C1D46-FF1E-A1FC-A749-DBF65D890AC0}"/>
              </a:ext>
            </a:extLst>
          </p:cNvPr>
          <p:cNvSpPr>
            <a:spLocks noGrp="1"/>
          </p:cNvSpPr>
          <p:nvPr>
            <p:ph type="title"/>
          </p:nvPr>
        </p:nvSpPr>
        <p:spPr>
          <a:xfrm>
            <a:off x="1043903" y="0"/>
            <a:ext cx="7818194" cy="783735"/>
          </a:xfrm>
        </p:spPr>
        <p:txBody>
          <a:bodyPr>
            <a:normAutofit/>
          </a:bodyPr>
          <a:lstStyle/>
          <a:p>
            <a:pPr algn="ctr"/>
            <a:r>
              <a:rPr lang="fr-FR" sz="2000" b="1" dirty="0">
                <a:latin typeface="+mn-lt"/>
              </a:rPr>
              <a:t>LES MODIFICATIONS</a:t>
            </a:r>
          </a:p>
        </p:txBody>
      </p:sp>
      <p:sp>
        <p:nvSpPr>
          <p:cNvPr id="3" name="ZoneTexte 2">
            <a:extLst>
              <a:ext uri="{FF2B5EF4-FFF2-40B4-BE49-F238E27FC236}">
                <a16:creationId xmlns:a16="http://schemas.microsoft.com/office/drawing/2014/main" id="{24D10726-0968-6A01-D0DF-51BF886102B3}"/>
              </a:ext>
            </a:extLst>
          </p:cNvPr>
          <p:cNvSpPr txBox="1"/>
          <p:nvPr/>
        </p:nvSpPr>
        <p:spPr>
          <a:xfrm>
            <a:off x="1217426" y="5985164"/>
            <a:ext cx="7471148" cy="646331"/>
          </a:xfrm>
          <a:prstGeom prst="rect">
            <a:avLst/>
          </a:prstGeom>
          <a:noFill/>
        </p:spPr>
        <p:txBody>
          <a:bodyPr wrap="none" rtlCol="0">
            <a:spAutoFit/>
          </a:bodyPr>
          <a:lstStyle/>
          <a:p>
            <a:pPr algn="ctr"/>
            <a:r>
              <a:rPr lang="fr-FR" dirty="0"/>
              <a:t>Depuis son inauguration en 1846, le Palais de Justice a subi des modifications.</a:t>
            </a:r>
          </a:p>
          <a:p>
            <a:pPr algn="ctr"/>
            <a:r>
              <a:rPr lang="fr-FR" dirty="0"/>
              <a:t>Regardez bien le bâtiment aujourd’hui.</a:t>
            </a:r>
          </a:p>
        </p:txBody>
      </p:sp>
      <p:pic>
        <p:nvPicPr>
          <p:cNvPr id="5" name="Image 4">
            <a:extLst>
              <a:ext uri="{FF2B5EF4-FFF2-40B4-BE49-F238E27FC236}">
                <a16:creationId xmlns:a16="http://schemas.microsoft.com/office/drawing/2014/main" id="{C8B47D78-00F3-E456-FD10-D0864B093C5A}"/>
              </a:ext>
            </a:extLst>
          </p:cNvPr>
          <p:cNvPicPr>
            <a:picLocks noChangeAspect="1"/>
          </p:cNvPicPr>
          <p:nvPr/>
        </p:nvPicPr>
        <p:blipFill>
          <a:blip r:embed="rId2"/>
          <a:stretch>
            <a:fillRect/>
          </a:stretch>
        </p:blipFill>
        <p:spPr>
          <a:xfrm>
            <a:off x="1043903" y="533256"/>
            <a:ext cx="7772400" cy="5451908"/>
          </a:xfrm>
          <a:prstGeom prst="rect">
            <a:avLst/>
          </a:prstGeom>
        </p:spPr>
      </p:pic>
    </p:spTree>
    <p:extLst>
      <p:ext uri="{BB962C8B-B14F-4D97-AF65-F5344CB8AC3E}">
        <p14:creationId xmlns:p14="http://schemas.microsoft.com/office/powerpoint/2010/main" val="1822227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56B36D-0B8B-87DC-A02F-030AD0C780F5}"/>
              </a:ext>
            </a:extLst>
          </p:cNvPr>
          <p:cNvSpPr>
            <a:spLocks noGrp="1"/>
          </p:cNvSpPr>
          <p:nvPr>
            <p:ph type="title"/>
          </p:nvPr>
        </p:nvSpPr>
        <p:spPr>
          <a:xfrm>
            <a:off x="5120365" y="74543"/>
            <a:ext cx="4629489" cy="760288"/>
          </a:xfrm>
        </p:spPr>
        <p:txBody>
          <a:bodyPr>
            <a:normAutofit/>
          </a:bodyPr>
          <a:lstStyle/>
          <a:p>
            <a:pPr algn="ctr"/>
            <a:r>
              <a:rPr lang="fr-FR" sz="2000" b="1" dirty="0">
                <a:latin typeface="+mn-lt"/>
              </a:rPr>
              <a:t>LES BESOINS</a:t>
            </a:r>
          </a:p>
        </p:txBody>
      </p:sp>
      <p:pic>
        <p:nvPicPr>
          <p:cNvPr id="5" name="Image 4">
            <a:extLst>
              <a:ext uri="{FF2B5EF4-FFF2-40B4-BE49-F238E27FC236}">
                <a16:creationId xmlns:a16="http://schemas.microsoft.com/office/drawing/2014/main" id="{9141FBDB-4A74-E3AC-767E-9EF24B7CB219}"/>
              </a:ext>
            </a:extLst>
          </p:cNvPr>
          <p:cNvPicPr>
            <a:picLocks noChangeAspect="1"/>
          </p:cNvPicPr>
          <p:nvPr/>
        </p:nvPicPr>
        <p:blipFill rotWithShape="1">
          <a:blip r:embed="rId2"/>
          <a:srcRect l="3052" t="2908" r="6447" b="3832"/>
          <a:stretch/>
        </p:blipFill>
        <p:spPr>
          <a:xfrm rot="5400000">
            <a:off x="-548692" y="895661"/>
            <a:ext cx="6206531" cy="4796853"/>
          </a:xfrm>
          <a:prstGeom prst="rect">
            <a:avLst/>
          </a:prstGeom>
        </p:spPr>
      </p:pic>
      <p:sp>
        <p:nvSpPr>
          <p:cNvPr id="6" name="ZoneTexte 5">
            <a:extLst>
              <a:ext uri="{FF2B5EF4-FFF2-40B4-BE49-F238E27FC236}">
                <a16:creationId xmlns:a16="http://schemas.microsoft.com/office/drawing/2014/main" id="{72235667-5AB4-3943-4C0C-7420651CAF15}"/>
              </a:ext>
            </a:extLst>
          </p:cNvPr>
          <p:cNvSpPr txBox="1"/>
          <p:nvPr/>
        </p:nvSpPr>
        <p:spPr>
          <a:xfrm>
            <a:off x="156147" y="6334780"/>
            <a:ext cx="4915066" cy="523220"/>
          </a:xfrm>
          <a:prstGeom prst="rect">
            <a:avLst/>
          </a:prstGeom>
          <a:noFill/>
        </p:spPr>
        <p:txBody>
          <a:bodyPr wrap="square" rtlCol="0">
            <a:spAutoFit/>
          </a:bodyPr>
          <a:lstStyle/>
          <a:p>
            <a:pPr algn="ctr"/>
            <a:r>
              <a:rPr lang="fr-FR" sz="1400" dirty="0"/>
              <a:t>ADHV – 4N46 : Courrier du président de la Cour royale de Limoges au préfet de la Haute-Vienne, 15 mars 1837.</a:t>
            </a:r>
          </a:p>
        </p:txBody>
      </p:sp>
      <p:sp>
        <p:nvSpPr>
          <p:cNvPr id="7" name="ZoneTexte 6">
            <a:extLst>
              <a:ext uri="{FF2B5EF4-FFF2-40B4-BE49-F238E27FC236}">
                <a16:creationId xmlns:a16="http://schemas.microsoft.com/office/drawing/2014/main" id="{8ECFAC9E-33A0-C7DA-682C-F78B18841300}"/>
              </a:ext>
            </a:extLst>
          </p:cNvPr>
          <p:cNvSpPr txBox="1"/>
          <p:nvPr/>
        </p:nvSpPr>
        <p:spPr>
          <a:xfrm>
            <a:off x="5573486" y="2133600"/>
            <a:ext cx="3526972" cy="2862322"/>
          </a:xfrm>
          <a:prstGeom prst="rect">
            <a:avLst/>
          </a:prstGeom>
          <a:noFill/>
        </p:spPr>
        <p:txBody>
          <a:bodyPr wrap="square" rtlCol="0">
            <a:spAutoFit/>
          </a:bodyPr>
          <a:lstStyle/>
          <a:p>
            <a:pPr algn="just"/>
            <a:r>
              <a:rPr lang="fr-FR" dirty="0"/>
              <a:t>Le Président de la Cour royale de Limoges fait la liste des besoins pour le nouveau tribunal : </a:t>
            </a:r>
          </a:p>
          <a:p>
            <a:pPr marL="285750" indent="-285750" algn="just">
              <a:buFontTx/>
              <a:buChar char="-"/>
            </a:pPr>
            <a:r>
              <a:rPr lang="fr-FR" dirty="0"/>
              <a:t>Une salle des pas perdus</a:t>
            </a:r>
          </a:p>
          <a:p>
            <a:pPr marL="285750" indent="-285750" algn="just">
              <a:buFontTx/>
              <a:buChar char="-"/>
            </a:pPr>
            <a:r>
              <a:rPr lang="fr-FR" dirty="0"/>
              <a:t>Une salle d’audience publique</a:t>
            </a:r>
          </a:p>
          <a:p>
            <a:pPr marL="285750" indent="-285750" algn="just">
              <a:buFontTx/>
              <a:buChar char="-"/>
            </a:pPr>
            <a:r>
              <a:rPr lang="fr-FR" dirty="0"/>
              <a:t>Une salle de Conseil</a:t>
            </a:r>
          </a:p>
          <a:p>
            <a:pPr algn="just"/>
            <a:r>
              <a:rPr lang="fr-FR" dirty="0"/>
              <a:t>Au même étage</a:t>
            </a:r>
          </a:p>
          <a:p>
            <a:pPr marL="285750" indent="-285750" algn="just">
              <a:buFontTx/>
              <a:buChar char="-"/>
            </a:pPr>
            <a:r>
              <a:rPr lang="fr-FR" dirty="0"/>
              <a:t>Une salle pour le greffe</a:t>
            </a:r>
          </a:p>
          <a:p>
            <a:pPr marL="285750" indent="-285750" algn="just">
              <a:buFontTx/>
              <a:buChar char="-"/>
            </a:pPr>
            <a:r>
              <a:rPr lang="fr-FR" dirty="0"/>
              <a:t>Une chambre pour les archives</a:t>
            </a:r>
          </a:p>
          <a:p>
            <a:pPr marL="285750" indent="-285750" algn="just">
              <a:buFontTx/>
              <a:buChar char="-"/>
            </a:pPr>
            <a:r>
              <a:rPr lang="fr-FR" dirty="0"/>
              <a:t>Etc.</a:t>
            </a:r>
          </a:p>
        </p:txBody>
      </p:sp>
    </p:spTree>
    <p:extLst>
      <p:ext uri="{BB962C8B-B14F-4D97-AF65-F5344CB8AC3E}">
        <p14:creationId xmlns:p14="http://schemas.microsoft.com/office/powerpoint/2010/main" val="2075058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DE0E1A-ABC1-AD0B-9AF8-C4B12483016E}"/>
              </a:ext>
            </a:extLst>
          </p:cNvPr>
          <p:cNvSpPr>
            <a:spLocks noGrp="1"/>
          </p:cNvSpPr>
          <p:nvPr>
            <p:ph type="title"/>
          </p:nvPr>
        </p:nvSpPr>
        <p:spPr>
          <a:xfrm>
            <a:off x="1386592" y="0"/>
            <a:ext cx="7678385" cy="413807"/>
          </a:xfrm>
        </p:spPr>
        <p:txBody>
          <a:bodyPr>
            <a:normAutofit/>
          </a:bodyPr>
          <a:lstStyle/>
          <a:p>
            <a:pPr algn="ctr"/>
            <a:r>
              <a:rPr lang="fr-FR" sz="2000" b="1" dirty="0">
                <a:latin typeface="+mn-lt"/>
              </a:rPr>
              <a:t>PLACE DE LA CONCORDE - 1812</a:t>
            </a:r>
          </a:p>
        </p:txBody>
      </p:sp>
      <p:pic>
        <p:nvPicPr>
          <p:cNvPr id="5" name="Image 4">
            <a:extLst>
              <a:ext uri="{FF2B5EF4-FFF2-40B4-BE49-F238E27FC236}">
                <a16:creationId xmlns:a16="http://schemas.microsoft.com/office/drawing/2014/main" id="{BB7759EB-410E-69C0-08BF-35FBF4C7FAF8}"/>
              </a:ext>
            </a:extLst>
          </p:cNvPr>
          <p:cNvPicPr>
            <a:picLocks noChangeAspect="1"/>
          </p:cNvPicPr>
          <p:nvPr/>
        </p:nvPicPr>
        <p:blipFill>
          <a:blip r:embed="rId2"/>
          <a:stretch>
            <a:fillRect/>
          </a:stretch>
        </p:blipFill>
        <p:spPr>
          <a:xfrm>
            <a:off x="1066800" y="488457"/>
            <a:ext cx="7772400" cy="5881086"/>
          </a:xfrm>
          <a:prstGeom prst="rect">
            <a:avLst/>
          </a:prstGeom>
        </p:spPr>
      </p:pic>
      <p:sp>
        <p:nvSpPr>
          <p:cNvPr id="6" name="ZoneTexte 5">
            <a:extLst>
              <a:ext uri="{FF2B5EF4-FFF2-40B4-BE49-F238E27FC236}">
                <a16:creationId xmlns:a16="http://schemas.microsoft.com/office/drawing/2014/main" id="{89EA8EA5-572E-8D3F-1EAE-CC6D471C85EF}"/>
              </a:ext>
            </a:extLst>
          </p:cNvPr>
          <p:cNvSpPr txBox="1"/>
          <p:nvPr/>
        </p:nvSpPr>
        <p:spPr>
          <a:xfrm>
            <a:off x="3765591" y="6480727"/>
            <a:ext cx="2503058" cy="307777"/>
          </a:xfrm>
          <a:prstGeom prst="rect">
            <a:avLst/>
          </a:prstGeom>
          <a:noFill/>
        </p:spPr>
        <p:txBody>
          <a:bodyPr wrap="none" rtlCol="0">
            <a:spAutoFit/>
          </a:bodyPr>
          <a:lstStyle/>
          <a:p>
            <a:r>
              <a:rPr lang="fr-FR" sz="1400" dirty="0"/>
              <a:t>ADHV – 3P95 : Cadastre - 1812 </a:t>
            </a:r>
          </a:p>
        </p:txBody>
      </p:sp>
      <p:pic>
        <p:nvPicPr>
          <p:cNvPr id="4" name="Image 3">
            <a:extLst>
              <a:ext uri="{FF2B5EF4-FFF2-40B4-BE49-F238E27FC236}">
                <a16:creationId xmlns:a16="http://schemas.microsoft.com/office/drawing/2014/main" id="{EB54A922-4B9B-4B52-603E-479AC63B6784}"/>
              </a:ext>
            </a:extLst>
          </p:cNvPr>
          <p:cNvPicPr>
            <a:picLocks noChangeAspect="1"/>
          </p:cNvPicPr>
          <p:nvPr/>
        </p:nvPicPr>
        <p:blipFill>
          <a:blip r:embed="rId3"/>
          <a:stretch>
            <a:fillRect/>
          </a:stretch>
        </p:blipFill>
        <p:spPr>
          <a:xfrm>
            <a:off x="74039" y="524991"/>
            <a:ext cx="9757919" cy="5615781"/>
          </a:xfrm>
          <a:prstGeom prst="rect">
            <a:avLst/>
          </a:prstGeom>
        </p:spPr>
      </p:pic>
    </p:spTree>
    <p:extLst>
      <p:ext uri="{BB962C8B-B14F-4D97-AF65-F5344CB8AC3E}">
        <p14:creationId xmlns:p14="http://schemas.microsoft.com/office/powerpoint/2010/main" val="244877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74AE64-02DA-FE4F-781B-11F14AB30659}"/>
              </a:ext>
            </a:extLst>
          </p:cNvPr>
          <p:cNvSpPr>
            <a:spLocks noGrp="1"/>
          </p:cNvSpPr>
          <p:nvPr>
            <p:ph type="title"/>
          </p:nvPr>
        </p:nvSpPr>
        <p:spPr>
          <a:xfrm>
            <a:off x="4953000" y="86348"/>
            <a:ext cx="4407636" cy="1229497"/>
          </a:xfrm>
        </p:spPr>
        <p:txBody>
          <a:bodyPr>
            <a:normAutofit/>
          </a:bodyPr>
          <a:lstStyle/>
          <a:p>
            <a:pPr algn="ctr"/>
            <a:r>
              <a:rPr lang="fr-FR" sz="2000" b="1" dirty="0">
                <a:latin typeface="+mn-lt"/>
              </a:rPr>
              <a:t>PROJET DE LA CONSTRUCTION D’UN NOUVEAU PALAIS DE JUSTICE ET D’UNE NOUVELLE PRISON - 1836</a:t>
            </a:r>
          </a:p>
        </p:txBody>
      </p:sp>
      <p:pic>
        <p:nvPicPr>
          <p:cNvPr id="7" name="Image 6">
            <a:extLst>
              <a:ext uri="{FF2B5EF4-FFF2-40B4-BE49-F238E27FC236}">
                <a16:creationId xmlns:a16="http://schemas.microsoft.com/office/drawing/2014/main" id="{C1FB8030-8844-F0E9-3EFD-D20E38AA8A12}"/>
              </a:ext>
            </a:extLst>
          </p:cNvPr>
          <p:cNvPicPr>
            <a:picLocks noChangeAspect="1"/>
          </p:cNvPicPr>
          <p:nvPr/>
        </p:nvPicPr>
        <p:blipFill rotWithShape="1">
          <a:blip r:embed="rId2"/>
          <a:srcRect l="5325" t="5869" r="3820" b="10433"/>
          <a:stretch/>
        </p:blipFill>
        <p:spPr>
          <a:xfrm rot="5400000">
            <a:off x="-853622" y="1114627"/>
            <a:ext cx="6653685" cy="4597126"/>
          </a:xfrm>
          <a:prstGeom prst="rect">
            <a:avLst/>
          </a:prstGeom>
        </p:spPr>
      </p:pic>
      <p:sp>
        <p:nvSpPr>
          <p:cNvPr id="8" name="ZoneTexte 7">
            <a:extLst>
              <a:ext uri="{FF2B5EF4-FFF2-40B4-BE49-F238E27FC236}">
                <a16:creationId xmlns:a16="http://schemas.microsoft.com/office/drawing/2014/main" id="{EB48CBF3-5C7C-4EDB-A57D-37C024636341}"/>
              </a:ext>
            </a:extLst>
          </p:cNvPr>
          <p:cNvSpPr txBox="1"/>
          <p:nvPr/>
        </p:nvSpPr>
        <p:spPr>
          <a:xfrm>
            <a:off x="6569958" y="6463875"/>
            <a:ext cx="1173719" cy="307777"/>
          </a:xfrm>
          <a:prstGeom prst="rect">
            <a:avLst/>
          </a:prstGeom>
          <a:noFill/>
        </p:spPr>
        <p:txBody>
          <a:bodyPr wrap="none" rtlCol="0">
            <a:spAutoFit/>
          </a:bodyPr>
          <a:lstStyle/>
          <a:p>
            <a:r>
              <a:rPr lang="fr-FR" sz="1400" dirty="0"/>
              <a:t>ADHV – 4N46</a:t>
            </a:r>
          </a:p>
        </p:txBody>
      </p:sp>
      <p:pic>
        <p:nvPicPr>
          <p:cNvPr id="3" name="Image 2">
            <a:extLst>
              <a:ext uri="{FF2B5EF4-FFF2-40B4-BE49-F238E27FC236}">
                <a16:creationId xmlns:a16="http://schemas.microsoft.com/office/drawing/2014/main" id="{0A19AAAA-8AA3-E83D-5B6E-311F968BF683}"/>
              </a:ext>
            </a:extLst>
          </p:cNvPr>
          <p:cNvPicPr>
            <a:picLocks noChangeAspect="1"/>
          </p:cNvPicPr>
          <p:nvPr/>
        </p:nvPicPr>
        <p:blipFill rotWithShape="1">
          <a:blip r:embed="rId2"/>
          <a:srcRect l="56522" t="33342" r="7525" b="34164"/>
          <a:stretch/>
        </p:blipFill>
        <p:spPr>
          <a:xfrm rot="5400000">
            <a:off x="4136207" y="2132638"/>
            <a:ext cx="5070489" cy="3436903"/>
          </a:xfrm>
          <a:prstGeom prst="rect">
            <a:avLst/>
          </a:prstGeom>
        </p:spPr>
      </p:pic>
      <p:sp>
        <p:nvSpPr>
          <p:cNvPr id="4" name="ZoneTexte 3">
            <a:extLst>
              <a:ext uri="{FF2B5EF4-FFF2-40B4-BE49-F238E27FC236}">
                <a16:creationId xmlns:a16="http://schemas.microsoft.com/office/drawing/2014/main" id="{C0EE97D8-AEAB-E02C-0E9C-BE41B6697C4D}"/>
              </a:ext>
            </a:extLst>
          </p:cNvPr>
          <p:cNvSpPr txBox="1"/>
          <p:nvPr/>
        </p:nvSpPr>
        <p:spPr>
          <a:xfrm>
            <a:off x="8571119" y="4847421"/>
            <a:ext cx="1260873" cy="738664"/>
          </a:xfrm>
          <a:prstGeom prst="rect">
            <a:avLst/>
          </a:prstGeom>
          <a:noFill/>
        </p:spPr>
        <p:txBody>
          <a:bodyPr wrap="square" rtlCol="0">
            <a:spAutoFit/>
          </a:bodyPr>
          <a:lstStyle/>
          <a:p>
            <a:pPr algn="ctr"/>
            <a:r>
              <a:rPr lang="fr-FR" sz="1400" dirty="0"/>
              <a:t>Bâtiment A : palais de justice</a:t>
            </a:r>
          </a:p>
        </p:txBody>
      </p:sp>
      <p:sp>
        <p:nvSpPr>
          <p:cNvPr id="5" name="ZoneTexte 4">
            <a:extLst>
              <a:ext uri="{FF2B5EF4-FFF2-40B4-BE49-F238E27FC236}">
                <a16:creationId xmlns:a16="http://schemas.microsoft.com/office/drawing/2014/main" id="{AC8397BD-ECAD-E5F9-66E6-08ADB58B21F2}"/>
              </a:ext>
            </a:extLst>
          </p:cNvPr>
          <p:cNvSpPr txBox="1"/>
          <p:nvPr/>
        </p:nvSpPr>
        <p:spPr>
          <a:xfrm>
            <a:off x="8433718" y="3690651"/>
            <a:ext cx="1260873" cy="523220"/>
          </a:xfrm>
          <a:prstGeom prst="rect">
            <a:avLst/>
          </a:prstGeom>
          <a:noFill/>
        </p:spPr>
        <p:txBody>
          <a:bodyPr wrap="square" rtlCol="0">
            <a:spAutoFit/>
          </a:bodyPr>
          <a:lstStyle/>
          <a:p>
            <a:pPr algn="ctr"/>
            <a:r>
              <a:rPr lang="fr-FR" sz="1400" dirty="0"/>
              <a:t>Bâtiment B : prison</a:t>
            </a:r>
          </a:p>
        </p:txBody>
      </p:sp>
      <p:cxnSp>
        <p:nvCxnSpPr>
          <p:cNvPr id="9" name="Connecteur droit avec flèche 8">
            <a:extLst>
              <a:ext uri="{FF2B5EF4-FFF2-40B4-BE49-F238E27FC236}">
                <a16:creationId xmlns:a16="http://schemas.microsoft.com/office/drawing/2014/main" id="{E671D856-346C-6808-4878-FFAA3F9BAFEB}"/>
              </a:ext>
            </a:extLst>
          </p:cNvPr>
          <p:cNvCxnSpPr>
            <a:stCxn id="4" idx="1"/>
          </p:cNvCxnSpPr>
          <p:nvPr/>
        </p:nvCxnSpPr>
        <p:spPr>
          <a:xfrm flipH="1">
            <a:off x="7337234" y="5216753"/>
            <a:ext cx="123388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0945F7FC-D577-550E-EB46-BD12C26072D3}"/>
              </a:ext>
            </a:extLst>
          </p:cNvPr>
          <p:cNvCxnSpPr/>
          <p:nvPr/>
        </p:nvCxnSpPr>
        <p:spPr>
          <a:xfrm flipH="1">
            <a:off x="7337234" y="3952261"/>
            <a:ext cx="123388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256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42A9FB-7666-EF5F-D9C9-551A923FD9CC}"/>
              </a:ext>
            </a:extLst>
          </p:cNvPr>
          <p:cNvSpPr>
            <a:spLocks noGrp="1"/>
          </p:cNvSpPr>
          <p:nvPr>
            <p:ph type="title"/>
          </p:nvPr>
        </p:nvSpPr>
        <p:spPr>
          <a:xfrm>
            <a:off x="5443538" y="365128"/>
            <a:ext cx="4187479" cy="820736"/>
          </a:xfrm>
        </p:spPr>
        <p:txBody>
          <a:bodyPr>
            <a:normAutofit/>
          </a:bodyPr>
          <a:lstStyle/>
          <a:p>
            <a:pPr algn="ctr"/>
            <a:r>
              <a:rPr lang="fr-FR" sz="2000" b="1" dirty="0">
                <a:latin typeface="+mn-lt"/>
              </a:rPr>
              <a:t>PLAN DU PALAIS DE JUSTICE - 1839</a:t>
            </a:r>
          </a:p>
        </p:txBody>
      </p:sp>
      <p:pic>
        <p:nvPicPr>
          <p:cNvPr id="5" name="Image 4">
            <a:extLst>
              <a:ext uri="{FF2B5EF4-FFF2-40B4-BE49-F238E27FC236}">
                <a16:creationId xmlns:a16="http://schemas.microsoft.com/office/drawing/2014/main" id="{5688FE84-0B88-DB1D-EBAF-404B25ECDF45}"/>
              </a:ext>
            </a:extLst>
          </p:cNvPr>
          <p:cNvPicPr>
            <a:picLocks noChangeAspect="1"/>
          </p:cNvPicPr>
          <p:nvPr/>
        </p:nvPicPr>
        <p:blipFill rotWithShape="1">
          <a:blip r:embed="rId2"/>
          <a:srcRect l="8958" t="10741" r="5324" b="4536"/>
          <a:stretch/>
        </p:blipFill>
        <p:spPr>
          <a:xfrm rot="5400000">
            <a:off x="-741235" y="982535"/>
            <a:ext cx="6540243" cy="4848225"/>
          </a:xfrm>
          <a:prstGeom prst="rect">
            <a:avLst/>
          </a:prstGeom>
        </p:spPr>
      </p:pic>
      <p:sp>
        <p:nvSpPr>
          <p:cNvPr id="6" name="ZoneTexte 5">
            <a:extLst>
              <a:ext uri="{FF2B5EF4-FFF2-40B4-BE49-F238E27FC236}">
                <a16:creationId xmlns:a16="http://schemas.microsoft.com/office/drawing/2014/main" id="{7014E61A-D358-E337-C6CB-26D64B489F56}"/>
              </a:ext>
            </a:extLst>
          </p:cNvPr>
          <p:cNvSpPr txBox="1"/>
          <p:nvPr/>
        </p:nvSpPr>
        <p:spPr>
          <a:xfrm>
            <a:off x="6788426" y="6368992"/>
            <a:ext cx="1173719" cy="307777"/>
          </a:xfrm>
          <a:prstGeom prst="rect">
            <a:avLst/>
          </a:prstGeom>
          <a:noFill/>
        </p:spPr>
        <p:txBody>
          <a:bodyPr wrap="none" rtlCol="0">
            <a:spAutoFit/>
          </a:bodyPr>
          <a:lstStyle/>
          <a:p>
            <a:r>
              <a:rPr lang="fr-FR" sz="1400" dirty="0"/>
              <a:t>ADHV – 4N45</a:t>
            </a:r>
          </a:p>
        </p:txBody>
      </p:sp>
      <p:sp>
        <p:nvSpPr>
          <p:cNvPr id="7" name="ZoneTexte 6">
            <a:extLst>
              <a:ext uri="{FF2B5EF4-FFF2-40B4-BE49-F238E27FC236}">
                <a16:creationId xmlns:a16="http://schemas.microsoft.com/office/drawing/2014/main" id="{B6AFD820-5C9B-7A60-C2BF-CA2DC5B15ED5}"/>
              </a:ext>
            </a:extLst>
          </p:cNvPr>
          <p:cNvSpPr txBox="1"/>
          <p:nvPr/>
        </p:nvSpPr>
        <p:spPr>
          <a:xfrm>
            <a:off x="5712032" y="2161308"/>
            <a:ext cx="3550722" cy="1477328"/>
          </a:xfrm>
          <a:prstGeom prst="rect">
            <a:avLst/>
          </a:prstGeom>
          <a:noFill/>
        </p:spPr>
        <p:txBody>
          <a:bodyPr wrap="square" rtlCol="0">
            <a:spAutoFit/>
          </a:bodyPr>
          <a:lstStyle/>
          <a:p>
            <a:pPr algn="just"/>
            <a:r>
              <a:rPr lang="fr-FR" dirty="0"/>
              <a:t>La plan présente la position du nouveau palais avec les terrains à acquérir, les espaces publics mais aussi la position d’une nouvelle prison.</a:t>
            </a:r>
          </a:p>
        </p:txBody>
      </p:sp>
      <p:sp>
        <p:nvSpPr>
          <p:cNvPr id="3" name="Rectangle 2">
            <a:extLst>
              <a:ext uri="{FF2B5EF4-FFF2-40B4-BE49-F238E27FC236}">
                <a16:creationId xmlns:a16="http://schemas.microsoft.com/office/drawing/2014/main" id="{D4693019-F0E8-F467-E4CF-A77CD9DDA9A7}"/>
              </a:ext>
            </a:extLst>
          </p:cNvPr>
          <p:cNvSpPr/>
          <p:nvPr/>
        </p:nvSpPr>
        <p:spPr>
          <a:xfrm>
            <a:off x="800100" y="1457325"/>
            <a:ext cx="1250156" cy="16287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65EC93A-B0AA-7DDC-CB44-A493E51ECA53}"/>
              </a:ext>
            </a:extLst>
          </p:cNvPr>
          <p:cNvSpPr/>
          <p:nvPr/>
        </p:nvSpPr>
        <p:spPr>
          <a:xfrm>
            <a:off x="1804695" y="3086100"/>
            <a:ext cx="1417136" cy="15430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9012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3F12C7-4366-5D66-0DBF-FE11DDD39952}"/>
              </a:ext>
            </a:extLst>
          </p:cNvPr>
          <p:cNvSpPr>
            <a:spLocks noGrp="1"/>
          </p:cNvSpPr>
          <p:nvPr>
            <p:ph type="title"/>
          </p:nvPr>
        </p:nvSpPr>
        <p:spPr>
          <a:xfrm>
            <a:off x="738452" y="0"/>
            <a:ext cx="8429096" cy="820206"/>
          </a:xfrm>
        </p:spPr>
        <p:txBody>
          <a:bodyPr>
            <a:normAutofit/>
          </a:bodyPr>
          <a:lstStyle/>
          <a:p>
            <a:pPr algn="ctr"/>
            <a:r>
              <a:rPr lang="fr-FR" sz="2000" b="1" dirty="0">
                <a:latin typeface="+mn-lt"/>
              </a:rPr>
              <a:t>ESTIMATION DES ACQUISITIONS DE TERRAINS POUR LA CONSTRUCTION DU NOUVEAU PALAIS DE JUSTICE : ACHATS ET EXPROPRIATIONS</a:t>
            </a:r>
          </a:p>
        </p:txBody>
      </p:sp>
      <p:pic>
        <p:nvPicPr>
          <p:cNvPr id="9" name="Image 8">
            <a:extLst>
              <a:ext uri="{FF2B5EF4-FFF2-40B4-BE49-F238E27FC236}">
                <a16:creationId xmlns:a16="http://schemas.microsoft.com/office/drawing/2014/main" id="{4611DEC7-349B-84B6-0C92-AE12D9D8F13A}"/>
              </a:ext>
            </a:extLst>
          </p:cNvPr>
          <p:cNvPicPr>
            <a:picLocks noChangeAspect="1"/>
          </p:cNvPicPr>
          <p:nvPr/>
        </p:nvPicPr>
        <p:blipFill rotWithShape="1">
          <a:blip r:embed="rId2"/>
          <a:srcRect l="8133" t="6263" r="10785" b="2702"/>
          <a:stretch/>
        </p:blipFill>
        <p:spPr>
          <a:xfrm>
            <a:off x="1497227" y="730277"/>
            <a:ext cx="6911546" cy="5819946"/>
          </a:xfrm>
          <a:prstGeom prst="rect">
            <a:avLst/>
          </a:prstGeom>
        </p:spPr>
      </p:pic>
      <p:sp>
        <p:nvSpPr>
          <p:cNvPr id="10" name="ZoneTexte 9">
            <a:extLst>
              <a:ext uri="{FF2B5EF4-FFF2-40B4-BE49-F238E27FC236}">
                <a16:creationId xmlns:a16="http://schemas.microsoft.com/office/drawing/2014/main" id="{3B05FB3E-C858-702B-E741-0FC0361FAEC8}"/>
              </a:ext>
            </a:extLst>
          </p:cNvPr>
          <p:cNvSpPr txBox="1"/>
          <p:nvPr/>
        </p:nvSpPr>
        <p:spPr>
          <a:xfrm>
            <a:off x="3760879" y="6545267"/>
            <a:ext cx="2384242" cy="307777"/>
          </a:xfrm>
          <a:prstGeom prst="rect">
            <a:avLst/>
          </a:prstGeom>
          <a:noFill/>
        </p:spPr>
        <p:txBody>
          <a:bodyPr wrap="none" rtlCol="0">
            <a:spAutoFit/>
          </a:bodyPr>
          <a:lstStyle/>
          <a:p>
            <a:r>
              <a:rPr lang="fr-FR" sz="1400" dirty="0"/>
              <a:t>ADHV – 4N46, 19 janvier 1838</a:t>
            </a:r>
          </a:p>
        </p:txBody>
      </p:sp>
    </p:spTree>
    <p:extLst>
      <p:ext uri="{BB962C8B-B14F-4D97-AF65-F5344CB8AC3E}">
        <p14:creationId xmlns:p14="http://schemas.microsoft.com/office/powerpoint/2010/main" val="1408063146"/>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254</TotalTime>
  <Words>1274</Words>
  <Application>Microsoft Macintosh PowerPoint</Application>
  <PresentationFormat>Format A4 (210 x 297 mm)</PresentationFormat>
  <Paragraphs>106</Paragraphs>
  <Slides>40</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40</vt:i4>
      </vt:variant>
    </vt:vector>
  </HeadingPairs>
  <TitlesOfParts>
    <vt:vector size="45" baseType="lpstr">
      <vt:lpstr>Arial</vt:lpstr>
      <vt:lpstr>Calibri</vt:lpstr>
      <vt:lpstr>Calibri Light</vt:lpstr>
      <vt:lpstr>Garamond</vt:lpstr>
      <vt:lpstr>Thème Office</vt:lpstr>
      <vt:lpstr>LE PALAIS DE JUSTICE DE LIMOGES</vt:lpstr>
      <vt:lpstr>LES ORIGINES DU PROJET</vt:lpstr>
      <vt:lpstr>CADASTRE : ENCEINTE DE LIMOGES - 1812</vt:lpstr>
      <vt:lpstr>L’ANCIEN TRIBUNAL</vt:lpstr>
      <vt:lpstr>LES BESOINS</vt:lpstr>
      <vt:lpstr>PLACE DE LA CONCORDE - 1812</vt:lpstr>
      <vt:lpstr>PROJET DE LA CONSTRUCTION D’UN NOUVEAU PALAIS DE JUSTICE ET D’UNE NOUVELLE PRISON - 1836</vt:lpstr>
      <vt:lpstr>PLAN DU PALAIS DE JUSTICE - 1839</vt:lpstr>
      <vt:lpstr>ESTIMATION DES ACQUISITIONS DE TERRAINS POUR LA CONSTRUCTION DU NOUVEAU PALAIS DE JUSTICE : ACHATS ET EXPROPRIATIONS</vt:lpstr>
      <vt:lpstr>PLAN DU PALAIS DE JUSTICE - 1840</vt:lpstr>
      <vt:lpstr>PLAN GENERAL DU PALAIS DE JUSTICE ET DE SES ABORDS - 1844</vt:lpstr>
      <vt:lpstr>PLAN DU PALAIS DE JUSTICE - 1846</vt:lpstr>
      <vt:lpstr>PROJET DES ABORDS DU PALAIS DE JUSTICE - 1849</vt:lpstr>
      <vt:lpstr>VUE PANORAMIQUE</vt:lpstr>
      <vt:lpstr>« L’ASPECT MONUMENTAL » </vt:lpstr>
      <vt:lpstr>COUPE DU PALAIS DE JUSTICE - 1839</vt:lpstr>
      <vt:lpstr>FACADE SUR LA PROMENADE - 1839</vt:lpstr>
      <vt:lpstr>COUPE TRANSVERSALE - 1839</vt:lpstr>
      <vt:lpstr>FACADE LATERALE DU PALAIS DE JUSTICE - 1839 </vt:lpstr>
      <vt:lpstr>FACADE DU PALAIS DE JUSTICE</vt:lpstr>
      <vt:lpstr>LE TRIBUNAL DE LIMOGES</vt:lpstr>
      <vt:lpstr>LE PALAIS DE JUSTICE DE LIMOGES - 1910</vt:lpstr>
      <vt:lpstr>LA PLACE D’AISNE, UNE PLACE COMMERCANTE</vt:lpstr>
      <vt:lpstr>LA PLACE D’AISNE, UNE PLACE COMMERCANTE</vt:lpstr>
      <vt:lpstr>PLAN TOPOGRAPHIQUE -1946</vt:lpstr>
      <vt:lpstr>PLAN TOPOGRAPHIQUE - 1951</vt:lpstr>
      <vt:lpstr>CADASTRE RENOVE - 1968</vt:lpstr>
      <vt:lpstr>PLAN DE L’ENTRESOL - 1846</vt:lpstr>
      <vt:lpstr>PLAN DU REZ-DE-CHAUSSEE - 1846 </vt:lpstr>
      <vt:lpstr>PLAN DU PREMIER ETAGE DU PALAIS DE JUSTICE - 1846</vt:lpstr>
      <vt:lpstr>LE CAHIER DES CHARGES POUR LA CONSTRUCTION DU PALAIS DE JUSTICE</vt:lpstr>
      <vt:lpstr>LE DEVIS DESCRIPTIF</vt:lpstr>
      <vt:lpstr>Présentation PowerPoint</vt:lpstr>
      <vt:lpstr>Présentation PowerPoint</vt:lpstr>
      <vt:lpstr>L’ADJUDICATION DES TRAVAUX</vt:lpstr>
      <vt:lpstr>DECOMPTES DES TRAVAUX</vt:lpstr>
      <vt:lpstr>CERTIFICAT POUR PAIEMENT</vt:lpstr>
      <vt:lpstr>LES COUTS SUPPLEMENTAIRES</vt:lpstr>
      <vt:lpstr>RECEPTION DES TRAVAUX</vt:lpstr>
      <vt:lpstr>LES MODIFICATIONS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PALAIS DE JUSTICE DE LIMOGES</dc:title>
  <dc:creator>Sophie SICOT</dc:creator>
  <cp:lastModifiedBy>Sophie SICOT</cp:lastModifiedBy>
  <cp:revision>109</cp:revision>
  <dcterms:created xsi:type="dcterms:W3CDTF">2022-10-13T14:57:20Z</dcterms:created>
  <dcterms:modified xsi:type="dcterms:W3CDTF">2022-12-14T16:28:13Z</dcterms:modified>
</cp:coreProperties>
</file>