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56" r:id="rId2"/>
    <p:sldId id="258" r:id="rId3"/>
    <p:sldId id="260" r:id="rId4"/>
    <p:sldId id="259" r:id="rId5"/>
    <p:sldId id="261" r:id="rId6"/>
    <p:sldId id="264" r:id="rId7"/>
    <p:sldId id="257" r:id="rId8"/>
    <p:sldId id="262" r:id="rId9"/>
    <p:sldId id="263" r:id="rId10"/>
    <p:sldId id="265" r:id="rId11"/>
    <p:sldId id="273" r:id="rId12"/>
    <p:sldId id="280" r:id="rId13"/>
    <p:sldId id="266" r:id="rId14"/>
    <p:sldId id="267" r:id="rId15"/>
    <p:sldId id="281" r:id="rId16"/>
    <p:sldId id="282" r:id="rId17"/>
    <p:sldId id="268" r:id="rId18"/>
    <p:sldId id="270" r:id="rId19"/>
    <p:sldId id="269" r:id="rId20"/>
    <p:sldId id="277" r:id="rId21"/>
    <p:sldId id="283" r:id="rId22"/>
    <p:sldId id="284" r:id="rId23"/>
    <p:sldId id="278" r:id="rId24"/>
    <p:sldId id="285" r:id="rId25"/>
    <p:sldId id="279" r:id="rId26"/>
    <p:sldId id="286" r:id="rId2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9" d="100"/>
          <a:sy n="89" d="100"/>
        </p:scale>
        <p:origin x="-80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9354A-F992-D544-BFF0-94FAE9A7FB15}" type="datetimeFigureOut">
              <a:rPr lang="fr-FR" smtClean="0"/>
              <a:pPr/>
              <a:t>5/09/18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7D957E-A12D-7843-A3F8-2910247C0181}"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A344B07A-56FD-814B-8F97-899B0E75B597}" type="slidenum">
              <a:rPr lang="fr-FR"/>
              <a:pPr/>
              <a:t>2</a:t>
            </a:fld>
            <a:endParaRPr lang="fr-FR"/>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fld id="{16E2FE0F-1805-7C45-AF6B-74D8FFA4F780}" type="slidenum">
              <a:rPr lang="fr-FR"/>
              <a:pPr/>
              <a:t>3</a:t>
            </a:fld>
            <a:endParaRPr lang="fr-F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5C4B12D8-FD2C-C545-BFD8-D6EB5C6B99BE}" type="slidenum">
              <a:rPr lang="fr-FR"/>
              <a:pPr/>
              <a:t>4</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4C7ED424-B075-DA4D-89A4-BBE03458147F}" type="slidenum">
              <a:rPr lang="fr-FR"/>
              <a:pPr/>
              <a:t>5</a:t>
            </a:fld>
            <a:endParaRPr lang="fr-FR"/>
          </a:p>
        </p:txBody>
      </p:sp>
      <p:sp>
        <p:nvSpPr>
          <p:cNvPr id="41987" name="Rectangle 1026"/>
          <p:cNvSpPr>
            <a:spLocks noGrp="1" noRot="1" noChangeAspect="1" noChangeArrowheads="1" noTextEdit="1"/>
          </p:cNvSpPr>
          <p:nvPr>
            <p:ph type="sldImg"/>
          </p:nvPr>
        </p:nvSpPr>
        <p:spPr>
          <a:ln/>
        </p:spPr>
      </p:sp>
      <p:sp>
        <p:nvSpPr>
          <p:cNvPr id="41988" name="Rectangle 1027"/>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BCB3899A-3EDB-1A4B-8461-A2C171ACA581}" type="slidenum">
              <a:rPr lang="fr-FR"/>
              <a:pPr/>
              <a:t>7</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B54CF2E2-38B5-4E42-B0EE-0ED316D20F1B}" type="slidenum">
              <a:rPr lang="fr-FR"/>
              <a:pPr/>
              <a:t>18</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5B8A69F-3F23-7742-BB0B-CE3903C4AAE0}" type="datetimeFigureOut">
              <a:rPr lang="fr-FR" smtClean="0"/>
              <a:pPr/>
              <a:t>5/09/18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5B8A69F-3F23-7742-BB0B-CE3903C4AAE0}" type="datetimeFigureOut">
              <a:rPr lang="fr-FR" smtClean="0"/>
              <a:pPr/>
              <a:t>5/09/18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5B8A69F-3F23-7742-BB0B-CE3903C4AAE0}" type="datetimeFigureOut">
              <a:rPr lang="fr-FR" smtClean="0"/>
              <a:pPr/>
              <a:t>5/09/18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5B8A69F-3F23-7742-BB0B-CE3903C4AAE0}" type="datetimeFigureOut">
              <a:rPr lang="fr-FR" smtClean="0"/>
              <a:pPr/>
              <a:t>5/09/18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5B8A69F-3F23-7742-BB0B-CE3903C4AAE0}" type="datetimeFigureOut">
              <a:rPr lang="fr-FR" smtClean="0"/>
              <a:pPr/>
              <a:t>5/09/18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5B8A69F-3F23-7742-BB0B-CE3903C4AAE0}" type="datetimeFigureOut">
              <a:rPr lang="fr-FR" smtClean="0"/>
              <a:pPr/>
              <a:t>5/09/18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5B8A69F-3F23-7742-BB0B-CE3903C4AAE0}" type="datetimeFigureOut">
              <a:rPr lang="fr-FR" smtClean="0"/>
              <a:pPr/>
              <a:t>5/09/18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5B8A69F-3F23-7742-BB0B-CE3903C4AAE0}" type="datetimeFigureOut">
              <a:rPr lang="fr-FR" smtClean="0"/>
              <a:pPr/>
              <a:t>5/09/18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5B8A69F-3F23-7742-BB0B-CE3903C4AAE0}" type="datetimeFigureOut">
              <a:rPr lang="fr-FR" smtClean="0"/>
              <a:pPr/>
              <a:t>5/09/18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B8A69F-3F23-7742-BB0B-CE3903C4AAE0}" type="datetimeFigureOut">
              <a:rPr lang="fr-FR" smtClean="0"/>
              <a:pPr/>
              <a:t>5/09/18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5B8A69F-3F23-7742-BB0B-CE3903C4AAE0}" type="datetimeFigureOut">
              <a:rPr lang="fr-FR" smtClean="0"/>
              <a:pPr/>
              <a:t>5/09/18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5E34E3-FA4A-C248-B996-AB9959E9E5F7}"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8A69F-3F23-7742-BB0B-CE3903C4AAE0}" type="datetimeFigureOut">
              <a:rPr lang="fr-FR" smtClean="0"/>
              <a:pPr/>
              <a:t>5/09/18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34E3-FA4A-C248-B996-AB9959E9E5F7}"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mntmrts 2"/>
          <p:cNvPicPr>
            <a:picLocks noChangeAspect="1" noChangeArrowheads="1"/>
          </p:cNvPicPr>
          <p:nvPr/>
        </p:nvPicPr>
        <p:blipFill>
          <a:blip r:embed="rId2">
            <a:alphaModFix amt="50000"/>
          </a:blip>
          <a:srcRect l="16924" t="16665" r="17342" b="40413"/>
          <a:stretch>
            <a:fillRect/>
          </a:stretch>
        </p:blipFill>
        <p:spPr bwMode="auto">
          <a:xfrm>
            <a:off x="0" y="0"/>
            <a:ext cx="6260843" cy="6528862"/>
          </a:xfrm>
          <a:prstGeom prst="rect">
            <a:avLst/>
          </a:prstGeom>
          <a:noFill/>
          <a:ln w="9525">
            <a:noFill/>
            <a:miter lim="800000"/>
            <a:headEnd/>
            <a:tailEnd/>
          </a:ln>
        </p:spPr>
      </p:pic>
      <p:sp>
        <p:nvSpPr>
          <p:cNvPr id="2" name="Titre 1"/>
          <p:cNvSpPr>
            <a:spLocks noGrp="1"/>
          </p:cNvSpPr>
          <p:nvPr>
            <p:ph type="ctrTitle"/>
          </p:nvPr>
        </p:nvSpPr>
        <p:spPr>
          <a:xfrm>
            <a:off x="3358925" y="1384085"/>
            <a:ext cx="5803836" cy="2558819"/>
          </a:xfrm>
        </p:spPr>
        <p:txBody>
          <a:bodyPr>
            <a:normAutofit/>
          </a:bodyPr>
          <a:lstStyle/>
          <a:p>
            <a:r>
              <a:rPr lang="fr-FR" b="1" dirty="0" smtClean="0"/>
              <a:t>FEMMES</a:t>
            </a:r>
            <a:br>
              <a:rPr lang="fr-FR" b="1" dirty="0" smtClean="0"/>
            </a:br>
            <a:r>
              <a:rPr lang="fr-FR" b="1" dirty="0" smtClean="0"/>
              <a:t>DURANT LA GRANDE GUERRE</a:t>
            </a:r>
            <a:endParaRPr lang="fr-FR" b="1" dirty="0"/>
          </a:p>
        </p:txBody>
      </p:sp>
      <p:sp>
        <p:nvSpPr>
          <p:cNvPr id="3" name="ZoneTexte 2"/>
          <p:cNvSpPr txBox="1"/>
          <p:nvPr/>
        </p:nvSpPr>
        <p:spPr>
          <a:xfrm>
            <a:off x="1027496" y="6488668"/>
            <a:ext cx="7189776" cy="369332"/>
          </a:xfrm>
          <a:prstGeom prst="rect">
            <a:avLst/>
          </a:prstGeom>
          <a:noFill/>
        </p:spPr>
        <p:txBody>
          <a:bodyPr wrap="none" rtlCol="0">
            <a:spAutoFit/>
          </a:bodyPr>
          <a:lstStyle/>
          <a:p>
            <a:r>
              <a:rPr lang="fr-FR" dirty="0" smtClean="0"/>
              <a:t>© Service éducatif des Archives départementales de la Haute-Vienne</a:t>
            </a:r>
            <a:endParaRPr lang="fr-FR" dirty="0"/>
          </a:p>
        </p:txBody>
      </p:sp>
      <p:sp>
        <p:nvSpPr>
          <p:cNvPr id="6" name="Rectangle 5"/>
          <p:cNvSpPr/>
          <p:nvPr/>
        </p:nvSpPr>
        <p:spPr>
          <a:xfrm>
            <a:off x="1262082" y="6211669"/>
            <a:ext cx="3791347" cy="276999"/>
          </a:xfrm>
          <a:prstGeom prst="rect">
            <a:avLst/>
          </a:prstGeom>
        </p:spPr>
        <p:txBody>
          <a:bodyPr wrap="none">
            <a:spAutoFit/>
          </a:bodyPr>
          <a:lstStyle/>
          <a:p>
            <a:r>
              <a:rPr lang="fr-FR" sz="1200" dirty="0" smtClean="0">
                <a:latin typeface="Garamond" charset="0"/>
              </a:rPr>
              <a:t>Monument aux morts de Bellac - ADHV – 2 Fi 011/47</a:t>
            </a:r>
            <a:endParaRPr lang="fr-FR" sz="1200" dirty="0">
              <a:latin typeface="Garamond"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312911" y="40965"/>
            <a:ext cx="6403476" cy="467346"/>
          </a:xfrm>
        </p:spPr>
        <p:txBody>
          <a:bodyPr>
            <a:normAutofit/>
          </a:bodyPr>
          <a:lstStyle/>
          <a:p>
            <a:r>
              <a:rPr lang="fr-FR" sz="2400" b="1" dirty="0" smtClean="0"/>
              <a:t>FEMMES DANS LES USINES</a:t>
            </a:r>
            <a:endParaRPr lang="fr-FR" sz="2400" b="1" dirty="0"/>
          </a:p>
        </p:txBody>
      </p:sp>
      <p:pic>
        <p:nvPicPr>
          <p:cNvPr id="4" name="Image 3" descr="Capture d’écran 2017-09-17 à 18.26.52.png"/>
          <p:cNvPicPr/>
          <p:nvPr/>
        </p:nvPicPr>
        <p:blipFill>
          <a:blip r:embed="rId2"/>
          <a:srcRect b="23235"/>
          <a:stretch>
            <a:fillRect/>
          </a:stretch>
        </p:blipFill>
        <p:spPr>
          <a:xfrm>
            <a:off x="1312911" y="508311"/>
            <a:ext cx="6722645" cy="4601216"/>
          </a:xfrm>
          <a:prstGeom prst="rect">
            <a:avLst/>
          </a:prstGeom>
        </p:spPr>
      </p:pic>
      <p:sp>
        <p:nvSpPr>
          <p:cNvPr id="6" name="Rectangle 5"/>
          <p:cNvSpPr/>
          <p:nvPr/>
        </p:nvSpPr>
        <p:spPr>
          <a:xfrm>
            <a:off x="1312911" y="5109527"/>
            <a:ext cx="6722645" cy="1200329"/>
          </a:xfrm>
          <a:prstGeom prst="rect">
            <a:avLst/>
          </a:prstGeom>
        </p:spPr>
        <p:txBody>
          <a:bodyPr wrap="square">
            <a:spAutoFit/>
          </a:bodyPr>
          <a:lstStyle/>
          <a:p>
            <a:pPr algn="just"/>
            <a:r>
              <a:rPr lang="fr-FR" dirty="0"/>
              <a:t>ADHV 22PDG1, prêt de Jean-Yves </a:t>
            </a:r>
            <a:r>
              <a:rPr lang="fr-FR" dirty="0" err="1"/>
              <a:t>Lavaud</a:t>
            </a:r>
            <a:r>
              <a:rPr lang="fr-FR" dirty="0"/>
              <a:t>, photographie de l’entreprise de papiers d’emballage </a:t>
            </a:r>
            <a:r>
              <a:rPr lang="fr-FR" dirty="0" err="1"/>
              <a:t>Meynieux</a:t>
            </a:r>
            <a:r>
              <a:rPr lang="fr-FR" dirty="0"/>
              <a:t> et Cie à </a:t>
            </a:r>
            <a:r>
              <a:rPr lang="fr-FR" dirty="0" err="1"/>
              <a:t>Aixe</a:t>
            </a:r>
            <a:r>
              <a:rPr lang="fr-FR" dirty="0"/>
              <a:t>/Vienne dans laquelle travaillent une trentaine de femmes encadrées par quelques hommes, 1914-1915.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 descr="MX-3610N_20141107_150507_003"/>
          <p:cNvPicPr>
            <a:picLocks noChangeAspect="1" noChangeArrowheads="1"/>
          </p:cNvPicPr>
          <p:nvPr/>
        </p:nvPicPr>
        <p:blipFill>
          <a:blip r:embed="rId2"/>
          <a:srcRect/>
          <a:stretch>
            <a:fillRect/>
          </a:stretch>
        </p:blipFill>
        <p:spPr bwMode="auto">
          <a:xfrm>
            <a:off x="233951" y="609600"/>
            <a:ext cx="4098925" cy="6248400"/>
          </a:xfrm>
          <a:prstGeom prst="rect">
            <a:avLst/>
          </a:prstGeom>
          <a:noFill/>
          <a:ln w="9525">
            <a:noFill/>
            <a:miter lim="800000"/>
            <a:headEnd/>
            <a:tailEnd/>
          </a:ln>
        </p:spPr>
      </p:pic>
      <p:sp>
        <p:nvSpPr>
          <p:cNvPr id="2" name="Titre 1"/>
          <p:cNvSpPr>
            <a:spLocks noGrp="1"/>
          </p:cNvSpPr>
          <p:nvPr>
            <p:ph type="title"/>
          </p:nvPr>
        </p:nvSpPr>
        <p:spPr>
          <a:xfrm>
            <a:off x="1149332" y="0"/>
            <a:ext cx="7302535" cy="624304"/>
          </a:xfrm>
        </p:spPr>
        <p:txBody>
          <a:bodyPr>
            <a:normAutofit/>
          </a:bodyPr>
          <a:lstStyle/>
          <a:p>
            <a:r>
              <a:rPr lang="fr-FR" sz="2400" b="1" dirty="0" smtClean="0"/>
              <a:t>LES FEMMES DANS LES USINES</a:t>
            </a:r>
            <a:endParaRPr lang="fr-FR" sz="2400" b="1" dirty="0"/>
          </a:p>
        </p:txBody>
      </p:sp>
      <p:sp>
        <p:nvSpPr>
          <p:cNvPr id="5" name="Rectangle 4"/>
          <p:cNvSpPr/>
          <p:nvPr/>
        </p:nvSpPr>
        <p:spPr>
          <a:xfrm>
            <a:off x="3505200" y="1568450"/>
            <a:ext cx="42545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4476750" y="1548884"/>
            <a:ext cx="2795958" cy="369332"/>
          </a:xfrm>
          <a:prstGeom prst="rect">
            <a:avLst/>
          </a:prstGeom>
          <a:noFill/>
        </p:spPr>
        <p:txBody>
          <a:bodyPr wrap="none" rtlCol="0">
            <a:spAutoFit/>
          </a:bodyPr>
          <a:lstStyle/>
          <a:p>
            <a:r>
              <a:rPr lang="fr-FR" dirty="0" smtClean="0"/>
              <a:t>Brodequins = chaussures</a:t>
            </a:r>
            <a:endParaRPr lang="fr-FR" dirty="0"/>
          </a:p>
        </p:txBody>
      </p:sp>
      <p:sp>
        <p:nvSpPr>
          <p:cNvPr id="8" name="Rectangle 7"/>
          <p:cNvSpPr/>
          <p:nvPr/>
        </p:nvSpPr>
        <p:spPr>
          <a:xfrm>
            <a:off x="2209800" y="1548884"/>
            <a:ext cx="29210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2209800" y="2108200"/>
            <a:ext cx="29210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209800" y="2387600"/>
            <a:ext cx="29210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2209800" y="2692400"/>
            <a:ext cx="29210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209800" y="4241800"/>
            <a:ext cx="29210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2209800" y="4565650"/>
            <a:ext cx="29210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070100" y="4864100"/>
            <a:ext cx="361950" cy="1651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4476750" y="2857500"/>
            <a:ext cx="4242694" cy="369332"/>
          </a:xfrm>
          <a:prstGeom prst="rect">
            <a:avLst/>
          </a:prstGeom>
          <a:noFill/>
        </p:spPr>
        <p:txBody>
          <a:bodyPr wrap="square" rtlCol="0">
            <a:spAutoFit/>
          </a:bodyPr>
          <a:lstStyle/>
          <a:p>
            <a:r>
              <a:rPr lang="fr-FR" dirty="0" smtClean="0"/>
              <a:t>Les femmes deviennent majoritaires.</a:t>
            </a:r>
            <a:endParaRPr lang="fr-FR" dirty="0"/>
          </a:p>
        </p:txBody>
      </p:sp>
      <p:sp>
        <p:nvSpPr>
          <p:cNvPr id="16" name="ZoneTexte 15"/>
          <p:cNvSpPr txBox="1"/>
          <p:nvPr/>
        </p:nvSpPr>
        <p:spPr>
          <a:xfrm>
            <a:off x="5685214" y="6408695"/>
            <a:ext cx="1587494" cy="338554"/>
          </a:xfrm>
          <a:prstGeom prst="rect">
            <a:avLst/>
          </a:prstGeom>
          <a:noFill/>
        </p:spPr>
        <p:txBody>
          <a:bodyPr wrap="none" rtlCol="0">
            <a:spAutoFit/>
          </a:bodyPr>
          <a:lstStyle/>
          <a:p>
            <a:r>
              <a:rPr lang="fr-FR" sz="1600" dirty="0" smtClean="0"/>
              <a:t>ADHV – 2R202</a:t>
            </a:r>
            <a:endParaRPr lang="fr-F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0" grpId="0" animBg="1"/>
      <p:bldP spid="11" grpId="0" animBg="1"/>
      <p:bldP spid="12" grpId="0" animBg="1"/>
      <p:bldP spid="13" grpId="0" animBg="1"/>
      <p:bldP spid="14" grpId="0" animBg="1"/>
      <p:bldP spid="1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698221" y="0"/>
            <a:ext cx="5846915" cy="595766"/>
          </a:xfrm>
        </p:spPr>
        <p:txBody>
          <a:bodyPr>
            <a:normAutofit/>
          </a:bodyPr>
          <a:lstStyle/>
          <a:p>
            <a:r>
              <a:rPr lang="fr-FR" sz="2400" b="1" dirty="0" smtClean="0"/>
              <a:t>APPEL MAIN D’OEUVRE</a:t>
            </a:r>
            <a:endParaRPr lang="fr-FR" sz="2400" b="1" dirty="0"/>
          </a:p>
        </p:txBody>
      </p:sp>
      <p:pic>
        <p:nvPicPr>
          <p:cNvPr id="4" name="Image 3" descr="Appel 1R304.jpg"/>
          <p:cNvPicPr>
            <a:picLocks noChangeAspect="1"/>
          </p:cNvPicPr>
          <p:nvPr/>
        </p:nvPicPr>
        <p:blipFill>
          <a:blip r:embed="rId2"/>
          <a:stretch>
            <a:fillRect/>
          </a:stretch>
        </p:blipFill>
        <p:spPr>
          <a:xfrm rot="5400000">
            <a:off x="-538352" y="1306704"/>
            <a:ext cx="5687499" cy="4265624"/>
          </a:xfrm>
          <a:prstGeom prst="rect">
            <a:avLst/>
          </a:prstGeom>
        </p:spPr>
      </p:pic>
      <p:pic>
        <p:nvPicPr>
          <p:cNvPr id="5" name="Image 4" descr="Appel paysannes 1R304.jpg"/>
          <p:cNvPicPr>
            <a:picLocks noChangeAspect="1"/>
          </p:cNvPicPr>
          <p:nvPr/>
        </p:nvPicPr>
        <p:blipFill>
          <a:blip r:embed="rId3"/>
          <a:stretch>
            <a:fillRect/>
          </a:stretch>
        </p:blipFill>
        <p:spPr>
          <a:xfrm>
            <a:off x="4683157" y="595766"/>
            <a:ext cx="4265625" cy="5687500"/>
          </a:xfrm>
          <a:prstGeom prst="rect">
            <a:avLst/>
          </a:prstGeom>
        </p:spPr>
      </p:pic>
      <p:sp>
        <p:nvSpPr>
          <p:cNvPr id="7" name="ZoneTexte 6"/>
          <p:cNvSpPr txBox="1"/>
          <p:nvPr/>
        </p:nvSpPr>
        <p:spPr>
          <a:xfrm>
            <a:off x="442394" y="6379038"/>
            <a:ext cx="2109660" cy="369332"/>
          </a:xfrm>
          <a:prstGeom prst="rect">
            <a:avLst/>
          </a:prstGeom>
          <a:noFill/>
        </p:spPr>
        <p:txBody>
          <a:bodyPr wrap="none" rtlCol="0">
            <a:spAutoFit/>
          </a:bodyPr>
          <a:lstStyle/>
          <a:p>
            <a:r>
              <a:rPr lang="fr-FR" dirty="0" smtClean="0"/>
              <a:t>27 novembre 1916</a:t>
            </a:r>
            <a:endParaRPr lang="fr-FR" dirty="0"/>
          </a:p>
        </p:txBody>
      </p:sp>
      <p:pic>
        <p:nvPicPr>
          <p:cNvPr id="8" name="Image 7" descr="Appel paysannes 1R304.jpg"/>
          <p:cNvPicPr>
            <a:picLocks noChangeAspect="1"/>
          </p:cNvPicPr>
          <p:nvPr/>
        </p:nvPicPr>
        <p:blipFill>
          <a:blip r:embed="rId3"/>
          <a:srcRect l="4736" t="24478" r="9284" b="21833"/>
          <a:stretch>
            <a:fillRect/>
          </a:stretch>
        </p:blipFill>
        <p:spPr>
          <a:xfrm>
            <a:off x="827703" y="595766"/>
            <a:ext cx="7221013" cy="6012045"/>
          </a:xfrm>
          <a:prstGeom prst="rect">
            <a:avLst/>
          </a:prstGeom>
        </p:spPr>
      </p:pic>
      <p:sp>
        <p:nvSpPr>
          <p:cNvPr id="6" name="ZoneTexte 5"/>
          <p:cNvSpPr txBox="1"/>
          <p:nvPr/>
        </p:nvSpPr>
        <p:spPr>
          <a:xfrm>
            <a:off x="3116475" y="6379038"/>
            <a:ext cx="2836509" cy="369332"/>
          </a:xfrm>
          <a:prstGeom prst="rect">
            <a:avLst/>
          </a:prstGeom>
          <a:noFill/>
        </p:spPr>
        <p:txBody>
          <a:bodyPr wrap="none" rtlCol="0">
            <a:spAutoFit/>
          </a:bodyPr>
          <a:lstStyle/>
          <a:p>
            <a:r>
              <a:rPr lang="fr-FR" dirty="0" smtClean="0"/>
              <a:t>Affiches – ADHV – 1R304</a:t>
            </a:r>
            <a:endParaRPr lang="fr-FR" dirty="0"/>
          </a:p>
        </p:txBody>
      </p:sp>
      <p:sp>
        <p:nvSpPr>
          <p:cNvPr id="9" name="Rectangle 8"/>
          <p:cNvSpPr/>
          <p:nvPr/>
        </p:nvSpPr>
        <p:spPr>
          <a:xfrm>
            <a:off x="827703" y="4409097"/>
            <a:ext cx="7221013" cy="1369816"/>
          </a:xfrm>
          <a:prstGeom prst="rect">
            <a:avLst/>
          </a:prstGeom>
          <a:noFill/>
          <a:ln w="539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742080" y="33830"/>
            <a:ext cx="7659304" cy="481615"/>
          </a:xfrm>
        </p:spPr>
        <p:txBody>
          <a:bodyPr>
            <a:normAutofit/>
          </a:bodyPr>
          <a:lstStyle/>
          <a:p>
            <a:r>
              <a:rPr lang="fr-FR" sz="2400" b="1" dirty="0" smtClean="0"/>
              <a:t>UN APPEL AUX FEMMES</a:t>
            </a:r>
            <a:endParaRPr lang="fr-FR" sz="2400" b="1" dirty="0"/>
          </a:p>
        </p:txBody>
      </p:sp>
      <p:sp>
        <p:nvSpPr>
          <p:cNvPr id="4" name="Rectangle 3"/>
          <p:cNvSpPr/>
          <p:nvPr/>
        </p:nvSpPr>
        <p:spPr>
          <a:xfrm>
            <a:off x="171784" y="5477643"/>
            <a:ext cx="8690368" cy="1200329"/>
          </a:xfrm>
          <a:prstGeom prst="rect">
            <a:avLst/>
          </a:prstGeom>
        </p:spPr>
        <p:txBody>
          <a:bodyPr wrap="square">
            <a:spAutoFit/>
          </a:bodyPr>
          <a:lstStyle/>
          <a:p>
            <a:pPr algn="just"/>
            <a:r>
              <a:rPr lang="fr-FR" dirty="0"/>
              <a:t>1R304, proclamation </a:t>
            </a:r>
            <a:r>
              <a:rPr lang="fr-FR" dirty="0" smtClean="0"/>
              <a:t>Viviani, président du Conseil, </a:t>
            </a:r>
            <a:r>
              <a:rPr lang="fr-FR" dirty="0"/>
              <a:t>appel aux femmes et aux enfants pour remplacer au travail des champs, ceux qui sont au champ de </a:t>
            </a:r>
            <a:r>
              <a:rPr lang="fr-FR" dirty="0" smtClean="0"/>
              <a:t>bataille, </a:t>
            </a:r>
            <a:r>
              <a:rPr lang="fr-FR" dirty="0"/>
              <a:t>imp. </a:t>
            </a:r>
            <a:r>
              <a:rPr lang="fr-FR" dirty="0" err="1"/>
              <a:t>Ducourtieux</a:t>
            </a:r>
            <a:r>
              <a:rPr lang="fr-FR" dirty="0"/>
              <a:t>, </a:t>
            </a:r>
            <a:r>
              <a:rPr lang="fr-FR" dirty="0" smtClean="0"/>
              <a:t>1914. On compte 3,2 M d’agricultrices en 1914 qui pour une grande partie d’entre elles ont été projetées à la tête des exploitations.</a:t>
            </a:r>
            <a:endParaRPr lang="fr-FR" dirty="0"/>
          </a:p>
        </p:txBody>
      </p:sp>
      <p:pic>
        <p:nvPicPr>
          <p:cNvPr id="5" name="Image 4" descr="Affiche Viviani.jpg"/>
          <p:cNvPicPr>
            <a:picLocks noChangeAspect="1"/>
          </p:cNvPicPr>
          <p:nvPr/>
        </p:nvPicPr>
        <p:blipFill>
          <a:blip r:embed="rId2"/>
          <a:srcRect l="8200" t="3329" r="3759" b="3520"/>
          <a:stretch>
            <a:fillRect/>
          </a:stretch>
        </p:blipFill>
        <p:spPr>
          <a:xfrm>
            <a:off x="1256362" y="1134250"/>
            <a:ext cx="3011134" cy="3941336"/>
          </a:xfrm>
          <a:prstGeom prst="rect">
            <a:avLst/>
          </a:prstGeom>
        </p:spPr>
      </p:pic>
      <p:pic>
        <p:nvPicPr>
          <p:cNvPr id="7" name="Image 6" descr="Le Pop Offre emplois.jpg"/>
          <p:cNvPicPr>
            <a:picLocks noChangeAspect="1"/>
          </p:cNvPicPr>
          <p:nvPr/>
        </p:nvPicPr>
        <p:blipFill>
          <a:blip r:embed="rId3"/>
          <a:srcRect l="30277" t="11235" r="47874"/>
          <a:stretch>
            <a:fillRect/>
          </a:stretch>
        </p:blipFill>
        <p:spPr>
          <a:xfrm rot="5400000">
            <a:off x="3485093" y="-1293048"/>
            <a:ext cx="1997908" cy="6087478"/>
          </a:xfrm>
          <a:prstGeom prst="rect">
            <a:avLst/>
          </a:prstGeom>
        </p:spPr>
      </p:pic>
      <p:sp>
        <p:nvSpPr>
          <p:cNvPr id="8" name="ZoneTexte 7"/>
          <p:cNvSpPr txBox="1"/>
          <p:nvPr/>
        </p:nvSpPr>
        <p:spPr>
          <a:xfrm>
            <a:off x="1571800" y="3080659"/>
            <a:ext cx="6021732" cy="923330"/>
          </a:xfrm>
          <a:prstGeom prst="rect">
            <a:avLst/>
          </a:prstGeom>
          <a:noFill/>
        </p:spPr>
        <p:txBody>
          <a:bodyPr wrap="square" rtlCol="0">
            <a:spAutoFit/>
          </a:bodyPr>
          <a:lstStyle/>
          <a:p>
            <a:pPr algn="ctr"/>
            <a:r>
              <a:rPr lang="fr-FR" dirty="0" smtClean="0"/>
              <a:t>Offre d’emploi qui concerne la population active disponible paru dans </a:t>
            </a:r>
            <a:r>
              <a:rPr lang="fr-FR" i="1" dirty="0" smtClean="0"/>
              <a:t>Le Populaire</a:t>
            </a:r>
            <a:r>
              <a:rPr lang="fr-FR" dirty="0" smtClean="0"/>
              <a:t>, 13 janvier 1915. Ces offres se retrouvent régulièrement.</a:t>
            </a:r>
            <a:endParaRPr lang="fr-FR" i="1" dirty="0"/>
          </a:p>
        </p:txBody>
      </p:sp>
      <p:pic>
        <p:nvPicPr>
          <p:cNvPr id="10" name="Image 9"/>
          <p:cNvPicPr>
            <a:picLocks noChangeAspect="1"/>
          </p:cNvPicPr>
          <p:nvPr/>
        </p:nvPicPr>
        <p:blipFill>
          <a:blip r:embed="rId4"/>
          <a:srcRect t="69452" b="15952"/>
          <a:stretch>
            <a:fillRect/>
          </a:stretch>
        </p:blipFill>
        <p:spPr>
          <a:xfrm>
            <a:off x="402778" y="3080659"/>
            <a:ext cx="8218866" cy="1615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041766" y="0"/>
            <a:ext cx="7416701" cy="695649"/>
          </a:xfrm>
        </p:spPr>
        <p:txBody>
          <a:bodyPr>
            <a:normAutofit/>
          </a:bodyPr>
          <a:lstStyle/>
          <a:p>
            <a:r>
              <a:rPr lang="fr-FR" sz="2400" b="1" dirty="0" smtClean="0"/>
              <a:t>LES FEMMES DANS L’AGRICULTURE</a:t>
            </a:r>
            <a:endParaRPr lang="fr-FR" sz="2400" b="1" dirty="0"/>
          </a:p>
        </p:txBody>
      </p:sp>
      <p:sp>
        <p:nvSpPr>
          <p:cNvPr id="4" name="Rectangle 3"/>
          <p:cNvSpPr/>
          <p:nvPr/>
        </p:nvSpPr>
        <p:spPr>
          <a:xfrm>
            <a:off x="2878423" y="6319472"/>
            <a:ext cx="1724162" cy="369332"/>
          </a:xfrm>
          <a:prstGeom prst="rect">
            <a:avLst/>
          </a:prstGeom>
        </p:spPr>
        <p:txBody>
          <a:bodyPr wrap="none">
            <a:spAutoFit/>
          </a:bodyPr>
          <a:lstStyle/>
          <a:p>
            <a:r>
              <a:rPr lang="fr-FR" dirty="0" smtClean="0"/>
              <a:t>ADHV - 2R292</a:t>
            </a:r>
            <a:endParaRPr lang="fr-FR" dirty="0"/>
          </a:p>
        </p:txBody>
      </p:sp>
      <p:pic>
        <p:nvPicPr>
          <p:cNvPr id="5" name="Image 4" descr="Femmes agri 2R292.jpg"/>
          <p:cNvPicPr>
            <a:picLocks noChangeAspect="1"/>
          </p:cNvPicPr>
          <p:nvPr/>
        </p:nvPicPr>
        <p:blipFill>
          <a:blip r:embed="rId2"/>
          <a:stretch>
            <a:fillRect/>
          </a:stretch>
        </p:blipFill>
        <p:spPr>
          <a:xfrm>
            <a:off x="311319" y="695649"/>
            <a:ext cx="4017744" cy="5356992"/>
          </a:xfrm>
          <a:prstGeom prst="rect">
            <a:avLst/>
          </a:prstGeom>
        </p:spPr>
      </p:pic>
      <p:pic>
        <p:nvPicPr>
          <p:cNvPr id="6" name="Image 5" descr="Capture d’écran 2017-10-01 à 21.31.14.png"/>
          <p:cNvPicPr>
            <a:picLocks noChangeAspect="1"/>
          </p:cNvPicPr>
          <p:nvPr/>
        </p:nvPicPr>
        <p:blipFill>
          <a:blip r:embed="rId3"/>
          <a:srcRect b="27129"/>
          <a:stretch>
            <a:fillRect/>
          </a:stretch>
        </p:blipFill>
        <p:spPr>
          <a:xfrm>
            <a:off x="4329063" y="695649"/>
            <a:ext cx="4645406" cy="2732844"/>
          </a:xfrm>
          <a:prstGeom prst="rect">
            <a:avLst/>
          </a:prstGeom>
        </p:spPr>
      </p:pic>
      <p:sp>
        <p:nvSpPr>
          <p:cNvPr id="8" name="ZoneTexte 7"/>
          <p:cNvSpPr txBox="1"/>
          <p:nvPr/>
        </p:nvSpPr>
        <p:spPr>
          <a:xfrm>
            <a:off x="5023312" y="3824071"/>
            <a:ext cx="3624933" cy="2308324"/>
          </a:xfrm>
          <a:prstGeom prst="rect">
            <a:avLst/>
          </a:prstGeom>
          <a:noFill/>
        </p:spPr>
        <p:txBody>
          <a:bodyPr wrap="square" rtlCol="0">
            <a:spAutoFit/>
          </a:bodyPr>
          <a:lstStyle/>
          <a:p>
            <a:pPr algn="just"/>
            <a:r>
              <a:rPr lang="fr-FR" dirty="0" smtClean="0"/>
              <a:t>Récapitulatif des vides créés dans l’agriculture : avec 7420 victimes et plus de 1800 hommes mutilés, les communautés rurales sont bouleversées et l’exode rural s’accélère malgré les efforts des femmes pour pallier les pertes dues à la guerre.</a:t>
            </a:r>
            <a:endParaRPr lang="fr-FR" dirty="0"/>
          </a:p>
        </p:txBody>
      </p:sp>
      <p:sp>
        <p:nvSpPr>
          <p:cNvPr id="7" name="Rectangle 6"/>
          <p:cNvSpPr/>
          <p:nvPr/>
        </p:nvSpPr>
        <p:spPr>
          <a:xfrm>
            <a:off x="784893" y="2140338"/>
            <a:ext cx="3544170" cy="827598"/>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784893" y="4364567"/>
            <a:ext cx="3544170" cy="808566"/>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912284" y="33830"/>
            <a:ext cx="5418792" cy="481615"/>
          </a:xfrm>
        </p:spPr>
        <p:txBody>
          <a:bodyPr>
            <a:normAutofit/>
          </a:bodyPr>
          <a:lstStyle/>
          <a:p>
            <a:r>
              <a:rPr lang="fr-FR" sz="2400" b="1" dirty="0" smtClean="0"/>
              <a:t>RECOMPENSES</a:t>
            </a:r>
            <a:endParaRPr lang="fr-FR" sz="2400" b="1" dirty="0"/>
          </a:p>
        </p:txBody>
      </p:sp>
      <p:pic>
        <p:nvPicPr>
          <p:cNvPr id="4" name="Image 3" descr="Lettre Récomp 2R297.jpg"/>
          <p:cNvPicPr>
            <a:picLocks noChangeAspect="1"/>
          </p:cNvPicPr>
          <p:nvPr/>
        </p:nvPicPr>
        <p:blipFill>
          <a:blip r:embed="rId2"/>
          <a:srcRect t="11235" r="4914"/>
          <a:stretch>
            <a:fillRect/>
          </a:stretch>
        </p:blipFill>
        <p:spPr>
          <a:xfrm>
            <a:off x="4562793" y="515445"/>
            <a:ext cx="4581207" cy="5702217"/>
          </a:xfrm>
          <a:prstGeom prst="rect">
            <a:avLst/>
          </a:prstGeom>
        </p:spPr>
      </p:pic>
      <p:pic>
        <p:nvPicPr>
          <p:cNvPr id="5" name="Image 4" descr="Récomp 2R297.jpg"/>
          <p:cNvPicPr>
            <a:picLocks noChangeAspect="1"/>
          </p:cNvPicPr>
          <p:nvPr/>
        </p:nvPicPr>
        <p:blipFill>
          <a:blip r:embed="rId3"/>
          <a:srcRect/>
          <a:stretch>
            <a:fillRect/>
          </a:stretch>
        </p:blipFill>
        <p:spPr>
          <a:xfrm>
            <a:off x="98381" y="515445"/>
            <a:ext cx="4464412" cy="5952549"/>
          </a:xfrm>
          <a:prstGeom prst="rect">
            <a:avLst/>
          </a:prstGeom>
        </p:spPr>
      </p:pic>
      <p:sp>
        <p:nvSpPr>
          <p:cNvPr id="6" name="ZoneTexte 5"/>
          <p:cNvSpPr txBox="1"/>
          <p:nvPr/>
        </p:nvSpPr>
        <p:spPr>
          <a:xfrm>
            <a:off x="3674957" y="6467994"/>
            <a:ext cx="1775671" cy="369332"/>
          </a:xfrm>
          <a:prstGeom prst="rect">
            <a:avLst/>
          </a:prstGeom>
          <a:noFill/>
        </p:spPr>
        <p:txBody>
          <a:bodyPr wrap="none" rtlCol="0">
            <a:spAutoFit/>
          </a:bodyPr>
          <a:lstStyle/>
          <a:p>
            <a:r>
              <a:rPr lang="fr-FR" dirty="0" smtClean="0"/>
              <a:t>ADHV – 2R297</a:t>
            </a:r>
            <a:endParaRPr lang="fr-FR" dirty="0"/>
          </a:p>
        </p:txBody>
      </p:sp>
      <p:sp>
        <p:nvSpPr>
          <p:cNvPr id="7" name="Rectangle 6"/>
          <p:cNvSpPr/>
          <p:nvPr/>
        </p:nvSpPr>
        <p:spPr>
          <a:xfrm>
            <a:off x="328228" y="2126069"/>
            <a:ext cx="3967276" cy="1783615"/>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340406" y="48099"/>
            <a:ext cx="3820465" cy="453077"/>
          </a:xfrm>
        </p:spPr>
        <p:txBody>
          <a:bodyPr>
            <a:normAutofit fontScale="90000"/>
          </a:bodyPr>
          <a:lstStyle/>
          <a:p>
            <a:r>
              <a:rPr lang="fr-FR" sz="2400" b="1" dirty="0" smtClean="0"/>
              <a:t>DIPLÔMES</a:t>
            </a:r>
            <a:endParaRPr lang="fr-FR" sz="2400" b="1" dirty="0"/>
          </a:p>
        </p:txBody>
      </p:sp>
      <p:pic>
        <p:nvPicPr>
          <p:cNvPr id="5" name="Image 4" descr="Notice 2.jpg"/>
          <p:cNvPicPr>
            <a:picLocks noChangeAspect="1"/>
          </p:cNvPicPr>
          <p:nvPr/>
        </p:nvPicPr>
        <p:blipFill>
          <a:blip r:embed="rId2"/>
          <a:srcRect t="4577" r="3492"/>
          <a:stretch>
            <a:fillRect/>
          </a:stretch>
        </p:blipFill>
        <p:spPr>
          <a:xfrm>
            <a:off x="91165" y="501176"/>
            <a:ext cx="4498482" cy="5930520"/>
          </a:xfrm>
          <a:prstGeom prst="rect">
            <a:avLst/>
          </a:prstGeom>
        </p:spPr>
      </p:pic>
      <p:pic>
        <p:nvPicPr>
          <p:cNvPr id="6" name="Image 5" descr="Notice 3.jpg"/>
          <p:cNvPicPr>
            <a:picLocks noChangeAspect="1"/>
          </p:cNvPicPr>
          <p:nvPr/>
        </p:nvPicPr>
        <p:blipFill>
          <a:blip r:embed="rId3"/>
          <a:stretch>
            <a:fillRect/>
          </a:stretch>
        </p:blipFill>
        <p:spPr>
          <a:xfrm>
            <a:off x="4728215" y="501176"/>
            <a:ext cx="4415785" cy="5887713"/>
          </a:xfrm>
          <a:prstGeom prst="rect">
            <a:avLst/>
          </a:prstGeom>
        </p:spPr>
      </p:pic>
      <p:sp>
        <p:nvSpPr>
          <p:cNvPr id="7" name="ZoneTexte 6"/>
          <p:cNvSpPr txBox="1"/>
          <p:nvPr/>
        </p:nvSpPr>
        <p:spPr>
          <a:xfrm>
            <a:off x="3701811" y="6488668"/>
            <a:ext cx="1775671" cy="369332"/>
          </a:xfrm>
          <a:prstGeom prst="rect">
            <a:avLst/>
          </a:prstGeom>
          <a:noFill/>
        </p:spPr>
        <p:txBody>
          <a:bodyPr wrap="none" rtlCol="0">
            <a:spAutoFit/>
          </a:bodyPr>
          <a:lstStyle/>
          <a:p>
            <a:r>
              <a:rPr lang="fr-FR" dirty="0" smtClean="0"/>
              <a:t>ADHV – 2R297</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098850" y="55234"/>
            <a:ext cx="7331076" cy="438808"/>
          </a:xfrm>
        </p:spPr>
        <p:txBody>
          <a:bodyPr>
            <a:normAutofit fontScale="90000"/>
          </a:bodyPr>
          <a:lstStyle/>
          <a:p>
            <a:r>
              <a:rPr lang="fr-FR" sz="2400" b="1" dirty="0" smtClean="0"/>
              <a:t>LES FEMMES DANS LES HOPITAUX</a:t>
            </a:r>
            <a:endParaRPr lang="fr-FR" sz="2400" b="1" dirty="0"/>
          </a:p>
        </p:txBody>
      </p:sp>
      <p:sp>
        <p:nvSpPr>
          <p:cNvPr id="5" name="Rectangle 4"/>
          <p:cNvSpPr/>
          <p:nvPr/>
        </p:nvSpPr>
        <p:spPr>
          <a:xfrm>
            <a:off x="1098850" y="5856066"/>
            <a:ext cx="6949868" cy="646331"/>
          </a:xfrm>
          <a:prstGeom prst="rect">
            <a:avLst/>
          </a:prstGeom>
        </p:spPr>
        <p:txBody>
          <a:bodyPr wrap="square">
            <a:spAutoFit/>
          </a:bodyPr>
          <a:lstStyle/>
          <a:p>
            <a:pPr algn="ctr"/>
            <a:r>
              <a:rPr lang="fr-FR" dirty="0"/>
              <a:t>ADHV – </a:t>
            </a:r>
            <a:r>
              <a:rPr lang="fr-FR" dirty="0" smtClean="0"/>
              <a:t>39 Fi26 - photographie </a:t>
            </a:r>
            <a:r>
              <a:rPr lang="fr-FR" dirty="0"/>
              <a:t>de </a:t>
            </a:r>
            <a:r>
              <a:rPr lang="fr-FR" dirty="0" err="1"/>
              <a:t>Jové</a:t>
            </a:r>
            <a:r>
              <a:rPr lang="fr-FR" dirty="0" smtClean="0"/>
              <a:t>, </a:t>
            </a:r>
          </a:p>
          <a:p>
            <a:pPr algn="ctr"/>
            <a:r>
              <a:rPr lang="fr-FR" dirty="0" smtClean="0"/>
              <a:t>Institut </a:t>
            </a:r>
            <a:r>
              <a:rPr lang="fr-FR" dirty="0" err="1"/>
              <a:t>Beaupeyrat</a:t>
            </a:r>
            <a:r>
              <a:rPr lang="fr-FR" dirty="0"/>
              <a:t> </a:t>
            </a:r>
            <a:r>
              <a:rPr lang="fr-FR" dirty="0" smtClean="0"/>
              <a:t>transformé </a:t>
            </a:r>
            <a:r>
              <a:rPr lang="fr-FR" dirty="0"/>
              <a:t>en hôpital militaire, 1914.</a:t>
            </a:r>
          </a:p>
        </p:txBody>
      </p:sp>
      <p:pic>
        <p:nvPicPr>
          <p:cNvPr id="6" name="Image 5" descr="Hôpital Beaupeyrat.jpg"/>
          <p:cNvPicPr>
            <a:picLocks noChangeAspect="1"/>
          </p:cNvPicPr>
          <p:nvPr/>
        </p:nvPicPr>
        <p:blipFill>
          <a:blip r:embed="rId2"/>
          <a:srcRect t="13602" r="2770" b="3938"/>
          <a:stretch>
            <a:fillRect/>
          </a:stretch>
        </p:blipFill>
        <p:spPr>
          <a:xfrm>
            <a:off x="385311" y="494042"/>
            <a:ext cx="8429926" cy="536202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790700" y="0"/>
            <a:ext cx="5562600" cy="533400"/>
          </a:xfrm>
        </p:spPr>
        <p:txBody>
          <a:bodyPr/>
          <a:lstStyle/>
          <a:p>
            <a:pPr eaLnBrk="1" hangingPunct="1"/>
            <a:r>
              <a:rPr lang="fr-FR" sz="2400" b="1"/>
              <a:t>HOPITAUX MILITAIRES</a:t>
            </a:r>
            <a:endParaRPr lang="fr-FR" sz="2400"/>
          </a:p>
        </p:txBody>
      </p:sp>
      <p:pic>
        <p:nvPicPr>
          <p:cNvPr id="47107" name="Picture 4" descr="H DEP Limoges Q 226_001 (10)"/>
          <p:cNvPicPr>
            <a:picLocks noChangeAspect="1" noChangeArrowheads="1"/>
          </p:cNvPicPr>
          <p:nvPr/>
        </p:nvPicPr>
        <p:blipFill>
          <a:blip r:embed="rId3"/>
          <a:srcRect t="2264" r="1935"/>
          <a:stretch>
            <a:fillRect/>
          </a:stretch>
        </p:blipFill>
        <p:spPr bwMode="auto">
          <a:xfrm>
            <a:off x="0" y="685800"/>
            <a:ext cx="4216400" cy="5943600"/>
          </a:xfrm>
          <a:prstGeom prst="rect">
            <a:avLst/>
          </a:prstGeom>
          <a:noFill/>
          <a:ln w="9525">
            <a:noFill/>
            <a:miter lim="800000"/>
            <a:headEnd/>
            <a:tailEnd/>
          </a:ln>
        </p:spPr>
      </p:pic>
      <p:pic>
        <p:nvPicPr>
          <p:cNvPr id="47108" name="Picture 5" descr="Plan de limoges"/>
          <p:cNvPicPr>
            <a:picLocks noChangeAspect="1" noChangeArrowheads="1"/>
          </p:cNvPicPr>
          <p:nvPr/>
        </p:nvPicPr>
        <p:blipFill>
          <a:blip r:embed="rId4"/>
          <a:srcRect/>
          <a:stretch>
            <a:fillRect/>
          </a:stretch>
        </p:blipFill>
        <p:spPr bwMode="auto">
          <a:xfrm>
            <a:off x="4572000" y="1154113"/>
            <a:ext cx="4572000" cy="454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298642" y="0"/>
            <a:ext cx="6745974" cy="595766"/>
          </a:xfrm>
        </p:spPr>
        <p:txBody>
          <a:bodyPr>
            <a:normAutofit fontScale="90000"/>
          </a:bodyPr>
          <a:lstStyle/>
          <a:p>
            <a:r>
              <a:rPr lang="fr-FR" sz="2400" b="1" dirty="0" smtClean="0"/>
              <a:t>UNE PLACE CENTRALE DANS LES FAMILLES</a:t>
            </a:r>
            <a:endParaRPr lang="fr-FR" sz="2400" b="1" dirty="0"/>
          </a:p>
        </p:txBody>
      </p:sp>
      <p:pic>
        <p:nvPicPr>
          <p:cNvPr id="4" name="Image 3" descr="Capture d’écran 2017-09-24 à 14.54.43.png"/>
          <p:cNvPicPr/>
          <p:nvPr/>
        </p:nvPicPr>
        <p:blipFill>
          <a:blip r:embed="rId2"/>
          <a:srcRect l="24887" t="14023" r="9433"/>
          <a:stretch>
            <a:fillRect/>
          </a:stretch>
        </p:blipFill>
        <p:spPr>
          <a:xfrm rot="632863">
            <a:off x="595786" y="777062"/>
            <a:ext cx="2280396" cy="3245765"/>
          </a:xfrm>
          <a:prstGeom prst="rect">
            <a:avLst/>
          </a:prstGeom>
        </p:spPr>
      </p:pic>
      <p:sp>
        <p:nvSpPr>
          <p:cNvPr id="5" name="Rectangle 4"/>
          <p:cNvSpPr/>
          <p:nvPr/>
        </p:nvSpPr>
        <p:spPr>
          <a:xfrm>
            <a:off x="317976" y="4204124"/>
            <a:ext cx="2521909" cy="2031325"/>
          </a:xfrm>
          <a:prstGeom prst="rect">
            <a:avLst/>
          </a:prstGeom>
        </p:spPr>
        <p:txBody>
          <a:bodyPr wrap="square">
            <a:spAutoFit/>
          </a:bodyPr>
          <a:lstStyle/>
          <a:p>
            <a:pPr algn="ctr"/>
            <a:r>
              <a:rPr lang="fr-FR" dirty="0"/>
              <a:t>ADHV, 30PDG4, prêt de la famille Delteil, Solignac, 1914-1918</a:t>
            </a:r>
            <a:r>
              <a:rPr lang="fr-FR" dirty="0" smtClean="0"/>
              <a:t>,</a:t>
            </a:r>
          </a:p>
          <a:p>
            <a:pPr algn="ctr"/>
            <a:r>
              <a:rPr lang="fr-FR" dirty="0" smtClean="0"/>
              <a:t> </a:t>
            </a:r>
            <a:r>
              <a:rPr lang="fr-FR" dirty="0"/>
              <a:t>photographie pour l’absent, mère et épouse de Léonard Brut parti au front.</a:t>
            </a:r>
          </a:p>
        </p:txBody>
      </p:sp>
      <p:pic>
        <p:nvPicPr>
          <p:cNvPr id="6" name="Image 5" descr="Capture d’écran 2017-09-24 à 14.55.10.png"/>
          <p:cNvPicPr/>
          <p:nvPr/>
        </p:nvPicPr>
        <p:blipFill>
          <a:blip r:embed="rId3"/>
          <a:srcRect l="23352" t="9215" r="17050" b="15734"/>
          <a:stretch>
            <a:fillRect/>
          </a:stretch>
        </p:blipFill>
        <p:spPr>
          <a:xfrm>
            <a:off x="3542268" y="595766"/>
            <a:ext cx="2544670" cy="3287395"/>
          </a:xfrm>
          <a:prstGeom prst="rect">
            <a:avLst/>
          </a:prstGeom>
        </p:spPr>
      </p:pic>
      <p:sp>
        <p:nvSpPr>
          <p:cNvPr id="7" name="Rectangle 6"/>
          <p:cNvSpPr/>
          <p:nvPr/>
        </p:nvSpPr>
        <p:spPr>
          <a:xfrm>
            <a:off x="3542268" y="4204124"/>
            <a:ext cx="2544670" cy="2585323"/>
          </a:xfrm>
          <a:prstGeom prst="rect">
            <a:avLst/>
          </a:prstGeom>
        </p:spPr>
        <p:txBody>
          <a:bodyPr wrap="square">
            <a:spAutoFit/>
          </a:bodyPr>
          <a:lstStyle/>
          <a:p>
            <a:pPr algn="ctr"/>
            <a:r>
              <a:rPr lang="fr-FR" dirty="0"/>
              <a:t>ADHV, 47PDG9, prêt de Mme Marcelle Géry, Suzanne Poulier, épouse </a:t>
            </a:r>
            <a:r>
              <a:rPr lang="fr-FR" dirty="0" err="1"/>
              <a:t>Peyronnaud</a:t>
            </a:r>
            <a:r>
              <a:rPr lang="fr-FR" dirty="0"/>
              <a:t> en compagnie de son père, Pierre Poulier et ses 2 enfants, Emile 7ans et Marie-Louise 4ans, </a:t>
            </a:r>
            <a:r>
              <a:rPr lang="fr-FR" dirty="0" err="1"/>
              <a:t>Bujaleuf</a:t>
            </a:r>
            <a:r>
              <a:rPr lang="fr-FR" dirty="0"/>
              <a:t>, 1914.</a:t>
            </a:r>
          </a:p>
        </p:txBody>
      </p:sp>
      <p:pic>
        <p:nvPicPr>
          <p:cNvPr id="8" name="Image 7" descr="Capture d’écran 2017-09-24 à 14.55.03.png"/>
          <p:cNvPicPr/>
          <p:nvPr/>
        </p:nvPicPr>
        <p:blipFill>
          <a:blip r:embed="rId4"/>
          <a:srcRect l="23351" t="4938" r="21024" b="15508"/>
          <a:stretch>
            <a:fillRect/>
          </a:stretch>
        </p:blipFill>
        <p:spPr>
          <a:xfrm>
            <a:off x="6653577" y="595766"/>
            <a:ext cx="2258695" cy="3442924"/>
          </a:xfrm>
          <a:prstGeom prst="rect">
            <a:avLst/>
          </a:prstGeom>
        </p:spPr>
      </p:pic>
      <p:sp>
        <p:nvSpPr>
          <p:cNvPr id="9" name="Rectangle 8"/>
          <p:cNvSpPr/>
          <p:nvPr/>
        </p:nvSpPr>
        <p:spPr>
          <a:xfrm>
            <a:off x="6653577" y="4204124"/>
            <a:ext cx="2323461" cy="2031325"/>
          </a:xfrm>
          <a:prstGeom prst="rect">
            <a:avLst/>
          </a:prstGeom>
        </p:spPr>
        <p:txBody>
          <a:bodyPr wrap="square">
            <a:spAutoFit/>
          </a:bodyPr>
          <a:lstStyle/>
          <a:p>
            <a:pPr algn="ctr"/>
            <a:r>
              <a:rPr lang="fr-FR" dirty="0"/>
              <a:t>ADHV, 66PDG13, prêt </a:t>
            </a:r>
            <a:r>
              <a:rPr lang="fr-FR" dirty="0" err="1"/>
              <a:t>Garraud</a:t>
            </a:r>
            <a:r>
              <a:rPr lang="fr-FR" dirty="0"/>
              <a:t>, veuve Léonard et ses quatre enfants, Marie, Anne, Marcelin et Jean, </a:t>
            </a:r>
            <a:r>
              <a:rPr lang="fr-FR" dirty="0" err="1"/>
              <a:t>Oradour/Vayre</a:t>
            </a:r>
            <a:r>
              <a:rPr lang="fr-FR" dirty="0"/>
              <a:t>, 1915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81100" y="0"/>
            <a:ext cx="6781800" cy="533400"/>
          </a:xfrm>
        </p:spPr>
        <p:txBody>
          <a:bodyPr/>
          <a:lstStyle/>
          <a:p>
            <a:pPr eaLnBrk="1" hangingPunct="1"/>
            <a:r>
              <a:rPr lang="fr-FR" sz="2400" b="1">
                <a:latin typeface="Garamond" charset="0"/>
              </a:rPr>
              <a:t>L’EVENEMENT DECLENCHEUR</a:t>
            </a:r>
            <a:endParaRPr lang="fr-FR" sz="2400" b="1"/>
          </a:p>
        </p:txBody>
      </p:sp>
      <p:pic>
        <p:nvPicPr>
          <p:cNvPr id="30723" name="Picture 4" descr="BIB IL 416 30 JUIN 1914"/>
          <p:cNvPicPr>
            <a:picLocks noChangeAspect="1" noChangeArrowheads="1"/>
          </p:cNvPicPr>
          <p:nvPr/>
        </p:nvPicPr>
        <p:blipFill>
          <a:blip r:embed="rId3"/>
          <a:srcRect/>
          <a:stretch>
            <a:fillRect/>
          </a:stretch>
        </p:blipFill>
        <p:spPr bwMode="auto">
          <a:xfrm>
            <a:off x="457200" y="612775"/>
            <a:ext cx="4676775" cy="6245225"/>
          </a:xfrm>
          <a:prstGeom prst="rect">
            <a:avLst/>
          </a:prstGeom>
          <a:noFill/>
          <a:ln w="9525">
            <a:noFill/>
            <a:miter lim="800000"/>
            <a:headEnd/>
            <a:tailEnd/>
          </a:ln>
        </p:spPr>
      </p:pic>
      <p:pic>
        <p:nvPicPr>
          <p:cNvPr id="30724" name="Picture 7" descr="BIB IL 416 30 JUIN 1914"/>
          <p:cNvPicPr>
            <a:picLocks noChangeAspect="1" noChangeArrowheads="1"/>
          </p:cNvPicPr>
          <p:nvPr/>
        </p:nvPicPr>
        <p:blipFill>
          <a:blip r:embed="rId4">
            <a:clrChange>
              <a:clrFrom>
                <a:srgbClr val="FFFFFE"/>
              </a:clrFrom>
              <a:clrTo>
                <a:srgbClr val="FFFFFE">
                  <a:alpha val="0"/>
                </a:srgbClr>
              </a:clrTo>
            </a:clrChange>
          </a:blip>
          <a:srcRect l="7935" b="80089"/>
          <a:stretch>
            <a:fillRect/>
          </a:stretch>
        </p:blipFill>
        <p:spPr bwMode="auto">
          <a:xfrm>
            <a:off x="5133975" y="2625481"/>
            <a:ext cx="3297866" cy="2240220"/>
          </a:xfrm>
          <a:prstGeom prst="rect">
            <a:avLst/>
          </a:prstGeom>
          <a:noFill/>
          <a:ln w="9525">
            <a:noFill/>
            <a:miter lim="800000"/>
            <a:headEnd/>
            <a:tailEnd/>
          </a:ln>
        </p:spPr>
      </p:pic>
      <p:sp>
        <p:nvSpPr>
          <p:cNvPr id="5" name="Rectangle 4"/>
          <p:cNvSpPr/>
          <p:nvPr/>
        </p:nvSpPr>
        <p:spPr>
          <a:xfrm>
            <a:off x="457200" y="1655195"/>
            <a:ext cx="1726229" cy="970286"/>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Image 17" descr="DSC_6804 F au travail.JPG"/>
          <p:cNvPicPr>
            <a:picLocks noChangeAspect="1"/>
          </p:cNvPicPr>
          <p:nvPr/>
        </p:nvPicPr>
        <p:blipFill>
          <a:blip r:embed="rId2"/>
          <a:stretch>
            <a:fillRect/>
          </a:stretch>
        </p:blipFill>
        <p:spPr>
          <a:xfrm>
            <a:off x="29334" y="0"/>
            <a:ext cx="3034513" cy="6858000"/>
          </a:xfrm>
          <a:prstGeom prst="rect">
            <a:avLst/>
          </a:prstGeom>
        </p:spPr>
      </p:pic>
      <p:sp>
        <p:nvSpPr>
          <p:cNvPr id="2" name="Titre 1"/>
          <p:cNvSpPr>
            <a:spLocks noGrp="1"/>
          </p:cNvSpPr>
          <p:nvPr>
            <p:ph type="title"/>
          </p:nvPr>
        </p:nvSpPr>
        <p:spPr>
          <a:xfrm>
            <a:off x="3014795" y="0"/>
            <a:ext cx="6154997" cy="581497"/>
          </a:xfrm>
        </p:spPr>
        <p:txBody>
          <a:bodyPr>
            <a:normAutofit/>
          </a:bodyPr>
          <a:lstStyle/>
          <a:p>
            <a:r>
              <a:rPr lang="fr-FR" sz="2400" b="1" dirty="0" smtClean="0"/>
              <a:t>DE NOUVELLES REVENDICATIONS</a:t>
            </a:r>
            <a:endParaRPr lang="fr-FR" sz="2400" b="1" dirty="0"/>
          </a:p>
        </p:txBody>
      </p:sp>
      <p:sp>
        <p:nvSpPr>
          <p:cNvPr id="6" name="ZoneTexte 5"/>
          <p:cNvSpPr txBox="1"/>
          <p:nvPr/>
        </p:nvSpPr>
        <p:spPr>
          <a:xfrm>
            <a:off x="3482403" y="6211669"/>
            <a:ext cx="3576090" cy="646331"/>
          </a:xfrm>
          <a:prstGeom prst="rect">
            <a:avLst/>
          </a:prstGeom>
          <a:noFill/>
        </p:spPr>
        <p:txBody>
          <a:bodyPr wrap="square" rtlCol="0">
            <a:spAutoFit/>
          </a:bodyPr>
          <a:lstStyle/>
          <a:p>
            <a:r>
              <a:rPr lang="fr-FR" i="1" dirty="0" smtClean="0"/>
              <a:t>Le Populaire du Centre </a:t>
            </a:r>
            <a:r>
              <a:rPr lang="fr-FR" dirty="0" smtClean="0"/>
              <a:t>– ADHV </a:t>
            </a:r>
          </a:p>
          <a:p>
            <a:r>
              <a:rPr lang="fr-FR" dirty="0" smtClean="0"/>
              <a:t>26 février 1916 – Marcelle </a:t>
            </a:r>
            <a:r>
              <a:rPr lang="fr-FR" dirty="0" err="1" smtClean="0"/>
              <a:t>Capy</a:t>
            </a:r>
            <a:endParaRPr lang="fr-FR" dirty="0"/>
          </a:p>
        </p:txBody>
      </p:sp>
      <p:pic>
        <p:nvPicPr>
          <p:cNvPr id="10" name="Image 9" descr="Usines Capy.jpg"/>
          <p:cNvPicPr>
            <a:picLocks noChangeAspect="1"/>
          </p:cNvPicPr>
          <p:nvPr/>
        </p:nvPicPr>
        <p:blipFill>
          <a:blip r:embed="rId3"/>
          <a:srcRect l="16398" r="53624" b="52348"/>
          <a:stretch>
            <a:fillRect/>
          </a:stretch>
        </p:blipFill>
        <p:spPr>
          <a:xfrm>
            <a:off x="0" y="413708"/>
            <a:ext cx="2851814" cy="6044228"/>
          </a:xfrm>
          <a:prstGeom prst="rect">
            <a:avLst/>
          </a:prstGeom>
        </p:spPr>
      </p:pic>
      <p:sp>
        <p:nvSpPr>
          <p:cNvPr id="11" name="ZoneTexte 10"/>
          <p:cNvSpPr txBox="1"/>
          <p:nvPr/>
        </p:nvSpPr>
        <p:spPr>
          <a:xfrm>
            <a:off x="3610506" y="2425717"/>
            <a:ext cx="3610507" cy="646331"/>
          </a:xfrm>
          <a:prstGeom prst="rect">
            <a:avLst/>
          </a:prstGeom>
          <a:noFill/>
        </p:spPr>
        <p:txBody>
          <a:bodyPr wrap="square" rtlCol="0">
            <a:spAutoFit/>
          </a:bodyPr>
          <a:lstStyle/>
          <a:p>
            <a:pPr algn="just"/>
            <a:r>
              <a:rPr lang="fr-FR" dirty="0" smtClean="0"/>
              <a:t>De plus en plus d’ouvrières dans les usines en raison de la guerre</a:t>
            </a:r>
            <a:endParaRPr lang="fr-FR" dirty="0"/>
          </a:p>
        </p:txBody>
      </p:sp>
      <p:sp>
        <p:nvSpPr>
          <p:cNvPr id="12" name="ZoneTexte 11"/>
          <p:cNvSpPr txBox="1"/>
          <p:nvPr/>
        </p:nvSpPr>
        <p:spPr>
          <a:xfrm>
            <a:off x="3610506" y="4323483"/>
            <a:ext cx="3610507" cy="923330"/>
          </a:xfrm>
          <a:prstGeom prst="rect">
            <a:avLst/>
          </a:prstGeom>
          <a:noFill/>
        </p:spPr>
        <p:txBody>
          <a:bodyPr wrap="square" rtlCol="0">
            <a:spAutoFit/>
          </a:bodyPr>
          <a:lstStyle/>
          <a:p>
            <a:pPr algn="just"/>
            <a:r>
              <a:rPr lang="fr-FR" dirty="0" smtClean="0"/>
              <a:t>Modernisation des modes de production (standardisation, travail à la chaîne)</a:t>
            </a:r>
            <a:endParaRPr lang="fr-FR" dirty="0"/>
          </a:p>
        </p:txBody>
      </p:sp>
      <p:pic>
        <p:nvPicPr>
          <p:cNvPr id="13" name="Image 12" descr="Usines Capy.jpg"/>
          <p:cNvPicPr>
            <a:picLocks noChangeAspect="1"/>
          </p:cNvPicPr>
          <p:nvPr/>
        </p:nvPicPr>
        <p:blipFill>
          <a:blip r:embed="rId3"/>
          <a:srcRect l="16888" t="46758" r="52675" b="2183"/>
          <a:stretch>
            <a:fillRect/>
          </a:stretch>
        </p:blipFill>
        <p:spPr>
          <a:xfrm>
            <a:off x="330569" y="413709"/>
            <a:ext cx="2684226" cy="6003868"/>
          </a:xfrm>
          <a:prstGeom prst="rect">
            <a:avLst/>
          </a:prstGeom>
        </p:spPr>
      </p:pic>
      <p:sp>
        <p:nvSpPr>
          <p:cNvPr id="14" name="ZoneTexte 13"/>
          <p:cNvSpPr txBox="1"/>
          <p:nvPr/>
        </p:nvSpPr>
        <p:spPr>
          <a:xfrm>
            <a:off x="3610506" y="2054725"/>
            <a:ext cx="4919323" cy="369332"/>
          </a:xfrm>
          <a:prstGeom prst="rect">
            <a:avLst/>
          </a:prstGeom>
          <a:noFill/>
        </p:spPr>
        <p:txBody>
          <a:bodyPr wrap="none" rtlCol="0">
            <a:spAutoFit/>
          </a:bodyPr>
          <a:lstStyle/>
          <a:p>
            <a:pPr algn="just"/>
            <a:r>
              <a:rPr lang="fr-FR" dirty="0" smtClean="0"/>
              <a:t>Nouvelles productions (productions de guerre)</a:t>
            </a:r>
            <a:endParaRPr lang="fr-FR" dirty="0"/>
          </a:p>
        </p:txBody>
      </p:sp>
      <p:sp>
        <p:nvSpPr>
          <p:cNvPr id="15" name="ZoneTexte 14"/>
          <p:cNvSpPr txBox="1"/>
          <p:nvPr/>
        </p:nvSpPr>
        <p:spPr>
          <a:xfrm>
            <a:off x="3610506" y="3267583"/>
            <a:ext cx="4919323" cy="646331"/>
          </a:xfrm>
          <a:prstGeom prst="rect">
            <a:avLst/>
          </a:prstGeom>
          <a:noFill/>
        </p:spPr>
        <p:txBody>
          <a:bodyPr wrap="square" rtlCol="0">
            <a:spAutoFit/>
          </a:bodyPr>
          <a:lstStyle/>
          <a:p>
            <a:pPr algn="just"/>
            <a:r>
              <a:rPr lang="fr-FR" dirty="0" smtClean="0"/>
              <a:t>Nouveaux rendements (produire toujours plus, notamment d’obus)</a:t>
            </a:r>
            <a:endParaRPr lang="fr-FR" dirty="0"/>
          </a:p>
        </p:txBody>
      </p:sp>
      <p:sp>
        <p:nvSpPr>
          <p:cNvPr id="16" name="ZoneTexte 15"/>
          <p:cNvSpPr txBox="1"/>
          <p:nvPr/>
        </p:nvSpPr>
        <p:spPr>
          <a:xfrm>
            <a:off x="3610506" y="5493534"/>
            <a:ext cx="3765048" cy="369332"/>
          </a:xfrm>
          <a:prstGeom prst="rect">
            <a:avLst/>
          </a:prstGeom>
          <a:noFill/>
        </p:spPr>
        <p:txBody>
          <a:bodyPr wrap="none" rtlCol="0">
            <a:spAutoFit/>
          </a:bodyPr>
          <a:lstStyle/>
          <a:p>
            <a:r>
              <a:rPr lang="fr-FR" dirty="0" smtClean="0"/>
              <a:t>Et pourtant peu de reconnaissance</a:t>
            </a:r>
            <a:endParaRPr lang="fr-FR" dirty="0"/>
          </a:p>
        </p:txBody>
      </p:sp>
      <p:pic>
        <p:nvPicPr>
          <p:cNvPr id="17" name="Image 16" descr="Usines Capy.jpg"/>
          <p:cNvPicPr>
            <a:picLocks noChangeAspect="1"/>
          </p:cNvPicPr>
          <p:nvPr/>
        </p:nvPicPr>
        <p:blipFill>
          <a:blip r:embed="rId3"/>
          <a:srcRect l="46030" t="11064" r="23857" b="37215"/>
          <a:stretch>
            <a:fillRect/>
          </a:stretch>
        </p:blipFill>
        <p:spPr>
          <a:xfrm>
            <a:off x="498157" y="413708"/>
            <a:ext cx="2684226" cy="6147129"/>
          </a:xfrm>
          <a:prstGeom prst="rect">
            <a:avLst/>
          </a:prstGeom>
        </p:spPr>
      </p:pic>
      <p:sp>
        <p:nvSpPr>
          <p:cNvPr id="19" name="ZoneTexte 18"/>
          <p:cNvSpPr txBox="1"/>
          <p:nvPr/>
        </p:nvSpPr>
        <p:spPr>
          <a:xfrm>
            <a:off x="3610506" y="956018"/>
            <a:ext cx="3675217" cy="369332"/>
          </a:xfrm>
          <a:prstGeom prst="rect">
            <a:avLst/>
          </a:prstGeom>
          <a:noFill/>
        </p:spPr>
        <p:txBody>
          <a:bodyPr wrap="none" rtlCol="0">
            <a:spAutoFit/>
          </a:bodyPr>
          <a:lstStyle/>
          <a:p>
            <a:r>
              <a:rPr lang="fr-FR" dirty="0" smtClean="0"/>
              <a:t>Une population fragile et exploitée</a:t>
            </a:r>
            <a:endParaRPr lang="fr-FR" dirty="0"/>
          </a:p>
        </p:txBody>
      </p:sp>
      <p:sp>
        <p:nvSpPr>
          <p:cNvPr id="20" name="ZoneTexte 19"/>
          <p:cNvSpPr txBox="1"/>
          <p:nvPr/>
        </p:nvSpPr>
        <p:spPr>
          <a:xfrm>
            <a:off x="3610506" y="5246813"/>
            <a:ext cx="1659942" cy="369332"/>
          </a:xfrm>
          <a:prstGeom prst="rect">
            <a:avLst/>
          </a:prstGeom>
          <a:noFill/>
        </p:spPr>
        <p:txBody>
          <a:bodyPr wrap="none" rtlCol="0">
            <a:spAutoFit/>
          </a:bodyPr>
          <a:lstStyle/>
          <a:p>
            <a:r>
              <a:rPr lang="fr-FR" dirty="0" smtClean="0"/>
              <a:t>Malgré les lois</a:t>
            </a:r>
            <a:endParaRPr lang="fr-FR" dirty="0"/>
          </a:p>
        </p:txBody>
      </p:sp>
      <p:pic>
        <p:nvPicPr>
          <p:cNvPr id="21" name="Image 20" descr="Usines Capy.jpg"/>
          <p:cNvPicPr>
            <a:picLocks noChangeAspect="1"/>
          </p:cNvPicPr>
          <p:nvPr/>
        </p:nvPicPr>
        <p:blipFill>
          <a:blip r:embed="rId3"/>
          <a:srcRect l="46030" t="61084" r="23857"/>
          <a:stretch>
            <a:fillRect/>
          </a:stretch>
        </p:blipFill>
        <p:spPr>
          <a:xfrm>
            <a:off x="330569" y="702215"/>
            <a:ext cx="2851814" cy="4913930"/>
          </a:xfrm>
          <a:prstGeom prst="rect">
            <a:avLst/>
          </a:prstGeom>
        </p:spPr>
      </p:pic>
      <p:sp>
        <p:nvSpPr>
          <p:cNvPr id="22" name="ZoneTexte 21"/>
          <p:cNvSpPr txBox="1"/>
          <p:nvPr/>
        </p:nvSpPr>
        <p:spPr>
          <a:xfrm>
            <a:off x="3610506" y="1488987"/>
            <a:ext cx="5108938" cy="646331"/>
          </a:xfrm>
          <a:prstGeom prst="rect">
            <a:avLst/>
          </a:prstGeom>
          <a:noFill/>
        </p:spPr>
        <p:txBody>
          <a:bodyPr wrap="square" rtlCol="0">
            <a:spAutoFit/>
          </a:bodyPr>
          <a:lstStyle/>
          <a:p>
            <a:r>
              <a:rPr lang="fr-FR" dirty="0" smtClean="0"/>
              <a:t>La question salariale pose aussi la question de l’égalité </a:t>
            </a:r>
            <a:r>
              <a:rPr lang="fr-FR" dirty="0" err="1" smtClean="0"/>
              <a:t>Homme-Femme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accel="50000" decel="5000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accel="50000" decel="5000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accel="50000" decel="5000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4" grpId="0"/>
      <p:bldP spid="14" grpId="1"/>
      <p:bldP spid="15" grpId="0"/>
      <p:bldP spid="15" grpId="1"/>
      <p:bldP spid="16" grpId="0"/>
      <p:bldP spid="16" grpId="1"/>
      <p:bldP spid="19" grpId="0"/>
      <p:bldP spid="19" grpId="1"/>
      <p:bldP spid="20" grpId="0"/>
      <p:bldP spid="20" grpId="1"/>
      <p:bldP spid="22"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45039" y="0"/>
            <a:ext cx="7136344" cy="655761"/>
          </a:xfrm>
        </p:spPr>
        <p:txBody>
          <a:bodyPr>
            <a:normAutofit/>
          </a:bodyPr>
          <a:lstStyle/>
          <a:p>
            <a:r>
              <a:rPr lang="fr-FR" sz="2400" b="1" dirty="0" smtClean="0"/>
              <a:t>REVENDICATIONS SALARIALES</a:t>
            </a:r>
            <a:endParaRPr lang="fr-FR" sz="2400" b="1" dirty="0"/>
          </a:p>
        </p:txBody>
      </p:sp>
      <p:sp>
        <p:nvSpPr>
          <p:cNvPr id="5" name="ZoneTexte 4"/>
          <p:cNvSpPr txBox="1"/>
          <p:nvPr/>
        </p:nvSpPr>
        <p:spPr>
          <a:xfrm>
            <a:off x="1226523" y="6335401"/>
            <a:ext cx="6854860" cy="369332"/>
          </a:xfrm>
          <a:prstGeom prst="rect">
            <a:avLst/>
          </a:prstGeom>
          <a:noFill/>
        </p:spPr>
        <p:txBody>
          <a:bodyPr wrap="none" rtlCol="0">
            <a:spAutoFit/>
          </a:bodyPr>
          <a:lstStyle/>
          <a:p>
            <a:r>
              <a:rPr lang="fr-FR" i="1" dirty="0" smtClean="0"/>
              <a:t>Le Populaire du Centre </a:t>
            </a:r>
            <a:r>
              <a:rPr lang="fr-FR" dirty="0" smtClean="0"/>
              <a:t>– ADHV – 12 mars 1916 – Marcelle </a:t>
            </a:r>
            <a:r>
              <a:rPr lang="fr-FR" dirty="0" err="1" smtClean="0"/>
              <a:t>Capy</a:t>
            </a:r>
            <a:endParaRPr lang="fr-FR" dirty="0"/>
          </a:p>
        </p:txBody>
      </p:sp>
      <p:pic>
        <p:nvPicPr>
          <p:cNvPr id="6" name="Image 5" descr="Détail salaire Capy 1.jpg"/>
          <p:cNvPicPr>
            <a:picLocks noChangeAspect="1"/>
          </p:cNvPicPr>
          <p:nvPr/>
        </p:nvPicPr>
        <p:blipFill>
          <a:blip r:embed="rId2"/>
          <a:stretch>
            <a:fillRect/>
          </a:stretch>
        </p:blipFill>
        <p:spPr>
          <a:xfrm>
            <a:off x="230674" y="655761"/>
            <a:ext cx="4064830" cy="5419773"/>
          </a:xfrm>
          <a:prstGeom prst="rect">
            <a:avLst/>
          </a:prstGeom>
        </p:spPr>
      </p:pic>
      <p:pic>
        <p:nvPicPr>
          <p:cNvPr id="7" name="Image 6" descr="Détail salaire Capy 2.jpg"/>
          <p:cNvPicPr>
            <a:picLocks noChangeAspect="1"/>
          </p:cNvPicPr>
          <p:nvPr/>
        </p:nvPicPr>
        <p:blipFill>
          <a:blip r:embed="rId3"/>
          <a:srcRect r="5131"/>
          <a:stretch>
            <a:fillRect/>
          </a:stretch>
        </p:blipFill>
        <p:spPr>
          <a:xfrm>
            <a:off x="4640343" y="655761"/>
            <a:ext cx="3865040" cy="5432124"/>
          </a:xfrm>
          <a:prstGeom prst="rect">
            <a:avLst/>
          </a:prstGeom>
        </p:spPr>
      </p:pic>
      <p:pic>
        <p:nvPicPr>
          <p:cNvPr id="8" name="Image 7" descr="DSC_6805 salaires.JPG"/>
          <p:cNvPicPr>
            <a:picLocks noChangeAspect="1"/>
          </p:cNvPicPr>
          <p:nvPr/>
        </p:nvPicPr>
        <p:blipFill>
          <a:blip r:embed="rId4"/>
          <a:srcRect l="51567" t="9483" r="1006" b="68963"/>
          <a:stretch>
            <a:fillRect/>
          </a:stretch>
        </p:blipFill>
        <p:spPr>
          <a:xfrm>
            <a:off x="1425555" y="655761"/>
            <a:ext cx="5739898" cy="54197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CONSTATIONS</a:t>
            </a:r>
            <a:endParaRPr lang="fr-FR" sz="2400" b="1" dirty="0"/>
          </a:p>
        </p:txBody>
      </p:sp>
      <p:pic>
        <p:nvPicPr>
          <p:cNvPr id="5" name="Image 4" descr="Détail Constat Capy 1.jpg"/>
          <p:cNvPicPr>
            <a:picLocks noChangeAspect="1"/>
          </p:cNvPicPr>
          <p:nvPr/>
        </p:nvPicPr>
        <p:blipFill>
          <a:blip r:embed="rId2"/>
          <a:srcRect l="24093" r="25966"/>
          <a:stretch>
            <a:fillRect/>
          </a:stretch>
        </p:blipFill>
        <p:spPr>
          <a:xfrm>
            <a:off x="0" y="0"/>
            <a:ext cx="2568740" cy="6858000"/>
          </a:xfrm>
          <a:prstGeom prst="rect">
            <a:avLst/>
          </a:prstGeom>
        </p:spPr>
      </p:pic>
      <p:pic>
        <p:nvPicPr>
          <p:cNvPr id="7" name="Image 6" descr="Détail constation 2 Capy.jpg"/>
          <p:cNvPicPr>
            <a:picLocks noChangeAspect="1"/>
          </p:cNvPicPr>
          <p:nvPr/>
        </p:nvPicPr>
        <p:blipFill>
          <a:blip r:embed="rId3"/>
          <a:srcRect l="20764" r="15422"/>
          <a:stretch>
            <a:fillRect/>
          </a:stretch>
        </p:blipFill>
        <p:spPr>
          <a:xfrm>
            <a:off x="2568740" y="0"/>
            <a:ext cx="3282279" cy="6858000"/>
          </a:xfrm>
          <a:prstGeom prst="rect">
            <a:avLst/>
          </a:prstGeom>
        </p:spPr>
      </p:pic>
      <p:sp>
        <p:nvSpPr>
          <p:cNvPr id="4" name="Rectangle 3"/>
          <p:cNvSpPr/>
          <p:nvPr/>
        </p:nvSpPr>
        <p:spPr>
          <a:xfrm>
            <a:off x="6036538" y="3854348"/>
            <a:ext cx="2839885" cy="1200329"/>
          </a:xfrm>
          <a:prstGeom prst="rect">
            <a:avLst/>
          </a:prstGeom>
        </p:spPr>
        <p:txBody>
          <a:bodyPr wrap="square">
            <a:spAutoFit/>
          </a:bodyPr>
          <a:lstStyle/>
          <a:p>
            <a:r>
              <a:rPr lang="fr-FR" i="1" dirty="0" smtClean="0"/>
              <a:t>Le Populaire du Centre</a:t>
            </a:r>
          </a:p>
          <a:p>
            <a:r>
              <a:rPr lang="fr-FR" dirty="0" smtClean="0"/>
              <a:t>ADHV</a:t>
            </a:r>
          </a:p>
          <a:p>
            <a:r>
              <a:rPr lang="fr-FR" dirty="0" smtClean="0"/>
              <a:t>Marcelle </a:t>
            </a:r>
            <a:r>
              <a:rPr lang="fr-FR" dirty="0" err="1" smtClean="0"/>
              <a:t>Capy</a:t>
            </a:r>
            <a:endParaRPr lang="fr-FR" dirty="0" smtClean="0"/>
          </a:p>
          <a:p>
            <a:r>
              <a:rPr lang="fr-FR" dirty="0" smtClean="0"/>
              <a:t>22 mai 1916</a:t>
            </a:r>
            <a:endParaRPr lang="fr-FR" dirty="0"/>
          </a:p>
        </p:txBody>
      </p:sp>
      <p:pic>
        <p:nvPicPr>
          <p:cNvPr id="6" name="Image 5" descr="Détail constation 2 Capy.jpg"/>
          <p:cNvPicPr>
            <a:picLocks noChangeAspect="1"/>
          </p:cNvPicPr>
          <p:nvPr/>
        </p:nvPicPr>
        <p:blipFill>
          <a:blip r:embed="rId3"/>
          <a:srcRect l="20764" r="15422" b="76631"/>
          <a:stretch>
            <a:fillRect/>
          </a:stretch>
        </p:blipFill>
        <p:spPr>
          <a:xfrm>
            <a:off x="3173702" y="651813"/>
            <a:ext cx="5513098" cy="2691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 9" descr="DSC_6809 vêtement.JPG"/>
          <p:cNvPicPr>
            <a:picLocks noChangeAspect="1"/>
          </p:cNvPicPr>
          <p:nvPr/>
        </p:nvPicPr>
        <p:blipFill>
          <a:blip r:embed="rId2"/>
          <a:srcRect r="32774" b="28423"/>
          <a:stretch>
            <a:fillRect/>
          </a:stretch>
        </p:blipFill>
        <p:spPr>
          <a:xfrm>
            <a:off x="0" y="950695"/>
            <a:ext cx="6147137" cy="4785412"/>
          </a:xfrm>
          <a:prstGeom prst="rect">
            <a:avLst/>
          </a:prstGeom>
        </p:spPr>
      </p:pic>
      <p:sp>
        <p:nvSpPr>
          <p:cNvPr id="2" name="Titre 1"/>
          <p:cNvSpPr>
            <a:spLocks noGrp="1"/>
          </p:cNvSpPr>
          <p:nvPr>
            <p:ph type="title"/>
          </p:nvPr>
        </p:nvSpPr>
        <p:spPr>
          <a:xfrm>
            <a:off x="0" y="-1"/>
            <a:ext cx="6717432" cy="950695"/>
          </a:xfrm>
        </p:spPr>
        <p:txBody>
          <a:bodyPr>
            <a:normAutofit/>
          </a:bodyPr>
          <a:lstStyle/>
          <a:p>
            <a:r>
              <a:rPr lang="fr-FR" sz="2400" b="1" dirty="0" smtClean="0"/>
              <a:t>DES REVENDICATIONS </a:t>
            </a:r>
            <a:br>
              <a:rPr lang="fr-FR" sz="2400" b="1" dirty="0" smtClean="0"/>
            </a:br>
            <a:r>
              <a:rPr lang="fr-FR" sz="2400" b="1" dirty="0" smtClean="0"/>
              <a:t>VESTIMENTAIRES</a:t>
            </a:r>
            <a:endParaRPr lang="fr-FR" sz="2400" b="1" dirty="0"/>
          </a:p>
        </p:txBody>
      </p:sp>
      <p:sp>
        <p:nvSpPr>
          <p:cNvPr id="4" name="Rectangle 3"/>
          <p:cNvSpPr/>
          <p:nvPr/>
        </p:nvSpPr>
        <p:spPr>
          <a:xfrm>
            <a:off x="328229" y="5888503"/>
            <a:ext cx="5180291" cy="923330"/>
          </a:xfrm>
          <a:prstGeom prst="rect">
            <a:avLst/>
          </a:prstGeom>
        </p:spPr>
        <p:txBody>
          <a:bodyPr wrap="square">
            <a:spAutoFit/>
          </a:bodyPr>
          <a:lstStyle/>
          <a:p>
            <a:pPr algn="ctr"/>
            <a:r>
              <a:rPr lang="fr-FR" i="1" dirty="0" smtClean="0"/>
              <a:t>Le Populaire du Centre</a:t>
            </a:r>
            <a:r>
              <a:rPr lang="fr-FR" dirty="0" smtClean="0"/>
              <a:t> – ADHV</a:t>
            </a:r>
          </a:p>
          <a:p>
            <a:pPr algn="ctr"/>
            <a:r>
              <a:rPr lang="fr-FR" dirty="0" smtClean="0"/>
              <a:t>art. « Du travail et du vêtement » de Fanny </a:t>
            </a:r>
            <a:r>
              <a:rPr lang="fr-FR" dirty="0" err="1" smtClean="0"/>
              <a:t>Clar</a:t>
            </a:r>
            <a:r>
              <a:rPr lang="fr-FR" dirty="0" smtClean="0"/>
              <a:t>, 6 août 1916 </a:t>
            </a:r>
            <a:endParaRPr lang="fr-FR" dirty="0"/>
          </a:p>
        </p:txBody>
      </p:sp>
      <p:sp>
        <p:nvSpPr>
          <p:cNvPr id="11" name="Rectangle 10"/>
          <p:cNvSpPr/>
          <p:nvPr/>
        </p:nvSpPr>
        <p:spPr>
          <a:xfrm>
            <a:off x="0" y="2211683"/>
            <a:ext cx="3053946" cy="92748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3053946" y="4808627"/>
            <a:ext cx="3053946" cy="92748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descr="DSC_6809 vêtement.JPG"/>
          <p:cNvPicPr>
            <a:picLocks noChangeAspect="1"/>
          </p:cNvPicPr>
          <p:nvPr/>
        </p:nvPicPr>
        <p:blipFill>
          <a:blip r:embed="rId2"/>
          <a:srcRect l="67226"/>
          <a:stretch>
            <a:fillRect/>
          </a:stretch>
        </p:blipFill>
        <p:spPr>
          <a:xfrm>
            <a:off x="6147137" y="86147"/>
            <a:ext cx="2996863" cy="6685705"/>
          </a:xfrm>
          <a:prstGeom prst="rect">
            <a:avLst/>
          </a:prstGeom>
        </p:spPr>
      </p:pic>
      <p:sp>
        <p:nvSpPr>
          <p:cNvPr id="8" name="Rectangle 7"/>
          <p:cNvSpPr/>
          <p:nvPr/>
        </p:nvSpPr>
        <p:spPr>
          <a:xfrm>
            <a:off x="6147137" y="2768171"/>
            <a:ext cx="2996863" cy="727715"/>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526973" y="12427"/>
            <a:ext cx="6446288" cy="524422"/>
          </a:xfrm>
        </p:spPr>
        <p:txBody>
          <a:bodyPr>
            <a:normAutofit/>
          </a:bodyPr>
          <a:lstStyle/>
          <a:p>
            <a:r>
              <a:rPr lang="fr-FR" sz="2400" b="1" dirty="0" smtClean="0"/>
              <a:t>LA MODE DES ANNEES 1920</a:t>
            </a:r>
            <a:endParaRPr lang="fr-FR" sz="2400" b="1" dirty="0"/>
          </a:p>
        </p:txBody>
      </p:sp>
      <p:sp>
        <p:nvSpPr>
          <p:cNvPr id="4" name="Rectangle 3"/>
          <p:cNvSpPr/>
          <p:nvPr/>
        </p:nvSpPr>
        <p:spPr>
          <a:xfrm>
            <a:off x="4681150" y="741984"/>
            <a:ext cx="4181338" cy="5632312"/>
          </a:xfrm>
          <a:prstGeom prst="rect">
            <a:avLst/>
          </a:prstGeom>
        </p:spPr>
        <p:txBody>
          <a:bodyPr wrap="square">
            <a:spAutoFit/>
          </a:bodyPr>
          <a:lstStyle/>
          <a:p>
            <a:pPr algn="just"/>
            <a:r>
              <a:rPr lang="fr-FR" dirty="0" smtClean="0"/>
              <a:t>On remarque une émancipation au niveau vestimentaire et capillaire :</a:t>
            </a:r>
          </a:p>
          <a:p>
            <a:pPr algn="just"/>
            <a:r>
              <a:rPr lang="fr-FR" dirty="0" smtClean="0"/>
              <a:t>durant les Années Folles, les femmes se libèrent de tout :</a:t>
            </a:r>
          </a:p>
          <a:p>
            <a:pPr algn="just"/>
            <a:endParaRPr lang="fr-FR" dirty="0" smtClean="0"/>
          </a:p>
          <a:p>
            <a:pPr algn="just">
              <a:buFontTx/>
              <a:buChar char="-"/>
            </a:pPr>
            <a:r>
              <a:rPr lang="fr-FR" dirty="0" smtClean="0"/>
              <a:t> la coupe à la « </a:t>
            </a:r>
            <a:r>
              <a:rPr lang="fr-FR" b="1" dirty="0" smtClean="0"/>
              <a:t>garçonne</a:t>
            </a:r>
            <a:r>
              <a:rPr lang="fr-FR" dirty="0" smtClean="0"/>
              <a:t> » remplace les chignons, les longues robes en laissent placent aux </a:t>
            </a:r>
            <a:r>
              <a:rPr lang="fr-FR" b="1" dirty="0" smtClean="0"/>
              <a:t>jupes courtes </a:t>
            </a:r>
            <a:r>
              <a:rPr lang="fr-FR" dirty="0" smtClean="0"/>
              <a:t>ou aux </a:t>
            </a:r>
            <a:r>
              <a:rPr lang="fr-FR" b="1" dirty="0" smtClean="0"/>
              <a:t>pantalons;</a:t>
            </a:r>
            <a:endParaRPr lang="fr-FR" dirty="0" smtClean="0"/>
          </a:p>
          <a:p>
            <a:pPr algn="just">
              <a:buFontTx/>
              <a:buChar char="-"/>
            </a:pPr>
            <a:r>
              <a:rPr lang="fr-FR" dirty="0" smtClean="0"/>
              <a:t> les femmes dansent le charleston, fument la cigarette et conduisent des voitures. </a:t>
            </a:r>
          </a:p>
          <a:p>
            <a:pPr algn="just">
              <a:buFontTx/>
              <a:buChar char="-"/>
            </a:pPr>
            <a:r>
              <a:rPr lang="fr-FR" dirty="0" smtClean="0"/>
              <a:t> Une nouvelle image naît inspirée de </a:t>
            </a:r>
            <a:r>
              <a:rPr lang="fr-FR" i="1" u="sng" dirty="0" smtClean="0"/>
              <a:t>La Garçonne</a:t>
            </a:r>
            <a:r>
              <a:rPr lang="fr-FR" i="1" dirty="0" smtClean="0"/>
              <a:t> </a:t>
            </a:r>
            <a:r>
              <a:rPr lang="fr-FR" dirty="0" smtClean="0"/>
              <a:t>écrit par Victor Margueritte en 1922 (cet ouvrage jugé choquant à l'époque lui a valu de se faire retirer la Légion d'honneur). </a:t>
            </a:r>
          </a:p>
          <a:p>
            <a:pPr algn="just">
              <a:buFontTx/>
              <a:buChar char="-"/>
            </a:pPr>
            <a:r>
              <a:rPr lang="fr-FR" dirty="0" smtClean="0"/>
              <a:t> Jane </a:t>
            </a:r>
            <a:r>
              <a:rPr lang="fr-FR" dirty="0" err="1" smtClean="0"/>
              <a:t>Duverne</a:t>
            </a:r>
            <a:r>
              <a:rPr lang="fr-FR" dirty="0" smtClean="0"/>
              <a:t> comme Coco Chanel (1883-1971) sont les figures emblématiques de cette évolution.</a:t>
            </a:r>
            <a:endParaRPr lang="fr-FR" dirty="0"/>
          </a:p>
        </p:txBody>
      </p:sp>
      <p:pic>
        <p:nvPicPr>
          <p:cNvPr id="5" name="Image 4" descr="IMG_20171117_162127.jpg"/>
          <p:cNvPicPr>
            <a:picLocks noChangeAspect="1"/>
          </p:cNvPicPr>
          <p:nvPr/>
        </p:nvPicPr>
        <p:blipFill>
          <a:blip r:embed="rId2"/>
          <a:srcRect l="7821" t="31209" r="16810"/>
          <a:stretch>
            <a:fillRect/>
          </a:stretch>
        </p:blipFill>
        <p:spPr>
          <a:xfrm>
            <a:off x="173926" y="536849"/>
            <a:ext cx="3876634" cy="4717662"/>
          </a:xfrm>
          <a:prstGeom prst="rect">
            <a:avLst/>
          </a:prstGeom>
        </p:spPr>
      </p:pic>
      <p:sp>
        <p:nvSpPr>
          <p:cNvPr id="8" name="ZoneTexte 7"/>
          <p:cNvSpPr txBox="1"/>
          <p:nvPr/>
        </p:nvSpPr>
        <p:spPr>
          <a:xfrm>
            <a:off x="173926" y="5394482"/>
            <a:ext cx="4307198" cy="523220"/>
          </a:xfrm>
          <a:prstGeom prst="rect">
            <a:avLst/>
          </a:prstGeom>
          <a:noFill/>
        </p:spPr>
        <p:txBody>
          <a:bodyPr wrap="square" rtlCol="0">
            <a:spAutoFit/>
          </a:bodyPr>
          <a:lstStyle/>
          <a:p>
            <a:pPr algn="ctr"/>
            <a:r>
              <a:rPr lang="fr-FR" sz="1400" dirty="0" smtClean="0"/>
              <a:t>ADHV – BIB 53</a:t>
            </a:r>
          </a:p>
          <a:p>
            <a:pPr algn="ctr"/>
            <a:r>
              <a:rPr lang="fr-FR" sz="1400" dirty="0" smtClean="0"/>
              <a:t>modèles de Jane </a:t>
            </a:r>
            <a:r>
              <a:rPr lang="fr-FR" sz="1400" dirty="0" err="1" smtClean="0"/>
              <a:t>Duverne</a:t>
            </a:r>
            <a:r>
              <a:rPr lang="fr-FR" sz="1400" dirty="0" smtClean="0"/>
              <a:t> (1882-1968)</a:t>
            </a:r>
            <a:endParaRPr lang="fr-FR" sz="1400" dirty="0"/>
          </a:p>
        </p:txBody>
      </p:sp>
      <p:pic>
        <p:nvPicPr>
          <p:cNvPr id="9" name="Image 8" descr="IMG_20171117_163057.jpg"/>
          <p:cNvPicPr>
            <a:picLocks noChangeAspect="1"/>
          </p:cNvPicPr>
          <p:nvPr/>
        </p:nvPicPr>
        <p:blipFill>
          <a:blip r:embed="rId3"/>
          <a:srcRect l="19862" t="43823" r="35468"/>
          <a:stretch>
            <a:fillRect/>
          </a:stretch>
        </p:blipFill>
        <p:spPr>
          <a:xfrm rot="10800000">
            <a:off x="2574969" y="1195561"/>
            <a:ext cx="1906155" cy="319624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DSC_6813 vote.JPG"/>
          <p:cNvPicPr>
            <a:picLocks noChangeAspect="1"/>
          </p:cNvPicPr>
          <p:nvPr/>
        </p:nvPicPr>
        <p:blipFill>
          <a:blip r:embed="rId2"/>
          <a:srcRect/>
          <a:stretch>
            <a:fillRect/>
          </a:stretch>
        </p:blipFill>
        <p:spPr>
          <a:xfrm>
            <a:off x="0" y="595766"/>
            <a:ext cx="4509565" cy="6123591"/>
          </a:xfrm>
          <a:prstGeom prst="rect">
            <a:avLst/>
          </a:prstGeom>
        </p:spPr>
      </p:pic>
      <p:sp>
        <p:nvSpPr>
          <p:cNvPr id="2" name="Titre 1"/>
          <p:cNvSpPr>
            <a:spLocks noGrp="1"/>
          </p:cNvSpPr>
          <p:nvPr>
            <p:ph type="title"/>
          </p:nvPr>
        </p:nvSpPr>
        <p:spPr>
          <a:xfrm>
            <a:off x="1361967" y="0"/>
            <a:ext cx="6432017" cy="595766"/>
          </a:xfrm>
        </p:spPr>
        <p:txBody>
          <a:bodyPr>
            <a:normAutofit/>
          </a:bodyPr>
          <a:lstStyle/>
          <a:p>
            <a:r>
              <a:rPr lang="fr-FR" sz="2400" b="1" dirty="0" smtClean="0"/>
              <a:t>DES REVENDICATIONS POLITIQUES</a:t>
            </a:r>
            <a:endParaRPr lang="fr-FR" sz="2400" b="1" dirty="0"/>
          </a:p>
        </p:txBody>
      </p:sp>
      <p:sp>
        <p:nvSpPr>
          <p:cNvPr id="4" name="Rectangle 3"/>
          <p:cNvSpPr/>
          <p:nvPr/>
        </p:nvSpPr>
        <p:spPr>
          <a:xfrm>
            <a:off x="0" y="6550223"/>
            <a:ext cx="9144000" cy="307777"/>
          </a:xfrm>
          <a:prstGeom prst="rect">
            <a:avLst/>
          </a:prstGeom>
        </p:spPr>
        <p:txBody>
          <a:bodyPr wrap="square">
            <a:spAutoFit/>
          </a:bodyPr>
          <a:lstStyle/>
          <a:p>
            <a:pPr algn="ctr"/>
            <a:r>
              <a:rPr lang="fr-FR" sz="1400" i="1" dirty="0" smtClean="0"/>
              <a:t>Le Populaire du Centre </a:t>
            </a:r>
            <a:r>
              <a:rPr lang="fr-FR" sz="1400" dirty="0" smtClean="0"/>
              <a:t>– ADHV - art. « Et si nous aussi nous votions ? » de Fanny </a:t>
            </a:r>
            <a:r>
              <a:rPr lang="fr-FR" sz="1400" dirty="0" err="1" smtClean="0"/>
              <a:t>Clar</a:t>
            </a:r>
            <a:r>
              <a:rPr lang="fr-FR" sz="1400" dirty="0" smtClean="0"/>
              <a:t>, 12 novembre 1916</a:t>
            </a:r>
            <a:endParaRPr lang="fr-FR" sz="1400" dirty="0"/>
          </a:p>
        </p:txBody>
      </p:sp>
      <p:pic>
        <p:nvPicPr>
          <p:cNvPr id="14" name="Image 13" descr="DSC_6813 vote.JPG"/>
          <p:cNvPicPr>
            <a:picLocks noChangeAspect="1"/>
          </p:cNvPicPr>
          <p:nvPr/>
        </p:nvPicPr>
        <p:blipFill>
          <a:blip r:embed="rId2"/>
          <a:srcRect t="8687" r="51236" b="48148"/>
          <a:stretch>
            <a:fillRect/>
          </a:stretch>
        </p:blipFill>
        <p:spPr>
          <a:xfrm>
            <a:off x="0" y="595766"/>
            <a:ext cx="3238038" cy="3892108"/>
          </a:xfrm>
          <a:prstGeom prst="rect">
            <a:avLst/>
          </a:prstGeom>
        </p:spPr>
      </p:pic>
      <p:sp>
        <p:nvSpPr>
          <p:cNvPr id="10" name="Rectangle 9"/>
          <p:cNvSpPr/>
          <p:nvPr/>
        </p:nvSpPr>
        <p:spPr>
          <a:xfrm>
            <a:off x="1" y="2578100"/>
            <a:ext cx="3238038" cy="85090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DSC_6813 vote.JPG"/>
          <p:cNvPicPr>
            <a:picLocks noChangeAspect="1"/>
          </p:cNvPicPr>
          <p:nvPr/>
        </p:nvPicPr>
        <p:blipFill>
          <a:blip r:embed="rId2"/>
          <a:srcRect t="51562" r="51236" b="1725"/>
          <a:stretch>
            <a:fillRect/>
          </a:stretch>
        </p:blipFill>
        <p:spPr>
          <a:xfrm>
            <a:off x="3298813" y="2182724"/>
            <a:ext cx="3112458" cy="4048697"/>
          </a:xfrm>
          <a:prstGeom prst="rect">
            <a:avLst/>
          </a:prstGeom>
        </p:spPr>
      </p:pic>
      <p:sp>
        <p:nvSpPr>
          <p:cNvPr id="11" name="Rectangle 10"/>
          <p:cNvSpPr/>
          <p:nvPr/>
        </p:nvSpPr>
        <p:spPr>
          <a:xfrm>
            <a:off x="3378318" y="2182724"/>
            <a:ext cx="3032953" cy="1423534"/>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descr="DSC_6813 vote.JPG"/>
          <p:cNvPicPr>
            <a:picLocks noChangeAspect="1"/>
          </p:cNvPicPr>
          <p:nvPr/>
        </p:nvPicPr>
        <p:blipFill>
          <a:blip r:embed="rId2"/>
          <a:srcRect l="50817" t="1445" r="1079" b="68539"/>
          <a:stretch>
            <a:fillRect/>
          </a:stretch>
        </p:blipFill>
        <p:spPr>
          <a:xfrm>
            <a:off x="6411271" y="4207073"/>
            <a:ext cx="2765425" cy="2343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37"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900" decel="100000" fill="hold"/>
                                        <p:tgtEl>
                                          <p:spTgt spid="1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par>
                          <p:cTn id="26" fill="hold">
                            <p:stCondLst>
                              <p:cond delay="0"/>
                            </p:stCondLst>
                            <p:childTnLst>
                              <p:par>
                                <p:cTn id="27" presetID="37"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900" decel="100000" fill="hold"/>
                                        <p:tgtEl>
                                          <p:spTgt spid="1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smtClean="0"/>
              <a:t>LE VOTE </a:t>
            </a:r>
            <a:r>
              <a:rPr lang="fr-FR" sz="2400" b="1" smtClean="0"/>
              <a:t>DES FEMMES, UN LONG COMBAT</a:t>
            </a:r>
            <a:endParaRPr lang="fr-FR" sz="2400" b="1" dirty="0"/>
          </a:p>
        </p:txBody>
      </p:sp>
      <p:sp>
        <p:nvSpPr>
          <p:cNvPr id="4" name="Rectangle 3"/>
          <p:cNvSpPr/>
          <p:nvPr/>
        </p:nvSpPr>
        <p:spPr>
          <a:xfrm>
            <a:off x="457200" y="2468523"/>
            <a:ext cx="8229600" cy="1754327"/>
          </a:xfrm>
          <a:prstGeom prst="rect">
            <a:avLst/>
          </a:prstGeom>
        </p:spPr>
        <p:txBody>
          <a:bodyPr wrap="square">
            <a:spAutoFit/>
          </a:bodyPr>
          <a:lstStyle/>
          <a:p>
            <a:pPr algn="just"/>
            <a:r>
              <a:rPr lang="fr-FR" dirty="0" smtClean="0"/>
              <a:t>Malgré l'exemple des voisins européens (Royaume-Uni, Allemagne, Autriche, Pays-Bas...) et d'autres États du monde (138 millions de femmes votent en 1920 dans 24 États), malgré l'activisme des militantes (pétitions, vote blanc, conférences internationales), malgré l’approbation de l’Assemblée nationale, le projet de droit de vote donné aux femmes est rejeté par les sénateurs en octobre 1922.</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2324100" y="0"/>
            <a:ext cx="4495800" cy="533400"/>
          </a:xfrm>
        </p:spPr>
        <p:txBody>
          <a:bodyPr/>
          <a:lstStyle/>
          <a:p>
            <a:pPr eaLnBrk="1" hangingPunct="1"/>
            <a:r>
              <a:rPr lang="fr-FR" sz="2400" b="1">
                <a:latin typeface="Garamond" charset="0"/>
              </a:rPr>
              <a:t>LA GUERRE</a:t>
            </a:r>
            <a:endParaRPr lang="fr-FR"/>
          </a:p>
        </p:txBody>
      </p:sp>
      <p:pic>
        <p:nvPicPr>
          <p:cNvPr id="32771" name="Picture 1028" descr="BIB IL 416 30 JUILLET 1914"/>
          <p:cNvPicPr>
            <a:picLocks noChangeAspect="1" noChangeArrowheads="1"/>
          </p:cNvPicPr>
          <p:nvPr/>
        </p:nvPicPr>
        <p:blipFill>
          <a:blip r:embed="rId3"/>
          <a:srcRect/>
          <a:stretch>
            <a:fillRect/>
          </a:stretch>
        </p:blipFill>
        <p:spPr bwMode="auto">
          <a:xfrm>
            <a:off x="0" y="542925"/>
            <a:ext cx="4659313" cy="6315075"/>
          </a:xfrm>
          <a:prstGeom prst="rect">
            <a:avLst/>
          </a:prstGeom>
          <a:noFill/>
          <a:ln w="9525">
            <a:noFill/>
            <a:miter lim="800000"/>
            <a:headEnd/>
            <a:tailEnd/>
          </a:ln>
        </p:spPr>
      </p:pic>
      <p:pic>
        <p:nvPicPr>
          <p:cNvPr id="32772" name="Picture 1031" descr="IL419 29 07 1914"/>
          <p:cNvPicPr>
            <a:picLocks noChangeAspect="1" noChangeArrowheads="1"/>
          </p:cNvPicPr>
          <p:nvPr/>
        </p:nvPicPr>
        <p:blipFill>
          <a:blip r:embed="rId4"/>
          <a:srcRect l="12569" t="6897" r="7286" b="4597"/>
          <a:stretch>
            <a:fillRect/>
          </a:stretch>
        </p:blipFill>
        <p:spPr bwMode="auto">
          <a:xfrm>
            <a:off x="4800600" y="609600"/>
            <a:ext cx="4191000" cy="5867400"/>
          </a:xfrm>
          <a:prstGeom prst="rect">
            <a:avLst/>
          </a:prstGeom>
          <a:noFill/>
          <a:ln w="9525">
            <a:noFill/>
            <a:miter lim="800000"/>
            <a:headEnd/>
            <a:tailEnd/>
          </a:ln>
        </p:spPr>
      </p:pic>
      <p:sp>
        <p:nvSpPr>
          <p:cNvPr id="5" name="Rectangle 4"/>
          <p:cNvSpPr/>
          <p:nvPr/>
        </p:nvSpPr>
        <p:spPr>
          <a:xfrm>
            <a:off x="0" y="1698002"/>
            <a:ext cx="2324100" cy="1184320"/>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4800600" y="1698001"/>
            <a:ext cx="3904574" cy="196911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0" y="0"/>
            <a:ext cx="4572000" cy="533400"/>
          </a:xfrm>
        </p:spPr>
        <p:txBody>
          <a:bodyPr/>
          <a:lstStyle/>
          <a:p>
            <a:pPr eaLnBrk="1" hangingPunct="1"/>
            <a:r>
              <a:rPr lang="fr-FR" sz="2400" b="1">
                <a:latin typeface="Garamond" charset="0"/>
              </a:rPr>
              <a:t>LA MOBILISATION</a:t>
            </a:r>
            <a:endParaRPr lang="fr-FR" sz="2400"/>
          </a:p>
        </p:txBody>
      </p:sp>
      <p:pic>
        <p:nvPicPr>
          <p:cNvPr id="36868" name="Picture 6" descr="1 R 304 copier"/>
          <p:cNvPicPr>
            <a:picLocks noChangeAspect="1" noChangeArrowheads="1"/>
          </p:cNvPicPr>
          <p:nvPr/>
        </p:nvPicPr>
        <p:blipFill>
          <a:blip r:embed="rId3"/>
          <a:srcRect l="4305" t="9058" r="4266" b="11212"/>
          <a:stretch>
            <a:fillRect/>
          </a:stretch>
        </p:blipFill>
        <p:spPr bwMode="auto">
          <a:xfrm>
            <a:off x="2286000" y="533400"/>
            <a:ext cx="4467225" cy="5715000"/>
          </a:xfrm>
          <a:prstGeom prst="rect">
            <a:avLst/>
          </a:prstGeom>
          <a:noFill/>
          <a:ln w="9525">
            <a:noFill/>
            <a:miter lim="800000"/>
            <a:headEnd/>
            <a:tailEnd/>
          </a:ln>
        </p:spPr>
      </p:pic>
      <p:sp>
        <p:nvSpPr>
          <p:cNvPr id="4" name="ZoneTexte 3"/>
          <p:cNvSpPr txBox="1"/>
          <p:nvPr/>
        </p:nvSpPr>
        <p:spPr>
          <a:xfrm>
            <a:off x="1033738" y="6248400"/>
            <a:ext cx="7370415" cy="307777"/>
          </a:xfrm>
          <a:prstGeom prst="rect">
            <a:avLst/>
          </a:prstGeom>
          <a:noFill/>
        </p:spPr>
        <p:txBody>
          <a:bodyPr wrap="none" rtlCol="0">
            <a:spAutoFit/>
          </a:bodyPr>
          <a:lstStyle/>
          <a:p>
            <a:r>
              <a:rPr lang="fr-FR" sz="1400" dirty="0" smtClean="0"/>
              <a:t>ADHV – 1R304 – Ordre de mobilisation nationale, 2 août 1914, Imprimerie nationale, 1904</a:t>
            </a:r>
            <a:endParaRPr lang="fr-FR"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47850" y="228600"/>
            <a:ext cx="5448300" cy="533400"/>
          </a:xfrm>
        </p:spPr>
        <p:txBody>
          <a:bodyPr/>
          <a:lstStyle/>
          <a:p>
            <a:pPr eaLnBrk="1" hangingPunct="1"/>
            <a:r>
              <a:rPr lang="fr-FR" sz="2400" b="1">
                <a:latin typeface="Garamond" charset="0"/>
              </a:rPr>
              <a:t>LES FORCES EN PRESENCE</a:t>
            </a:r>
            <a:endParaRPr lang="fr-FR" sz="2400" b="1"/>
          </a:p>
        </p:txBody>
      </p:sp>
      <p:pic>
        <p:nvPicPr>
          <p:cNvPr id="40964" name="Picture 7" descr="IL 419 02 08 1914 p1"/>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233417" y="762000"/>
            <a:ext cx="4572000" cy="3432175"/>
          </a:xfrm>
          <a:prstGeom prst="rect">
            <a:avLst/>
          </a:prstGeom>
          <a:noFill/>
          <a:ln w="9525">
            <a:noFill/>
            <a:miter lim="800000"/>
            <a:headEnd/>
            <a:tailEnd/>
          </a:ln>
        </p:spPr>
      </p:pic>
      <p:pic>
        <p:nvPicPr>
          <p:cNvPr id="40965" name="Picture 8" descr="IL 419 01-08-1914"/>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4572000" y="4038600"/>
            <a:ext cx="4191000" cy="2719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7" descr="MX-3610N_20141107_150507_004"/>
          <p:cNvPicPr>
            <a:picLocks noChangeAspect="1" noChangeArrowheads="1"/>
          </p:cNvPicPr>
          <p:nvPr/>
        </p:nvPicPr>
        <p:blipFill>
          <a:blip r:embed="rId2"/>
          <a:srcRect t="-880" r="29458" b="4440"/>
          <a:stretch>
            <a:fillRect/>
          </a:stretch>
        </p:blipFill>
        <p:spPr bwMode="auto">
          <a:xfrm>
            <a:off x="0" y="609600"/>
            <a:ext cx="6450391" cy="6305911"/>
          </a:xfrm>
          <a:prstGeom prst="rect">
            <a:avLst/>
          </a:prstGeom>
          <a:noFill/>
          <a:ln w="9525">
            <a:noFill/>
            <a:miter lim="800000"/>
            <a:headEnd/>
            <a:tailEnd/>
          </a:ln>
        </p:spPr>
      </p:pic>
      <p:pic>
        <p:nvPicPr>
          <p:cNvPr id="4" name="Picture 12" descr="MX-3610N_20141107_150507_004"/>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5238750" y="609600"/>
            <a:ext cx="3905250" cy="6019800"/>
          </a:xfrm>
          <a:prstGeom prst="rect">
            <a:avLst/>
          </a:prstGeom>
          <a:noFill/>
          <a:ln w="9525">
            <a:noFill/>
            <a:miter lim="800000"/>
            <a:headEnd/>
            <a:tailEnd/>
          </a:ln>
        </p:spPr>
      </p:pic>
      <p:sp>
        <p:nvSpPr>
          <p:cNvPr id="2" name="Titre 1"/>
          <p:cNvSpPr>
            <a:spLocks noGrp="1"/>
          </p:cNvSpPr>
          <p:nvPr>
            <p:ph type="title"/>
          </p:nvPr>
        </p:nvSpPr>
        <p:spPr>
          <a:xfrm>
            <a:off x="1232230" y="0"/>
            <a:ext cx="6635750" cy="667111"/>
          </a:xfrm>
        </p:spPr>
        <p:txBody>
          <a:bodyPr>
            <a:normAutofit/>
          </a:bodyPr>
          <a:lstStyle/>
          <a:p>
            <a:r>
              <a:rPr lang="fr-FR" sz="2400" b="1" dirty="0" smtClean="0"/>
              <a:t>PRODUCTIONS DE GUERRE</a:t>
            </a:r>
            <a:endParaRPr lang="fr-FR" sz="2400" b="1" dirty="0"/>
          </a:p>
        </p:txBody>
      </p:sp>
      <p:sp>
        <p:nvSpPr>
          <p:cNvPr id="6" name="Rectangle 5"/>
          <p:cNvSpPr/>
          <p:nvPr/>
        </p:nvSpPr>
        <p:spPr>
          <a:xfrm>
            <a:off x="5238750" y="1526775"/>
            <a:ext cx="3905250" cy="998824"/>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5238750" y="3638575"/>
            <a:ext cx="3905250" cy="984555"/>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122163" y="4623130"/>
            <a:ext cx="1512702" cy="1127245"/>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5" name="Picture 4" descr="MX-3610N_20141107_150507_002"/>
          <p:cNvPicPr>
            <a:picLocks noChangeAspect="1" noChangeArrowheads="1"/>
          </p:cNvPicPr>
          <p:nvPr/>
        </p:nvPicPr>
        <p:blipFill>
          <a:blip r:embed="rId3"/>
          <a:srcRect l="8676" t="5063" r="5772" b="25960"/>
          <a:stretch>
            <a:fillRect/>
          </a:stretch>
        </p:blipFill>
        <p:spPr bwMode="auto">
          <a:xfrm>
            <a:off x="0" y="211386"/>
            <a:ext cx="5779664" cy="6646614"/>
          </a:xfrm>
          <a:prstGeom prst="rect">
            <a:avLst/>
          </a:prstGeom>
          <a:noFill/>
          <a:ln w="9525">
            <a:noFill/>
            <a:miter lim="800000"/>
            <a:headEnd/>
            <a:tailEnd/>
          </a:ln>
        </p:spPr>
      </p:pic>
      <p:sp>
        <p:nvSpPr>
          <p:cNvPr id="54277" name="Text Box 6"/>
          <p:cNvSpPr txBox="1">
            <a:spLocks noChangeArrowheads="1"/>
          </p:cNvSpPr>
          <p:nvPr/>
        </p:nvSpPr>
        <p:spPr bwMode="auto">
          <a:xfrm>
            <a:off x="6773862" y="6400800"/>
            <a:ext cx="2370138" cy="457200"/>
          </a:xfrm>
          <a:prstGeom prst="rect">
            <a:avLst/>
          </a:prstGeom>
          <a:noFill/>
          <a:ln w="9525">
            <a:noFill/>
            <a:miter lim="800000"/>
            <a:headEnd/>
            <a:tailEnd/>
          </a:ln>
        </p:spPr>
        <p:txBody>
          <a:bodyPr wrap="none">
            <a:prstTxWarp prst="textNoShape">
              <a:avLst/>
            </a:prstTxWarp>
            <a:spAutoFit/>
          </a:bodyPr>
          <a:lstStyle/>
          <a:p>
            <a:r>
              <a:rPr lang="fr-FR" dirty="0"/>
              <a:t>ADHV - 2 R 202</a:t>
            </a:r>
          </a:p>
        </p:txBody>
      </p:sp>
      <p:sp>
        <p:nvSpPr>
          <p:cNvPr id="54274" name="Rectangle 2"/>
          <p:cNvSpPr>
            <a:spLocks noGrp="1" noChangeArrowheads="1"/>
          </p:cNvSpPr>
          <p:nvPr>
            <p:ph type="title"/>
          </p:nvPr>
        </p:nvSpPr>
        <p:spPr>
          <a:xfrm>
            <a:off x="1771650" y="0"/>
            <a:ext cx="5600700" cy="609600"/>
          </a:xfrm>
        </p:spPr>
        <p:txBody>
          <a:bodyPr/>
          <a:lstStyle/>
          <a:p>
            <a:pPr eaLnBrk="1" hangingPunct="1"/>
            <a:r>
              <a:rPr lang="fr-FR" sz="2400" b="1" dirty="0">
                <a:latin typeface="Garamond" charset="0"/>
              </a:rPr>
              <a:t>ECONOMIE DE GUERRE LOCALE</a:t>
            </a:r>
            <a:endParaRPr lang="fr-FR"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157455" y="62368"/>
            <a:ext cx="7029868" cy="424539"/>
          </a:xfrm>
        </p:spPr>
        <p:txBody>
          <a:bodyPr>
            <a:normAutofit fontScale="90000"/>
          </a:bodyPr>
          <a:lstStyle/>
          <a:p>
            <a:r>
              <a:rPr lang="fr-FR" sz="2400" b="1" dirty="0" smtClean="0"/>
              <a:t>LES FEMMES DANS LES USINES</a:t>
            </a:r>
            <a:endParaRPr lang="fr-FR" sz="2400" b="1" dirty="0"/>
          </a:p>
        </p:txBody>
      </p:sp>
      <p:pic>
        <p:nvPicPr>
          <p:cNvPr id="4" name="Image 3" descr="Capture d’écran 2017-09-17 à 18.54.17.png"/>
          <p:cNvPicPr/>
          <p:nvPr/>
        </p:nvPicPr>
        <p:blipFill>
          <a:blip r:embed="rId2"/>
          <a:srcRect b="13308"/>
          <a:stretch>
            <a:fillRect/>
          </a:stretch>
        </p:blipFill>
        <p:spPr>
          <a:xfrm>
            <a:off x="486727" y="686006"/>
            <a:ext cx="8004384" cy="5050100"/>
          </a:xfrm>
          <a:prstGeom prst="rect">
            <a:avLst/>
          </a:prstGeom>
        </p:spPr>
      </p:pic>
      <p:sp>
        <p:nvSpPr>
          <p:cNvPr id="5" name="Rectangle 4"/>
          <p:cNvSpPr/>
          <p:nvPr/>
        </p:nvSpPr>
        <p:spPr>
          <a:xfrm>
            <a:off x="486727" y="5736106"/>
            <a:ext cx="8004384" cy="923330"/>
          </a:xfrm>
          <a:prstGeom prst="rect">
            <a:avLst/>
          </a:prstGeom>
        </p:spPr>
        <p:txBody>
          <a:bodyPr wrap="square">
            <a:spAutoFit/>
          </a:bodyPr>
          <a:lstStyle/>
          <a:p>
            <a:pPr algn="just"/>
            <a:r>
              <a:rPr lang="fr-FR" dirty="0"/>
              <a:t>ADHV 14Fi1, photographie de De </a:t>
            </a:r>
            <a:r>
              <a:rPr lang="fr-FR" dirty="0" err="1"/>
              <a:t>Jongh</a:t>
            </a:r>
            <a:r>
              <a:rPr lang="fr-FR" dirty="0"/>
              <a:t>, atelier de décor sur porcelaine de la manufacture </a:t>
            </a:r>
            <a:r>
              <a:rPr lang="fr-FR" dirty="0" err="1"/>
              <a:t>Ahrenfeldt</a:t>
            </a:r>
            <a:r>
              <a:rPr lang="fr-FR" dirty="0"/>
              <a:t> en 1900 dans laquelle la part des ouvrières est déjà importante.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598326" y="55234"/>
            <a:ext cx="5918269" cy="438808"/>
          </a:xfrm>
        </p:spPr>
        <p:txBody>
          <a:bodyPr>
            <a:normAutofit fontScale="90000"/>
          </a:bodyPr>
          <a:lstStyle/>
          <a:p>
            <a:r>
              <a:rPr lang="fr-FR" sz="2400" b="1" dirty="0" smtClean="0"/>
              <a:t>FEMMES DANS LES USINES</a:t>
            </a:r>
            <a:endParaRPr lang="fr-FR" sz="2400" b="1" dirty="0"/>
          </a:p>
        </p:txBody>
      </p:sp>
      <p:pic>
        <p:nvPicPr>
          <p:cNvPr id="4" name="Image 3" descr="panno09.jpg"/>
          <p:cNvPicPr/>
          <p:nvPr/>
        </p:nvPicPr>
        <p:blipFill>
          <a:blip r:embed="rId2"/>
          <a:srcRect b="17750"/>
          <a:stretch>
            <a:fillRect/>
          </a:stretch>
        </p:blipFill>
        <p:spPr>
          <a:xfrm>
            <a:off x="1194067" y="684909"/>
            <a:ext cx="6983087" cy="3520412"/>
          </a:xfrm>
          <a:prstGeom prst="rect">
            <a:avLst/>
          </a:prstGeom>
        </p:spPr>
      </p:pic>
      <p:sp>
        <p:nvSpPr>
          <p:cNvPr id="5" name="Rectangle 4"/>
          <p:cNvSpPr/>
          <p:nvPr/>
        </p:nvSpPr>
        <p:spPr>
          <a:xfrm>
            <a:off x="1194067" y="4680206"/>
            <a:ext cx="6983087" cy="1754327"/>
          </a:xfrm>
          <a:prstGeom prst="rect">
            <a:avLst/>
          </a:prstGeom>
        </p:spPr>
        <p:txBody>
          <a:bodyPr wrap="square">
            <a:spAutoFit/>
          </a:bodyPr>
          <a:lstStyle/>
          <a:p>
            <a:pPr algn="just"/>
            <a:r>
              <a:rPr lang="fr-FR" dirty="0"/>
              <a:t>Les propriétaires, Charles </a:t>
            </a:r>
            <a:r>
              <a:rPr lang="fr-FR" dirty="0" err="1"/>
              <a:t>Rouchaud</a:t>
            </a:r>
            <a:r>
              <a:rPr lang="fr-FR" dirty="0"/>
              <a:t> (64 ans), Charles </a:t>
            </a:r>
            <a:r>
              <a:rPr lang="fr-FR" dirty="0" err="1"/>
              <a:t>Rouchaud</a:t>
            </a:r>
            <a:r>
              <a:rPr lang="fr-FR" dirty="0"/>
              <a:t> fils (29 ans), qui a obtenu un sursis d’appel et Jean </a:t>
            </a:r>
            <a:r>
              <a:rPr lang="fr-FR" dirty="0" err="1"/>
              <a:t>Lamassiaude</a:t>
            </a:r>
            <a:r>
              <a:rPr lang="fr-FR" dirty="0"/>
              <a:t> (35 ans) obtiennent l’autorisation de produire des armes et des munitions (2R 202) sous le contrôle du Comité des Forges du Ministère de la guerre en octobre 1914, demande reconduite en 1916. Entre 190 à 200 ouvriers dont 60 femmes y travaillent.</a:t>
            </a:r>
          </a:p>
        </p:txBody>
      </p:sp>
      <p:sp>
        <p:nvSpPr>
          <p:cNvPr id="6" name="Rectangle 5"/>
          <p:cNvSpPr/>
          <p:nvPr/>
        </p:nvSpPr>
        <p:spPr>
          <a:xfrm>
            <a:off x="1194067" y="4205321"/>
            <a:ext cx="4419336" cy="369332"/>
          </a:xfrm>
          <a:prstGeom prst="rect">
            <a:avLst/>
          </a:prstGeom>
        </p:spPr>
        <p:txBody>
          <a:bodyPr wrap="none">
            <a:spAutoFit/>
          </a:bodyPr>
          <a:lstStyle/>
          <a:p>
            <a:r>
              <a:rPr lang="fr-FR" dirty="0" err="1"/>
              <a:t>Rouchaud-Lamassiaude</a:t>
            </a:r>
            <a:r>
              <a:rPr lang="fr-FR" dirty="0"/>
              <a:t>, 1915, 77 PGG3</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538</TotalTime>
  <Words>924</Words>
  <Application>Microsoft Macintosh PowerPoint</Application>
  <PresentationFormat>Présentation à l'écran (4:3)</PresentationFormat>
  <Paragraphs>85</Paragraphs>
  <Slides>26</Slides>
  <Notes>6</Notes>
  <HiddenSlides>0</HiddenSlides>
  <MMClips>0</MMClips>
  <ScaleCrop>false</ScaleCrop>
  <HeadingPairs>
    <vt:vector size="4" baseType="variant">
      <vt:variant>
        <vt:lpstr>Modèle de conception</vt:lpstr>
      </vt:variant>
      <vt:variant>
        <vt:i4>1</vt:i4>
      </vt:variant>
      <vt:variant>
        <vt:lpstr>Titres des diapositives</vt:lpstr>
      </vt:variant>
      <vt:variant>
        <vt:i4>26</vt:i4>
      </vt:variant>
    </vt:vector>
  </HeadingPairs>
  <TitlesOfParts>
    <vt:vector size="27" baseType="lpstr">
      <vt:lpstr>Thème Office</vt:lpstr>
      <vt:lpstr>FEMMES DURANT LA GRANDE GUERRE</vt:lpstr>
      <vt:lpstr>L’EVENEMENT DECLENCHEUR</vt:lpstr>
      <vt:lpstr>LA GUERRE</vt:lpstr>
      <vt:lpstr>LA MOBILISATION</vt:lpstr>
      <vt:lpstr>LES FORCES EN PRESENCE</vt:lpstr>
      <vt:lpstr>PRODUCTIONS DE GUERRE</vt:lpstr>
      <vt:lpstr>ECONOMIE DE GUERRE LOCALE</vt:lpstr>
      <vt:lpstr>LES FEMMES DANS LES USINES</vt:lpstr>
      <vt:lpstr>FEMMES DANS LES USINES</vt:lpstr>
      <vt:lpstr>FEMMES DANS LES USINES</vt:lpstr>
      <vt:lpstr>LES FEMMES DANS LES USINES</vt:lpstr>
      <vt:lpstr>APPEL MAIN D’OEUVRE</vt:lpstr>
      <vt:lpstr>UN APPEL AUX FEMMES</vt:lpstr>
      <vt:lpstr>LES FEMMES DANS L’AGRICULTURE</vt:lpstr>
      <vt:lpstr>RECOMPENSES</vt:lpstr>
      <vt:lpstr>DIPLÔMES</vt:lpstr>
      <vt:lpstr>LES FEMMES DANS LES HOPITAUX</vt:lpstr>
      <vt:lpstr>HOPITAUX MILITAIRES</vt:lpstr>
      <vt:lpstr>UNE PLACE CENTRALE DANS LES FAMILLES</vt:lpstr>
      <vt:lpstr>DE NOUVELLES REVENDICATIONS</vt:lpstr>
      <vt:lpstr>REVENDICATIONS SALARIALES</vt:lpstr>
      <vt:lpstr>CONSTATIONS</vt:lpstr>
      <vt:lpstr>DES REVENDICATIONS  VESTIMENTAIRES</vt:lpstr>
      <vt:lpstr>LA MODE DES ANNEES 1920</vt:lpstr>
      <vt:lpstr>DES REVENDICATIONS POLITIQUES</vt:lpstr>
      <vt:lpstr>LE VOTE DES FEMMES, UN LONG COMBAT</vt:lpstr>
    </vt:vector>
  </TitlesOfParts>
  <Company>SA H TESSON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Ludovic et Sophie Sicot</dc:creator>
  <cp:lastModifiedBy>Ludovic et Sophie Sicot</cp:lastModifiedBy>
  <cp:revision>131</cp:revision>
  <dcterms:created xsi:type="dcterms:W3CDTF">2018-09-05T17:29:23Z</dcterms:created>
  <dcterms:modified xsi:type="dcterms:W3CDTF">2018-09-05T17:32:51Z</dcterms:modified>
</cp:coreProperties>
</file>