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71" r:id="rId4"/>
    <p:sldId id="270" r:id="rId5"/>
    <p:sldId id="269" r:id="rId6"/>
    <p:sldId id="276" r:id="rId7"/>
    <p:sldId id="272" r:id="rId8"/>
    <p:sldId id="273" r:id="rId9"/>
    <p:sldId id="274" r:id="rId10"/>
    <p:sldId id="277" r:id="rId11"/>
    <p:sldId id="275" r:id="rId12"/>
    <p:sldId id="278" r:id="rId1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snapToObjects="1">
      <p:cViewPr varScale="1">
        <p:scale>
          <a:sx n="109" d="100"/>
          <a:sy n="109" d="100"/>
        </p:scale>
        <p:origin x="172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5610632-B57D-0D41-BAB6-23EFB28CB4BC}" type="datetimeFigureOut">
              <a:rPr lang="fr-FR" smtClean="0"/>
              <a:pPr/>
              <a:t>25/05/2023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0431AA-48C8-DC4B-B957-0004DDFCA43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10632-B57D-0D41-BAB6-23EFB28CB4BC}" type="datetimeFigureOut">
              <a:rPr lang="fr-FR" smtClean="0"/>
              <a:pPr/>
              <a:t>25/05/2023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431AA-48C8-DC4B-B957-0004DDFCA431}"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6cadastre.jpg"/>
          <p:cNvPicPr>
            <a:picLocks noChangeAspect="1"/>
          </p:cNvPicPr>
          <p:nvPr/>
        </p:nvPicPr>
        <p:blipFill>
          <a:blip r:embed="rId2">
            <a:alphaModFix amt="32000"/>
          </a:blip>
          <a:stretch>
            <a:fillRect/>
          </a:stretch>
        </p:blipFill>
        <p:spPr>
          <a:xfrm>
            <a:off x="0" y="55286"/>
            <a:ext cx="9144000" cy="4150278"/>
          </a:xfrm>
          <a:prstGeom prst="rect">
            <a:avLst/>
          </a:prstGeom>
        </p:spPr>
      </p:pic>
      <p:sp>
        <p:nvSpPr>
          <p:cNvPr id="2" name="Titre 1"/>
          <p:cNvSpPr>
            <a:spLocks noGrp="1"/>
          </p:cNvSpPr>
          <p:nvPr>
            <p:ph type="ctrTitle"/>
          </p:nvPr>
        </p:nvSpPr>
        <p:spPr>
          <a:xfrm>
            <a:off x="685800" y="4205564"/>
            <a:ext cx="7772400" cy="1470025"/>
          </a:xfrm>
        </p:spPr>
        <p:txBody>
          <a:bodyPr/>
          <a:lstStyle/>
          <a:p>
            <a:r>
              <a:rPr lang="fr-FR" dirty="0"/>
              <a:t>LA COMMUNE</a:t>
            </a:r>
            <a:br>
              <a:rPr lang="fr-FR" dirty="0"/>
            </a:br>
            <a:r>
              <a:rPr lang="fr-FR" dirty="0"/>
              <a:t>D’ISLE</a:t>
            </a:r>
          </a:p>
        </p:txBody>
      </p:sp>
      <p:sp>
        <p:nvSpPr>
          <p:cNvPr id="4" name="ZoneTexte 3"/>
          <p:cNvSpPr txBox="1"/>
          <p:nvPr/>
        </p:nvSpPr>
        <p:spPr>
          <a:xfrm>
            <a:off x="971216" y="6321132"/>
            <a:ext cx="7189776" cy="369332"/>
          </a:xfrm>
          <a:prstGeom prst="rect">
            <a:avLst/>
          </a:prstGeom>
          <a:noFill/>
        </p:spPr>
        <p:txBody>
          <a:bodyPr wrap="none" rtlCol="0">
            <a:spAutoFit/>
          </a:bodyPr>
          <a:lstStyle/>
          <a:p>
            <a:r>
              <a:rPr lang="fr-FR" dirty="0"/>
              <a:t>© Service éducatif des Archives départementales de la Haute-Vienne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5776" y="85595"/>
            <a:ext cx="5582206" cy="378085"/>
          </a:xfrm>
        </p:spPr>
        <p:txBody>
          <a:bodyPr>
            <a:normAutofit/>
          </a:bodyPr>
          <a:lstStyle/>
          <a:p>
            <a:r>
              <a:rPr lang="fr-FR" sz="1200" b="1" dirty="0"/>
              <a:t>CORRECTION : LISTE ELECTORALE DE 1831</a:t>
            </a:r>
          </a:p>
        </p:txBody>
      </p:sp>
      <p:graphicFrame>
        <p:nvGraphicFramePr>
          <p:cNvPr id="6" name="Tableau 5"/>
          <p:cNvGraphicFramePr>
            <a:graphicFrameLocks noGrp="1"/>
          </p:cNvGraphicFramePr>
          <p:nvPr/>
        </p:nvGraphicFramePr>
        <p:xfrm>
          <a:off x="359773" y="866754"/>
          <a:ext cx="8530655" cy="5678115"/>
        </p:xfrm>
        <a:graphic>
          <a:graphicData uri="http://schemas.openxmlformats.org/drawingml/2006/table">
            <a:tbl>
              <a:tblPr firstRow="1" bandRow="1">
                <a:tableStyleId>{BC89EF96-8CEA-46FF-86C4-4CE0E7609802}</a:tableStyleId>
              </a:tblPr>
              <a:tblGrid>
                <a:gridCol w="1706131">
                  <a:extLst>
                    <a:ext uri="{9D8B030D-6E8A-4147-A177-3AD203B41FA5}">
                      <a16:colId xmlns:a16="http://schemas.microsoft.com/office/drawing/2014/main" val="20000"/>
                    </a:ext>
                  </a:extLst>
                </a:gridCol>
                <a:gridCol w="1706131">
                  <a:extLst>
                    <a:ext uri="{9D8B030D-6E8A-4147-A177-3AD203B41FA5}">
                      <a16:colId xmlns:a16="http://schemas.microsoft.com/office/drawing/2014/main" val="20001"/>
                    </a:ext>
                  </a:extLst>
                </a:gridCol>
                <a:gridCol w="1706131">
                  <a:extLst>
                    <a:ext uri="{9D8B030D-6E8A-4147-A177-3AD203B41FA5}">
                      <a16:colId xmlns:a16="http://schemas.microsoft.com/office/drawing/2014/main" val="20002"/>
                    </a:ext>
                  </a:extLst>
                </a:gridCol>
                <a:gridCol w="1706131">
                  <a:extLst>
                    <a:ext uri="{9D8B030D-6E8A-4147-A177-3AD203B41FA5}">
                      <a16:colId xmlns:a16="http://schemas.microsoft.com/office/drawing/2014/main" val="20003"/>
                    </a:ext>
                  </a:extLst>
                </a:gridCol>
                <a:gridCol w="1706131">
                  <a:extLst>
                    <a:ext uri="{9D8B030D-6E8A-4147-A177-3AD203B41FA5}">
                      <a16:colId xmlns:a16="http://schemas.microsoft.com/office/drawing/2014/main" val="20004"/>
                    </a:ext>
                  </a:extLst>
                </a:gridCol>
              </a:tblGrid>
              <a:tr h="423193">
                <a:tc>
                  <a:txBody>
                    <a:bodyPr/>
                    <a:lstStyle/>
                    <a:p>
                      <a:pPr algn="ctr"/>
                      <a:r>
                        <a:rPr lang="fr-FR" sz="1200" dirty="0"/>
                        <a:t>NOMS</a:t>
                      </a:r>
                    </a:p>
                  </a:txBody>
                  <a:tcPr/>
                </a:tc>
                <a:tc>
                  <a:txBody>
                    <a:bodyPr/>
                    <a:lstStyle/>
                    <a:p>
                      <a:pPr algn="ctr"/>
                      <a:r>
                        <a:rPr lang="fr-FR" sz="1200" dirty="0"/>
                        <a:t>PROFESSIONS</a:t>
                      </a:r>
                    </a:p>
                  </a:txBody>
                  <a:tcPr/>
                </a:tc>
                <a:tc>
                  <a:txBody>
                    <a:bodyPr/>
                    <a:lstStyle/>
                    <a:p>
                      <a:pPr algn="ctr"/>
                      <a:r>
                        <a:rPr lang="fr-FR" sz="1200" dirty="0"/>
                        <a:t>RESIDENCES</a:t>
                      </a:r>
                    </a:p>
                  </a:txBody>
                  <a:tcPr/>
                </a:tc>
                <a:tc>
                  <a:txBody>
                    <a:bodyPr/>
                    <a:lstStyle/>
                    <a:p>
                      <a:pPr algn="ctr"/>
                      <a:r>
                        <a:rPr lang="fr-FR" sz="1200" dirty="0"/>
                        <a:t>AGES</a:t>
                      </a:r>
                    </a:p>
                  </a:txBody>
                  <a:tcPr/>
                </a:tc>
                <a:tc>
                  <a:txBody>
                    <a:bodyPr/>
                    <a:lstStyle/>
                    <a:p>
                      <a:pPr algn="ctr"/>
                      <a:r>
                        <a:rPr lang="fr-FR" sz="1200" dirty="0"/>
                        <a:t>IMPÔTS</a:t>
                      </a:r>
                    </a:p>
                  </a:txBody>
                  <a:tcPr/>
                </a:tc>
                <a:extLst>
                  <a:ext uri="{0D108BD9-81ED-4DB2-BD59-A6C34878D82A}">
                    <a16:rowId xmlns:a16="http://schemas.microsoft.com/office/drawing/2014/main" val="10000"/>
                  </a:ext>
                </a:extLst>
              </a:tr>
              <a:tr h="2308849">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extLst>
                  <a:ext uri="{0D108BD9-81ED-4DB2-BD59-A6C34878D82A}">
                    <a16:rowId xmlns:a16="http://schemas.microsoft.com/office/drawing/2014/main" val="10001"/>
                  </a:ext>
                </a:extLst>
              </a:tr>
              <a:tr h="2098320">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extLst>
                  <a:ext uri="{0D108BD9-81ED-4DB2-BD59-A6C34878D82A}">
                    <a16:rowId xmlns:a16="http://schemas.microsoft.com/office/drawing/2014/main" val="10002"/>
                  </a:ext>
                </a:extLst>
              </a:tr>
              <a:tr h="847753">
                <a:tc gridSpan="5">
                  <a:txBody>
                    <a:bodyPr/>
                    <a:lstStyle/>
                    <a:p>
                      <a:pPr algn="ctr"/>
                      <a:endParaRPr lang="fr-FR" sz="1200" dirty="0"/>
                    </a:p>
                  </a:txBody>
                  <a:tcPr/>
                </a:tc>
                <a:tc hMerge="1">
                  <a:txBody>
                    <a:bodyPr/>
                    <a:lstStyle/>
                    <a:p>
                      <a:pPr algn="ctr"/>
                      <a:endParaRPr lang="fr-FR" sz="1200" dirty="0"/>
                    </a:p>
                  </a:txBody>
                  <a:tcPr/>
                </a:tc>
                <a:tc hMerge="1">
                  <a:txBody>
                    <a:bodyPr/>
                    <a:lstStyle/>
                    <a:p>
                      <a:pPr algn="ctr"/>
                      <a:endParaRPr lang="fr-FR" sz="1200" dirty="0"/>
                    </a:p>
                  </a:txBody>
                  <a:tcPr/>
                </a:tc>
                <a:tc hMerge="1">
                  <a:txBody>
                    <a:bodyPr/>
                    <a:lstStyle/>
                    <a:p>
                      <a:pPr algn="ctr"/>
                      <a:endParaRPr lang="fr-FR" sz="1200" dirty="0"/>
                    </a:p>
                  </a:txBody>
                  <a:tcPr/>
                </a:tc>
                <a:tc hMerge="1">
                  <a:txBody>
                    <a:bodyPr/>
                    <a:lstStyle/>
                    <a:p>
                      <a:pPr algn="ctr"/>
                      <a:endParaRPr lang="fr-FR" sz="12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98" y="142689"/>
            <a:ext cx="6460559" cy="370992"/>
          </a:xfrm>
        </p:spPr>
        <p:txBody>
          <a:bodyPr>
            <a:normAutofit/>
          </a:bodyPr>
          <a:lstStyle/>
          <a:p>
            <a:r>
              <a:rPr lang="fr-FR" sz="1200" b="1" dirty="0">
                <a:latin typeface="Arial"/>
                <a:cs typeface="Arial"/>
              </a:rPr>
              <a:t>QUELLES SONT LES CONDITIONS POUR POUVOIR VOTER ?</a:t>
            </a:r>
            <a:endParaRPr lang="fr-FR" sz="1200" dirty="0">
              <a:latin typeface="Arial"/>
              <a:cs typeface="Arial"/>
            </a:endParaRPr>
          </a:p>
        </p:txBody>
      </p:sp>
      <p:sp>
        <p:nvSpPr>
          <p:cNvPr id="4" name="Rectangle 3"/>
          <p:cNvSpPr/>
          <p:nvPr/>
        </p:nvSpPr>
        <p:spPr>
          <a:xfrm>
            <a:off x="413851" y="560677"/>
            <a:ext cx="6062404" cy="276999"/>
          </a:xfrm>
          <a:prstGeom prst="rect">
            <a:avLst/>
          </a:prstGeom>
        </p:spPr>
        <p:txBody>
          <a:bodyPr wrap="square">
            <a:spAutoFit/>
          </a:bodyPr>
          <a:lstStyle/>
          <a:p>
            <a:r>
              <a:rPr lang="fr-FR" sz="1200" b="1" u="sng" dirty="0">
                <a:latin typeface="Arial"/>
                <a:cs typeface="Arial"/>
              </a:rPr>
              <a:t>CONSIGNES : Répondez aux questions suivantes à partir de la liste de 1854 :</a:t>
            </a:r>
          </a:p>
        </p:txBody>
      </p:sp>
      <p:sp>
        <p:nvSpPr>
          <p:cNvPr id="5" name="Rectangle 4"/>
          <p:cNvSpPr/>
          <p:nvPr/>
        </p:nvSpPr>
        <p:spPr>
          <a:xfrm>
            <a:off x="413851" y="837676"/>
            <a:ext cx="8277052" cy="3600986"/>
          </a:xfrm>
          <a:prstGeom prst="rect">
            <a:avLst/>
          </a:prstGeom>
        </p:spPr>
        <p:txBody>
          <a:bodyPr wrap="square">
            <a:spAutoFit/>
          </a:bodyPr>
          <a:lstStyle/>
          <a:p>
            <a:pPr algn="just"/>
            <a:r>
              <a:rPr lang="fr-FR" sz="1200" dirty="0">
                <a:latin typeface="Arial"/>
                <a:cs typeface="Arial"/>
              </a:rPr>
              <a:t>1. Relever le prénom des électeurs ?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a:t>
            </a:r>
          </a:p>
          <a:p>
            <a:pPr marL="342900" indent="-342900" algn="just"/>
            <a:endParaRPr lang="fr-FR" sz="1200" dirty="0">
              <a:latin typeface="Arial"/>
              <a:cs typeface="Arial"/>
            </a:endParaRPr>
          </a:p>
          <a:p>
            <a:pPr algn="just"/>
            <a:r>
              <a:rPr lang="fr-FR" sz="1200" dirty="0">
                <a:latin typeface="Arial"/>
                <a:cs typeface="Arial"/>
              </a:rPr>
              <a:t>2. Que remarquez-vous ? : _ _ _ _ _ _ _ _ _ _ _ _ _ _ _ _ _ _ _ _ _ _ _ _ _ _ _ _ _ _ _ _ _ _ _ _ _ _ _ _ _ _ _ _ _ _ _ _ _</a:t>
            </a:r>
          </a:p>
          <a:p>
            <a:pPr marL="342900" indent="-342900" algn="just">
              <a:buFont typeface="+mj-lt"/>
              <a:buAutoNum type="arabicPeriod"/>
            </a:pPr>
            <a:endParaRPr lang="fr-FR" sz="1200" dirty="0">
              <a:latin typeface="Arial"/>
              <a:cs typeface="Arial"/>
            </a:endParaRPr>
          </a:p>
          <a:p>
            <a:pPr algn="just"/>
            <a:r>
              <a:rPr lang="fr-FR" sz="1200" dirty="0">
                <a:latin typeface="Arial"/>
                <a:cs typeface="Arial"/>
              </a:rPr>
              <a:t>3. Relever les professions des électeurs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a:t>
            </a:r>
          </a:p>
          <a:p>
            <a:pPr marL="342900" indent="-342900" algn="just"/>
            <a:endParaRPr lang="fr-FR" sz="1200" dirty="0">
              <a:latin typeface="Arial"/>
              <a:cs typeface="Arial"/>
            </a:endParaRPr>
          </a:p>
          <a:p>
            <a:pPr algn="just"/>
            <a:r>
              <a:rPr lang="fr-FR" sz="1200" dirty="0"/>
              <a:t>4. Relever l’âge minimal ? : </a:t>
            </a:r>
            <a:r>
              <a:rPr lang="fr-FR" sz="1200" dirty="0">
                <a:latin typeface="Arial"/>
                <a:cs typeface="Arial"/>
              </a:rPr>
              <a:t>_ _ _ _ _ _ _ _ _ _ _ _ _ _ _ _ _ _ _ _ _ _ _ _ _ _ _ _ _ _ _ _ _ _ _ _ _ _ _ _ _ _ _ _ _ _ _ _ _ _ </a:t>
            </a:r>
          </a:p>
          <a:p>
            <a:pPr marL="342900" indent="-342900" algn="just"/>
            <a:endParaRPr lang="fr-FR" sz="1200" dirty="0">
              <a:latin typeface="Arial"/>
              <a:cs typeface="Arial"/>
            </a:endParaRPr>
          </a:p>
          <a:p>
            <a:pPr algn="just"/>
            <a:r>
              <a:rPr lang="fr-FR" sz="1200" dirty="0">
                <a:latin typeface="Arial"/>
                <a:cs typeface="Arial"/>
              </a:rPr>
              <a:t>5. Où les électeurs doivent-ils résider pour pouvoir voter ? :  _ _ _ _ _ _ _ _ _ _ _ _ _ _ _ _ _ _ _ _ _ _ _ _ _ _ _ _ _ _ _ _ _ _ _ _ _ _ _ _ _ _ _ _ _ _ _ _ _ _ _ _ _ _ _ _ _ _ _ _ _ _ _ _ _ _ _ _ _ _ _ _ _ _ _ _ _ _ _ _ _ _ _ _ _ _ _ _ _ </a:t>
            </a:r>
            <a:r>
              <a:rPr lang="fr-FR" sz="1200">
                <a:latin typeface="Arial"/>
                <a:cs typeface="Arial"/>
              </a:rPr>
              <a:t>_ _ _ _ _ _ _</a:t>
            </a:r>
            <a:endParaRPr lang="fr-FR" sz="1200" dirty="0">
              <a:latin typeface="Arial"/>
              <a:cs typeface="Arial"/>
            </a:endParaRPr>
          </a:p>
          <a:p>
            <a:pPr marL="342900" indent="-342900" algn="just"/>
            <a:r>
              <a:rPr lang="fr-FR" sz="1200" dirty="0">
                <a:latin typeface="Arial"/>
                <a:cs typeface="Arial"/>
              </a:rPr>
              <a:t> </a:t>
            </a:r>
          </a:p>
        </p:txBody>
      </p:sp>
      <p:sp>
        <p:nvSpPr>
          <p:cNvPr id="6" name="ZoneTexte 5"/>
          <p:cNvSpPr txBox="1"/>
          <p:nvPr/>
        </p:nvSpPr>
        <p:spPr>
          <a:xfrm>
            <a:off x="413851" y="4580324"/>
            <a:ext cx="8534496" cy="2215991"/>
          </a:xfrm>
          <a:prstGeom prst="rect">
            <a:avLst/>
          </a:prstGeom>
          <a:noFill/>
        </p:spPr>
        <p:txBody>
          <a:bodyPr wrap="square" rtlCol="0">
            <a:spAutoFit/>
          </a:bodyPr>
          <a:lstStyle/>
          <a:p>
            <a:r>
              <a:rPr lang="fr-FR" sz="1200" b="1" u="sng" dirty="0">
                <a:latin typeface="Arial"/>
                <a:cs typeface="Arial"/>
              </a:rPr>
              <a:t>BILAN </a:t>
            </a:r>
            <a:r>
              <a:rPr lang="fr-FR" sz="1200" dirty="0">
                <a:latin typeface="Arial"/>
                <a:cs typeface="Arial"/>
              </a:rPr>
              <a:t>: A partir de vos réponses aux questions précédentes, quelles sont les conditions pour pouvoir voter dans la commune en 1854 ?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__ _ _ _ _ _ _ _ _ _ _ _ _ _ _ _ _ _ _ _ _ _ _ _ _ _ _ _ _ _ _ _ _ _ _ _ _ _ _ _ _ _ _ _ _ _ _ _ _ _ _ _ _ _ _ _ _ _ _ _ _ _ _ _ _ _ _ _ _ _ _ _ _ _ _ _ _ _ _ _ _ _ _ _ _ _ _ _ _ _ _ _ _ _ </a:t>
            </a:r>
          </a:p>
          <a:p>
            <a:endParaRPr lang="fr-FR" dirty="0"/>
          </a:p>
        </p:txBody>
      </p:sp>
      <p:sp>
        <p:nvSpPr>
          <p:cNvPr id="7" name="Rectangle à coins arrondis 6"/>
          <p:cNvSpPr/>
          <p:nvPr/>
        </p:nvSpPr>
        <p:spPr>
          <a:xfrm>
            <a:off x="171173" y="4580324"/>
            <a:ext cx="8777174" cy="2097531"/>
          </a:xfrm>
          <a:prstGeom prst="round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738" y="85595"/>
            <a:ext cx="5864442" cy="378085"/>
          </a:xfrm>
        </p:spPr>
        <p:txBody>
          <a:bodyPr>
            <a:normAutofit/>
          </a:bodyPr>
          <a:lstStyle/>
          <a:p>
            <a:r>
              <a:rPr lang="fr-FR" sz="1200" b="1" dirty="0"/>
              <a:t>CORRECTION : LISTE ELECTORALE DE 1854</a:t>
            </a:r>
            <a:endParaRPr lang="fr-FR" sz="1200" dirty="0"/>
          </a:p>
        </p:txBody>
      </p:sp>
      <p:graphicFrame>
        <p:nvGraphicFramePr>
          <p:cNvPr id="6" name="Tableau 5"/>
          <p:cNvGraphicFramePr>
            <a:graphicFrameLocks noGrp="1"/>
          </p:cNvGraphicFramePr>
          <p:nvPr/>
        </p:nvGraphicFramePr>
        <p:xfrm>
          <a:off x="342135" y="463680"/>
          <a:ext cx="8301336" cy="6173148"/>
        </p:xfrm>
        <a:graphic>
          <a:graphicData uri="http://schemas.openxmlformats.org/drawingml/2006/table">
            <a:tbl>
              <a:tblPr firstRow="1" bandRow="1">
                <a:tableStyleId>{BC89EF96-8CEA-46FF-86C4-4CE0E7609802}</a:tableStyleId>
              </a:tblPr>
              <a:tblGrid>
                <a:gridCol w="2075334">
                  <a:extLst>
                    <a:ext uri="{9D8B030D-6E8A-4147-A177-3AD203B41FA5}">
                      <a16:colId xmlns:a16="http://schemas.microsoft.com/office/drawing/2014/main" val="20000"/>
                    </a:ext>
                  </a:extLst>
                </a:gridCol>
                <a:gridCol w="2075334">
                  <a:extLst>
                    <a:ext uri="{9D8B030D-6E8A-4147-A177-3AD203B41FA5}">
                      <a16:colId xmlns:a16="http://schemas.microsoft.com/office/drawing/2014/main" val="20001"/>
                    </a:ext>
                  </a:extLst>
                </a:gridCol>
                <a:gridCol w="2075334">
                  <a:extLst>
                    <a:ext uri="{9D8B030D-6E8A-4147-A177-3AD203B41FA5}">
                      <a16:colId xmlns:a16="http://schemas.microsoft.com/office/drawing/2014/main" val="20002"/>
                    </a:ext>
                  </a:extLst>
                </a:gridCol>
                <a:gridCol w="2075334">
                  <a:extLst>
                    <a:ext uri="{9D8B030D-6E8A-4147-A177-3AD203B41FA5}">
                      <a16:colId xmlns:a16="http://schemas.microsoft.com/office/drawing/2014/main" val="20003"/>
                    </a:ext>
                  </a:extLst>
                </a:gridCol>
              </a:tblGrid>
              <a:tr h="505849">
                <a:tc>
                  <a:txBody>
                    <a:bodyPr/>
                    <a:lstStyle/>
                    <a:p>
                      <a:pPr algn="ctr"/>
                      <a:r>
                        <a:rPr lang="fr-FR" sz="1200" dirty="0"/>
                        <a:t>NOMS</a:t>
                      </a:r>
                    </a:p>
                  </a:txBody>
                  <a:tcPr/>
                </a:tc>
                <a:tc>
                  <a:txBody>
                    <a:bodyPr/>
                    <a:lstStyle/>
                    <a:p>
                      <a:pPr algn="ctr"/>
                      <a:r>
                        <a:rPr lang="fr-FR" sz="1200" dirty="0"/>
                        <a:t>AGES</a:t>
                      </a:r>
                    </a:p>
                  </a:txBody>
                  <a:tcPr/>
                </a:tc>
                <a:tc>
                  <a:txBody>
                    <a:bodyPr/>
                    <a:lstStyle/>
                    <a:p>
                      <a:pPr algn="ctr"/>
                      <a:r>
                        <a:rPr lang="fr-FR" sz="1200" dirty="0"/>
                        <a:t>PROFESSIONS</a:t>
                      </a:r>
                    </a:p>
                  </a:txBody>
                  <a:tcPr/>
                </a:tc>
                <a:tc>
                  <a:txBody>
                    <a:bodyPr/>
                    <a:lstStyle/>
                    <a:p>
                      <a:pPr algn="ctr"/>
                      <a:r>
                        <a:rPr lang="fr-FR" sz="1200" dirty="0"/>
                        <a:t>RESIDENCES</a:t>
                      </a:r>
                    </a:p>
                  </a:txBody>
                  <a:tcPr/>
                </a:tc>
                <a:extLst>
                  <a:ext uri="{0D108BD9-81ED-4DB2-BD59-A6C34878D82A}">
                    <a16:rowId xmlns:a16="http://schemas.microsoft.com/office/drawing/2014/main" val="10000"/>
                  </a:ext>
                </a:extLst>
              </a:tr>
              <a:tr h="2291861">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extLst>
                  <a:ext uri="{0D108BD9-81ED-4DB2-BD59-A6C34878D82A}">
                    <a16:rowId xmlns:a16="http://schemas.microsoft.com/office/drawing/2014/main" val="10001"/>
                  </a:ext>
                </a:extLst>
              </a:tr>
              <a:tr h="2447749">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tc>
                  <a:txBody>
                    <a:bodyPr/>
                    <a:lstStyle/>
                    <a:p>
                      <a:pPr algn="ctr"/>
                      <a:endParaRPr lang="fr-FR" sz="1200" dirty="0"/>
                    </a:p>
                  </a:txBody>
                  <a:tcPr/>
                </a:tc>
                <a:extLst>
                  <a:ext uri="{0D108BD9-81ED-4DB2-BD59-A6C34878D82A}">
                    <a16:rowId xmlns:a16="http://schemas.microsoft.com/office/drawing/2014/main" val="10002"/>
                  </a:ext>
                </a:extLst>
              </a:tr>
              <a:tr h="927689">
                <a:tc gridSpan="4">
                  <a:txBody>
                    <a:bodyPr/>
                    <a:lstStyle/>
                    <a:p>
                      <a:pPr algn="ctr"/>
                      <a:endParaRPr lang="fr-FR" sz="1200" dirty="0"/>
                    </a:p>
                  </a:txBody>
                  <a:tcPr/>
                </a:tc>
                <a:tc hMerge="1">
                  <a:txBody>
                    <a:bodyPr/>
                    <a:lstStyle/>
                    <a:p>
                      <a:pPr algn="ctr"/>
                      <a:endParaRPr lang="fr-FR" sz="1200"/>
                    </a:p>
                  </a:txBody>
                  <a:tcPr/>
                </a:tc>
                <a:tc hMerge="1">
                  <a:txBody>
                    <a:bodyPr/>
                    <a:lstStyle/>
                    <a:p>
                      <a:pPr algn="ctr"/>
                      <a:endParaRPr lang="fr-FR" sz="1200" dirty="0"/>
                    </a:p>
                  </a:txBody>
                  <a:tcPr/>
                </a:tc>
                <a:tc hMerge="1">
                  <a:txBody>
                    <a:bodyPr/>
                    <a:lstStyle/>
                    <a:p>
                      <a:pPr algn="ctr"/>
                      <a:endParaRPr lang="fr-FR" sz="12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2807" y="0"/>
            <a:ext cx="6489100" cy="624304"/>
          </a:xfrm>
        </p:spPr>
        <p:txBody>
          <a:bodyPr>
            <a:normAutofit/>
          </a:bodyPr>
          <a:lstStyle/>
          <a:p>
            <a:r>
              <a:rPr lang="fr-FR" sz="2400" b="1" dirty="0"/>
              <a:t>LISTES ELECTORALES</a:t>
            </a:r>
          </a:p>
        </p:txBody>
      </p:sp>
      <p:pic>
        <p:nvPicPr>
          <p:cNvPr id="4" name="Image 3" descr="Liste 1831-3M69.jpg"/>
          <p:cNvPicPr>
            <a:picLocks noChangeAspect="1"/>
          </p:cNvPicPr>
          <p:nvPr/>
        </p:nvPicPr>
        <p:blipFill>
          <a:blip r:embed="rId2"/>
          <a:srcRect l="6891" r="4316"/>
          <a:stretch>
            <a:fillRect/>
          </a:stretch>
        </p:blipFill>
        <p:spPr>
          <a:xfrm>
            <a:off x="485205" y="614863"/>
            <a:ext cx="3953005" cy="5935871"/>
          </a:xfrm>
          <a:prstGeom prst="rect">
            <a:avLst/>
          </a:prstGeom>
        </p:spPr>
      </p:pic>
      <p:sp>
        <p:nvSpPr>
          <p:cNvPr id="6" name="ZoneTexte 5"/>
          <p:cNvSpPr txBox="1"/>
          <p:nvPr/>
        </p:nvSpPr>
        <p:spPr>
          <a:xfrm>
            <a:off x="784893" y="6488668"/>
            <a:ext cx="3033415" cy="369332"/>
          </a:xfrm>
          <a:prstGeom prst="rect">
            <a:avLst/>
          </a:prstGeom>
          <a:noFill/>
        </p:spPr>
        <p:txBody>
          <a:bodyPr wrap="none" rtlCol="0">
            <a:spAutoFit/>
          </a:bodyPr>
          <a:lstStyle/>
          <a:p>
            <a:r>
              <a:rPr lang="fr-FR" dirty="0"/>
              <a:t>ADHV – 3M69 – 1831-1832</a:t>
            </a:r>
          </a:p>
        </p:txBody>
      </p:sp>
      <p:pic>
        <p:nvPicPr>
          <p:cNvPr id="7" name="Image 6" descr="Liste Isle 1856.jpg"/>
          <p:cNvPicPr>
            <a:picLocks noChangeAspect="1"/>
          </p:cNvPicPr>
          <p:nvPr/>
        </p:nvPicPr>
        <p:blipFill>
          <a:blip r:embed="rId3"/>
          <a:srcRect r="6821"/>
          <a:stretch>
            <a:fillRect/>
          </a:stretch>
        </p:blipFill>
        <p:spPr>
          <a:xfrm>
            <a:off x="4737897" y="595766"/>
            <a:ext cx="4152795" cy="5942417"/>
          </a:xfrm>
          <a:prstGeom prst="rect">
            <a:avLst/>
          </a:prstGeom>
        </p:spPr>
      </p:pic>
      <p:sp>
        <p:nvSpPr>
          <p:cNvPr id="8" name="Rectangle 7"/>
          <p:cNvSpPr/>
          <p:nvPr/>
        </p:nvSpPr>
        <p:spPr>
          <a:xfrm>
            <a:off x="5510382" y="6488668"/>
            <a:ext cx="2391525" cy="369332"/>
          </a:xfrm>
          <a:prstGeom prst="rect">
            <a:avLst/>
          </a:prstGeom>
        </p:spPr>
        <p:txBody>
          <a:bodyPr wrap="none">
            <a:spAutoFit/>
          </a:bodyPr>
          <a:lstStyle/>
          <a:p>
            <a:r>
              <a:rPr lang="fr-FR" dirty="0"/>
              <a:t>ADHV – 3M74 - 1854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a:t>QUELLES SONT LES CONDITIONS </a:t>
            </a:r>
            <a:br>
              <a:rPr lang="fr-FR" sz="2400" b="1" dirty="0"/>
            </a:br>
            <a:r>
              <a:rPr lang="fr-FR" sz="2400" b="1" dirty="0"/>
              <a:t>POUR POUVOIR VOTER ?</a:t>
            </a:r>
          </a:p>
        </p:txBody>
      </p:sp>
      <p:sp>
        <p:nvSpPr>
          <p:cNvPr id="4" name="ZoneTexte 3"/>
          <p:cNvSpPr txBox="1"/>
          <p:nvPr/>
        </p:nvSpPr>
        <p:spPr>
          <a:xfrm>
            <a:off x="699268" y="1800294"/>
            <a:ext cx="4416594" cy="923330"/>
          </a:xfrm>
          <a:prstGeom prst="rect">
            <a:avLst/>
          </a:prstGeom>
          <a:noFill/>
        </p:spPr>
        <p:txBody>
          <a:bodyPr wrap="none" rtlCol="0">
            <a:spAutoFit/>
          </a:bodyPr>
          <a:lstStyle/>
          <a:p>
            <a:pPr marL="342900" indent="-342900">
              <a:buAutoNum type="arabicParenR"/>
            </a:pPr>
            <a:r>
              <a:rPr lang="fr-FR" dirty="0"/>
              <a:t>Relever le prénom des électeurs ? </a:t>
            </a:r>
          </a:p>
          <a:p>
            <a:pPr marL="342900" indent="-342900">
              <a:buAutoNum type="arabicParenR"/>
            </a:pPr>
            <a:r>
              <a:rPr lang="fr-FR" dirty="0"/>
              <a:t>Que remarquez-vous ?</a:t>
            </a:r>
          </a:p>
          <a:p>
            <a:pPr marL="342900" indent="-342900">
              <a:buAutoNum type="arabicParenR"/>
            </a:pPr>
            <a:r>
              <a:rPr lang="fr-FR" dirty="0"/>
              <a:t>Relever les professions des électeurs.</a:t>
            </a:r>
          </a:p>
        </p:txBody>
      </p:sp>
      <p:sp>
        <p:nvSpPr>
          <p:cNvPr id="5" name="ZoneTexte 4"/>
          <p:cNvSpPr txBox="1"/>
          <p:nvPr/>
        </p:nvSpPr>
        <p:spPr>
          <a:xfrm>
            <a:off x="699268" y="2723624"/>
            <a:ext cx="7987532" cy="923330"/>
          </a:xfrm>
          <a:prstGeom prst="rect">
            <a:avLst/>
          </a:prstGeom>
          <a:noFill/>
        </p:spPr>
        <p:txBody>
          <a:bodyPr wrap="square" rtlCol="0">
            <a:spAutoFit/>
          </a:bodyPr>
          <a:lstStyle/>
          <a:p>
            <a:r>
              <a:rPr lang="fr-FR" dirty="0"/>
              <a:t>4) Quelle est la contribution la plus grande ?  La plus petite ? </a:t>
            </a:r>
          </a:p>
          <a:p>
            <a:r>
              <a:rPr lang="fr-FR" dirty="0"/>
              <a:t>5) Donnez un synonyme de contribution</a:t>
            </a:r>
          </a:p>
          <a:p>
            <a:r>
              <a:rPr lang="fr-FR" dirty="0"/>
              <a:t>6) Les électeurs résident-ils seulement dans la commune ?</a:t>
            </a:r>
          </a:p>
        </p:txBody>
      </p:sp>
      <p:sp>
        <p:nvSpPr>
          <p:cNvPr id="6" name="ZoneTexte 5"/>
          <p:cNvSpPr txBox="1"/>
          <p:nvPr/>
        </p:nvSpPr>
        <p:spPr>
          <a:xfrm>
            <a:off x="699268" y="1417638"/>
            <a:ext cx="7047760" cy="369332"/>
          </a:xfrm>
          <a:prstGeom prst="rect">
            <a:avLst/>
          </a:prstGeom>
          <a:noFill/>
        </p:spPr>
        <p:txBody>
          <a:bodyPr wrap="none" rtlCol="0">
            <a:spAutoFit/>
          </a:bodyPr>
          <a:lstStyle/>
          <a:p>
            <a:r>
              <a:rPr lang="fr-FR" b="1" u="sng" dirty="0"/>
              <a:t>Répondez aux questions suivantes à partir de la liste de 1831 :</a:t>
            </a:r>
          </a:p>
        </p:txBody>
      </p:sp>
      <p:sp>
        <p:nvSpPr>
          <p:cNvPr id="7" name="ZoneTexte 6"/>
          <p:cNvSpPr txBox="1"/>
          <p:nvPr/>
        </p:nvSpPr>
        <p:spPr>
          <a:xfrm>
            <a:off x="699268" y="4293285"/>
            <a:ext cx="7047760" cy="369332"/>
          </a:xfrm>
          <a:prstGeom prst="rect">
            <a:avLst/>
          </a:prstGeom>
          <a:noFill/>
        </p:spPr>
        <p:txBody>
          <a:bodyPr wrap="none" rtlCol="0">
            <a:spAutoFit/>
          </a:bodyPr>
          <a:lstStyle/>
          <a:p>
            <a:r>
              <a:rPr lang="fr-FR" b="1" u="sng" dirty="0"/>
              <a:t>Répondez aux questions suivantes à partir de la liste de 1854 :</a:t>
            </a:r>
          </a:p>
        </p:txBody>
      </p:sp>
      <p:sp>
        <p:nvSpPr>
          <p:cNvPr id="8" name="ZoneTexte 7"/>
          <p:cNvSpPr txBox="1"/>
          <p:nvPr/>
        </p:nvSpPr>
        <p:spPr>
          <a:xfrm>
            <a:off x="760395" y="4662617"/>
            <a:ext cx="4031873" cy="646331"/>
          </a:xfrm>
          <a:prstGeom prst="rect">
            <a:avLst/>
          </a:prstGeom>
          <a:noFill/>
        </p:spPr>
        <p:txBody>
          <a:bodyPr wrap="none" rtlCol="0">
            <a:spAutoFit/>
          </a:bodyPr>
          <a:lstStyle/>
          <a:p>
            <a:pPr marL="342900" indent="-342900">
              <a:buAutoNum type="arabicParenR"/>
            </a:pPr>
            <a:r>
              <a:rPr lang="fr-FR" dirty="0"/>
              <a:t>Relever le prénom des électeurs ? </a:t>
            </a:r>
          </a:p>
          <a:p>
            <a:pPr marL="342900" indent="-342900">
              <a:buAutoNum type="arabicParenR"/>
            </a:pPr>
            <a:r>
              <a:rPr lang="fr-FR" dirty="0"/>
              <a:t>Que remarquez-vous ?</a:t>
            </a:r>
          </a:p>
        </p:txBody>
      </p:sp>
      <p:sp>
        <p:nvSpPr>
          <p:cNvPr id="9" name="ZoneTexte 8"/>
          <p:cNvSpPr txBox="1"/>
          <p:nvPr/>
        </p:nvSpPr>
        <p:spPr>
          <a:xfrm>
            <a:off x="760395" y="5308948"/>
            <a:ext cx="4354415" cy="369332"/>
          </a:xfrm>
          <a:prstGeom prst="rect">
            <a:avLst/>
          </a:prstGeom>
          <a:noFill/>
        </p:spPr>
        <p:txBody>
          <a:bodyPr wrap="none" rtlCol="0">
            <a:spAutoFit/>
          </a:bodyPr>
          <a:lstStyle/>
          <a:p>
            <a:r>
              <a:rPr lang="fr-FR" dirty="0"/>
              <a:t>3) Relever les professions des électeurs.</a:t>
            </a:r>
          </a:p>
        </p:txBody>
      </p:sp>
      <p:sp>
        <p:nvSpPr>
          <p:cNvPr id="10" name="ZoneTexte 9"/>
          <p:cNvSpPr txBox="1"/>
          <p:nvPr/>
        </p:nvSpPr>
        <p:spPr>
          <a:xfrm>
            <a:off x="699268" y="5585947"/>
            <a:ext cx="6719100" cy="1200329"/>
          </a:xfrm>
          <a:prstGeom prst="rect">
            <a:avLst/>
          </a:prstGeom>
          <a:noFill/>
        </p:spPr>
        <p:txBody>
          <a:bodyPr wrap="square" rtlCol="0">
            <a:spAutoFit/>
          </a:bodyPr>
          <a:lstStyle/>
          <a:p>
            <a:r>
              <a:rPr lang="fr-FR" dirty="0"/>
              <a:t>4) Relever l’âge minimum des électeurs.</a:t>
            </a:r>
          </a:p>
          <a:p>
            <a:r>
              <a:rPr lang="fr-FR" dirty="0"/>
              <a:t>5) Où les électeurs doivent-ils résider pour pouvoir voter ?</a:t>
            </a:r>
          </a:p>
          <a:p>
            <a:endParaRPr lang="fr-FR" dirty="0"/>
          </a:p>
          <a:p>
            <a:r>
              <a:rPr lang="fr-FR" dirty="0"/>
              <a:t> </a:t>
            </a:r>
          </a:p>
        </p:txBody>
      </p:sp>
      <p:sp>
        <p:nvSpPr>
          <p:cNvPr id="11" name="ZoneTexte 10"/>
          <p:cNvSpPr txBox="1"/>
          <p:nvPr/>
        </p:nvSpPr>
        <p:spPr>
          <a:xfrm>
            <a:off x="760395" y="3646954"/>
            <a:ext cx="8101757" cy="646331"/>
          </a:xfrm>
          <a:prstGeom prst="rect">
            <a:avLst/>
          </a:prstGeom>
          <a:noFill/>
        </p:spPr>
        <p:txBody>
          <a:bodyPr wrap="square" rtlCol="0">
            <a:spAutoFit/>
          </a:bodyPr>
          <a:lstStyle/>
          <a:p>
            <a:r>
              <a:rPr lang="fr-FR" u="sng" dirty="0"/>
              <a:t>Bilan </a:t>
            </a:r>
            <a:r>
              <a:rPr lang="fr-FR" dirty="0"/>
              <a:t>: quelles sont les conditions aux élections municipales pour pouvoir voter en 1831?</a:t>
            </a:r>
          </a:p>
        </p:txBody>
      </p:sp>
      <p:sp>
        <p:nvSpPr>
          <p:cNvPr id="12" name="Rectangle 11"/>
          <p:cNvSpPr/>
          <p:nvPr/>
        </p:nvSpPr>
        <p:spPr>
          <a:xfrm>
            <a:off x="813069" y="6324611"/>
            <a:ext cx="7410765" cy="369332"/>
          </a:xfrm>
          <a:prstGeom prst="rect">
            <a:avLst/>
          </a:prstGeom>
        </p:spPr>
        <p:txBody>
          <a:bodyPr wrap="square">
            <a:spAutoFit/>
          </a:bodyPr>
          <a:lstStyle/>
          <a:p>
            <a:r>
              <a:rPr lang="fr-FR" u="sng" dirty="0"/>
              <a:t>Bilan </a:t>
            </a:r>
            <a:r>
              <a:rPr lang="fr-FR" dirty="0"/>
              <a:t>: quelles sont les conditions pour pouvoir voter en 1856?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étail liste Isle 1831.jpg"/>
          <p:cNvPicPr>
            <a:picLocks noChangeAspect="1"/>
          </p:cNvPicPr>
          <p:nvPr/>
        </p:nvPicPr>
        <p:blipFill>
          <a:blip r:embed="rId2"/>
          <a:stretch>
            <a:fillRect/>
          </a:stretch>
        </p:blipFill>
        <p:spPr>
          <a:xfrm>
            <a:off x="727808" y="656931"/>
            <a:ext cx="7901907" cy="5926431"/>
          </a:xfrm>
          <a:prstGeom prst="rect">
            <a:avLst/>
          </a:prstGeom>
        </p:spPr>
      </p:pic>
      <p:sp>
        <p:nvSpPr>
          <p:cNvPr id="2" name="Titre 1"/>
          <p:cNvSpPr>
            <a:spLocks noGrp="1"/>
          </p:cNvSpPr>
          <p:nvPr>
            <p:ph type="title"/>
          </p:nvPr>
        </p:nvSpPr>
        <p:spPr>
          <a:xfrm>
            <a:off x="1512702" y="0"/>
            <a:ext cx="6003893" cy="656931"/>
          </a:xfrm>
        </p:spPr>
        <p:txBody>
          <a:bodyPr>
            <a:normAutofit/>
          </a:bodyPr>
          <a:lstStyle/>
          <a:p>
            <a:r>
              <a:rPr lang="fr-FR" sz="2400" b="1" dirty="0"/>
              <a:t>LISTES - 1831</a:t>
            </a:r>
          </a:p>
        </p:txBody>
      </p:sp>
      <p:graphicFrame>
        <p:nvGraphicFramePr>
          <p:cNvPr id="5" name="Tableau 4"/>
          <p:cNvGraphicFramePr>
            <a:graphicFrameLocks noGrp="1"/>
          </p:cNvGraphicFramePr>
          <p:nvPr/>
        </p:nvGraphicFramePr>
        <p:xfrm>
          <a:off x="1093665" y="656928"/>
          <a:ext cx="7426329" cy="5005884"/>
        </p:xfrm>
        <a:graphic>
          <a:graphicData uri="http://schemas.openxmlformats.org/drawingml/2006/table">
            <a:tbl>
              <a:tblPr firstRow="1" bandRow="1">
                <a:tableStyleId>{D7AC3CCA-C797-4891-BE02-D94E43425B78}</a:tableStyleId>
              </a:tblPr>
              <a:tblGrid>
                <a:gridCol w="1849206">
                  <a:extLst>
                    <a:ext uri="{9D8B030D-6E8A-4147-A177-3AD203B41FA5}">
                      <a16:colId xmlns:a16="http://schemas.microsoft.com/office/drawing/2014/main" val="20000"/>
                    </a:ext>
                  </a:extLst>
                </a:gridCol>
                <a:gridCol w="1925462">
                  <a:extLst>
                    <a:ext uri="{9D8B030D-6E8A-4147-A177-3AD203B41FA5}">
                      <a16:colId xmlns:a16="http://schemas.microsoft.com/office/drawing/2014/main" val="20001"/>
                    </a:ext>
                  </a:extLst>
                </a:gridCol>
                <a:gridCol w="1680588">
                  <a:extLst>
                    <a:ext uri="{9D8B030D-6E8A-4147-A177-3AD203B41FA5}">
                      <a16:colId xmlns:a16="http://schemas.microsoft.com/office/drawing/2014/main" val="20002"/>
                    </a:ext>
                  </a:extLst>
                </a:gridCol>
                <a:gridCol w="770430">
                  <a:extLst>
                    <a:ext uri="{9D8B030D-6E8A-4147-A177-3AD203B41FA5}">
                      <a16:colId xmlns:a16="http://schemas.microsoft.com/office/drawing/2014/main" val="20003"/>
                    </a:ext>
                  </a:extLst>
                </a:gridCol>
                <a:gridCol w="1200643">
                  <a:extLst>
                    <a:ext uri="{9D8B030D-6E8A-4147-A177-3AD203B41FA5}">
                      <a16:colId xmlns:a16="http://schemas.microsoft.com/office/drawing/2014/main" val="20004"/>
                    </a:ext>
                  </a:extLst>
                </a:gridCol>
              </a:tblGrid>
              <a:tr h="879955">
                <a:tc>
                  <a:txBody>
                    <a:bodyPr/>
                    <a:lstStyle/>
                    <a:p>
                      <a:r>
                        <a:rPr lang="fr-FR" dirty="0"/>
                        <a:t>NOMS</a:t>
                      </a:r>
                    </a:p>
                  </a:txBody>
                  <a:tcPr/>
                </a:tc>
                <a:tc>
                  <a:txBody>
                    <a:bodyPr/>
                    <a:lstStyle/>
                    <a:p>
                      <a:r>
                        <a:rPr lang="fr-FR" dirty="0"/>
                        <a:t>PROFESSIONS</a:t>
                      </a:r>
                    </a:p>
                  </a:txBody>
                  <a:tcPr/>
                </a:tc>
                <a:tc>
                  <a:txBody>
                    <a:bodyPr/>
                    <a:lstStyle/>
                    <a:p>
                      <a:r>
                        <a:rPr lang="fr-FR" dirty="0"/>
                        <a:t>RESIDENCE</a:t>
                      </a:r>
                    </a:p>
                  </a:txBody>
                  <a:tcPr/>
                </a:tc>
                <a:tc>
                  <a:txBody>
                    <a:bodyPr/>
                    <a:lstStyle/>
                    <a:p>
                      <a:r>
                        <a:rPr lang="fr-FR" dirty="0"/>
                        <a:t>AGE</a:t>
                      </a:r>
                    </a:p>
                  </a:txBody>
                  <a:tcPr/>
                </a:tc>
                <a:tc>
                  <a:txBody>
                    <a:bodyPr/>
                    <a:lstStyle/>
                    <a:p>
                      <a:r>
                        <a:rPr lang="fr-FR" dirty="0"/>
                        <a:t>IMPOTS</a:t>
                      </a:r>
                    </a:p>
                  </a:txBody>
                  <a:tcPr/>
                </a:tc>
                <a:extLst>
                  <a:ext uri="{0D108BD9-81ED-4DB2-BD59-A6C34878D82A}">
                    <a16:rowId xmlns:a16="http://schemas.microsoft.com/office/drawing/2014/main" val="10000"/>
                  </a:ext>
                </a:extLst>
              </a:tr>
              <a:tr h="1973707">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1"/>
                  </a:ext>
                </a:extLst>
              </a:tr>
              <a:tr h="2152222">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002"/>
                  </a:ext>
                </a:extLst>
              </a:tr>
            </a:tbl>
          </a:graphicData>
        </a:graphic>
      </p:graphicFrame>
      <p:sp>
        <p:nvSpPr>
          <p:cNvPr id="6" name="ZoneTexte 5"/>
          <p:cNvSpPr txBox="1"/>
          <p:nvPr/>
        </p:nvSpPr>
        <p:spPr>
          <a:xfrm>
            <a:off x="1093665" y="1552421"/>
            <a:ext cx="1852172" cy="923330"/>
          </a:xfrm>
          <a:prstGeom prst="rect">
            <a:avLst/>
          </a:prstGeom>
          <a:noFill/>
        </p:spPr>
        <p:txBody>
          <a:bodyPr wrap="square" rtlCol="0">
            <a:spAutoFit/>
          </a:bodyPr>
          <a:lstStyle/>
          <a:p>
            <a:r>
              <a:rPr lang="fr-FR" dirty="0"/>
              <a:t>François, Honoré, Martin, Henry</a:t>
            </a:r>
          </a:p>
        </p:txBody>
      </p:sp>
      <p:sp>
        <p:nvSpPr>
          <p:cNvPr id="7" name="ZoneTexte 6"/>
          <p:cNvSpPr txBox="1"/>
          <p:nvPr/>
        </p:nvSpPr>
        <p:spPr>
          <a:xfrm>
            <a:off x="2945838" y="1552421"/>
            <a:ext cx="1852172" cy="2031325"/>
          </a:xfrm>
          <a:prstGeom prst="rect">
            <a:avLst/>
          </a:prstGeom>
          <a:noFill/>
        </p:spPr>
        <p:txBody>
          <a:bodyPr wrap="square" rtlCol="0">
            <a:spAutoFit/>
          </a:bodyPr>
          <a:lstStyle/>
          <a:p>
            <a:r>
              <a:rPr lang="fr-FR" dirty="0"/>
              <a:t>Propriétaire, négociant, docteur en médecine, conseiller à la cour de cassation </a:t>
            </a:r>
          </a:p>
        </p:txBody>
      </p:sp>
      <p:sp>
        <p:nvSpPr>
          <p:cNvPr id="8" name="ZoneTexte 7"/>
          <p:cNvSpPr txBox="1"/>
          <p:nvPr/>
        </p:nvSpPr>
        <p:spPr>
          <a:xfrm>
            <a:off x="4798010" y="1552421"/>
            <a:ext cx="1711338" cy="369332"/>
          </a:xfrm>
          <a:prstGeom prst="rect">
            <a:avLst/>
          </a:prstGeom>
          <a:noFill/>
        </p:spPr>
        <p:txBody>
          <a:bodyPr wrap="none" rtlCol="0">
            <a:spAutoFit/>
          </a:bodyPr>
          <a:lstStyle/>
          <a:p>
            <a:r>
              <a:rPr lang="fr-FR" dirty="0"/>
              <a:t>Paris, Limoges</a:t>
            </a:r>
          </a:p>
        </p:txBody>
      </p:sp>
      <p:sp>
        <p:nvSpPr>
          <p:cNvPr id="9" name="ZoneTexte 8"/>
          <p:cNvSpPr txBox="1"/>
          <p:nvPr/>
        </p:nvSpPr>
        <p:spPr>
          <a:xfrm>
            <a:off x="6509349" y="2106419"/>
            <a:ext cx="890238" cy="369332"/>
          </a:xfrm>
          <a:prstGeom prst="rect">
            <a:avLst/>
          </a:prstGeom>
          <a:noFill/>
        </p:spPr>
        <p:txBody>
          <a:bodyPr wrap="none" rtlCol="0">
            <a:spAutoFit/>
          </a:bodyPr>
          <a:lstStyle/>
          <a:p>
            <a:r>
              <a:rPr lang="fr-FR" dirty="0"/>
              <a:t>majeur</a:t>
            </a:r>
          </a:p>
        </p:txBody>
      </p:sp>
      <p:sp>
        <p:nvSpPr>
          <p:cNvPr id="10" name="ZoneTexte 9"/>
          <p:cNvSpPr txBox="1"/>
          <p:nvPr/>
        </p:nvSpPr>
        <p:spPr>
          <a:xfrm>
            <a:off x="7399586" y="1552421"/>
            <a:ext cx="1095823" cy="369332"/>
          </a:xfrm>
          <a:prstGeom prst="rect">
            <a:avLst/>
          </a:prstGeom>
          <a:noFill/>
        </p:spPr>
        <p:txBody>
          <a:bodyPr wrap="none" rtlCol="0">
            <a:spAutoFit/>
          </a:bodyPr>
          <a:lstStyle/>
          <a:p>
            <a:r>
              <a:rPr lang="fr-FR" dirty="0"/>
              <a:t>1062,2 F</a:t>
            </a:r>
          </a:p>
        </p:txBody>
      </p:sp>
      <p:sp>
        <p:nvSpPr>
          <p:cNvPr id="11" name="ZoneTexte 10"/>
          <p:cNvSpPr txBox="1"/>
          <p:nvPr/>
        </p:nvSpPr>
        <p:spPr>
          <a:xfrm>
            <a:off x="1345487" y="3583746"/>
            <a:ext cx="1108108" cy="369332"/>
          </a:xfrm>
          <a:prstGeom prst="rect">
            <a:avLst/>
          </a:prstGeom>
          <a:noFill/>
        </p:spPr>
        <p:txBody>
          <a:bodyPr wrap="none" rtlCol="0">
            <a:spAutoFit/>
          </a:bodyPr>
          <a:lstStyle/>
          <a:p>
            <a:r>
              <a:rPr lang="fr-FR" dirty="0"/>
              <a:t>Hommes</a:t>
            </a:r>
          </a:p>
        </p:txBody>
      </p:sp>
      <p:sp>
        <p:nvSpPr>
          <p:cNvPr id="12" name="ZoneTexte 11"/>
          <p:cNvSpPr txBox="1"/>
          <p:nvPr/>
        </p:nvSpPr>
        <p:spPr>
          <a:xfrm>
            <a:off x="2945838" y="3583745"/>
            <a:ext cx="1852172" cy="2031325"/>
          </a:xfrm>
          <a:prstGeom prst="rect">
            <a:avLst/>
          </a:prstGeom>
          <a:noFill/>
        </p:spPr>
        <p:txBody>
          <a:bodyPr wrap="square" rtlCol="0">
            <a:spAutoFit/>
          </a:bodyPr>
          <a:lstStyle/>
          <a:p>
            <a:r>
              <a:rPr lang="fr-FR" dirty="0"/>
              <a:t>Propriétaires terriens, commerçants et titulaires d’offices ou de charges</a:t>
            </a:r>
          </a:p>
          <a:p>
            <a:r>
              <a:rPr lang="fr-FR" dirty="0"/>
              <a:t>= bourgeois</a:t>
            </a:r>
          </a:p>
        </p:txBody>
      </p:sp>
      <p:sp>
        <p:nvSpPr>
          <p:cNvPr id="13" name="ZoneTexte 12"/>
          <p:cNvSpPr txBox="1"/>
          <p:nvPr/>
        </p:nvSpPr>
        <p:spPr>
          <a:xfrm>
            <a:off x="4798011" y="3583744"/>
            <a:ext cx="1711338" cy="923330"/>
          </a:xfrm>
          <a:prstGeom prst="rect">
            <a:avLst/>
          </a:prstGeom>
          <a:noFill/>
        </p:spPr>
        <p:txBody>
          <a:bodyPr wrap="square" rtlCol="0">
            <a:spAutoFit/>
          </a:bodyPr>
          <a:lstStyle/>
          <a:p>
            <a:r>
              <a:rPr lang="fr-FR" dirty="0"/>
              <a:t>Hors de la commune aussi</a:t>
            </a:r>
          </a:p>
        </p:txBody>
      </p:sp>
      <p:sp>
        <p:nvSpPr>
          <p:cNvPr id="14" name="ZoneTexte 13"/>
          <p:cNvSpPr txBox="1"/>
          <p:nvPr/>
        </p:nvSpPr>
        <p:spPr>
          <a:xfrm>
            <a:off x="6521859" y="3583746"/>
            <a:ext cx="877727" cy="369332"/>
          </a:xfrm>
          <a:prstGeom prst="rect">
            <a:avLst/>
          </a:prstGeom>
          <a:noFill/>
        </p:spPr>
        <p:txBody>
          <a:bodyPr wrap="none" rtlCol="0">
            <a:spAutoFit/>
          </a:bodyPr>
          <a:lstStyle/>
          <a:p>
            <a:r>
              <a:rPr lang="fr-FR" dirty="0"/>
              <a:t>25 ans</a:t>
            </a:r>
          </a:p>
        </p:txBody>
      </p:sp>
      <p:sp>
        <p:nvSpPr>
          <p:cNvPr id="15" name="ZoneTexte 14"/>
          <p:cNvSpPr txBox="1"/>
          <p:nvPr/>
        </p:nvSpPr>
        <p:spPr>
          <a:xfrm>
            <a:off x="7244735" y="4045409"/>
            <a:ext cx="1275259" cy="369332"/>
          </a:xfrm>
          <a:prstGeom prst="rect">
            <a:avLst/>
          </a:prstGeom>
          <a:noFill/>
        </p:spPr>
        <p:txBody>
          <a:bodyPr wrap="none" rtlCol="0">
            <a:spAutoFit/>
          </a:bodyPr>
          <a:lstStyle/>
          <a:p>
            <a:r>
              <a:rPr lang="fr-FR" dirty="0"/>
              <a:t>« Riches »</a:t>
            </a:r>
          </a:p>
        </p:txBody>
      </p:sp>
      <p:sp>
        <p:nvSpPr>
          <p:cNvPr id="17" name="Rectangle 16"/>
          <p:cNvSpPr/>
          <p:nvPr/>
        </p:nvSpPr>
        <p:spPr>
          <a:xfrm>
            <a:off x="2152048" y="5662812"/>
            <a:ext cx="4868568" cy="9205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p:cNvSpPr txBox="1"/>
          <p:nvPr/>
        </p:nvSpPr>
        <p:spPr>
          <a:xfrm>
            <a:off x="2739265" y="5997994"/>
            <a:ext cx="3770083" cy="461665"/>
          </a:xfrm>
          <a:prstGeom prst="rect">
            <a:avLst/>
          </a:prstGeom>
          <a:noFill/>
        </p:spPr>
        <p:txBody>
          <a:bodyPr wrap="none" rtlCol="0">
            <a:spAutoFit/>
          </a:bodyPr>
          <a:lstStyle/>
          <a:p>
            <a:r>
              <a:rPr lang="fr-FR" sz="2400" b="1" dirty="0">
                <a:solidFill>
                  <a:srgbClr val="FF0000"/>
                </a:solidFill>
              </a:rPr>
              <a:t>SUFFRAGE CENSITAIRE</a:t>
            </a:r>
          </a:p>
        </p:txBody>
      </p:sp>
      <p:sp>
        <p:nvSpPr>
          <p:cNvPr id="18" name="ZoneTexte 17"/>
          <p:cNvSpPr txBox="1"/>
          <p:nvPr/>
        </p:nvSpPr>
        <p:spPr>
          <a:xfrm>
            <a:off x="7308868" y="2475751"/>
            <a:ext cx="1159955" cy="923330"/>
          </a:xfrm>
          <a:prstGeom prst="rect">
            <a:avLst/>
          </a:prstGeom>
          <a:noFill/>
        </p:spPr>
        <p:txBody>
          <a:bodyPr wrap="none" rtlCol="0">
            <a:spAutoFit/>
          </a:bodyPr>
          <a:lstStyle/>
          <a:p>
            <a:pPr algn="ctr"/>
            <a:r>
              <a:rPr lang="fr-FR" dirty="0"/>
              <a:t>à</a:t>
            </a:r>
          </a:p>
          <a:p>
            <a:pPr algn="ctr"/>
            <a:r>
              <a:rPr lang="fr-FR" dirty="0"/>
              <a:t>5,50 F</a:t>
            </a:r>
          </a:p>
          <a:p>
            <a:pPr algn="ctr"/>
            <a:r>
              <a:rPr lang="fr-FR" dirty="0"/>
              <a:t>ou 3,70 F</a:t>
            </a:r>
          </a:p>
        </p:txBody>
      </p:sp>
      <p:pic>
        <p:nvPicPr>
          <p:cNvPr id="19" name="Image 18"/>
          <p:cNvPicPr>
            <a:picLocks noChangeAspect="1"/>
          </p:cNvPicPr>
          <p:nvPr/>
        </p:nvPicPr>
        <p:blipFill>
          <a:blip r:embed="rId3"/>
          <a:srcRect t="10331"/>
          <a:stretch>
            <a:fillRect/>
          </a:stretch>
        </p:blipFill>
        <p:spPr>
          <a:xfrm>
            <a:off x="5816205" y="2475751"/>
            <a:ext cx="1428530" cy="664375"/>
          </a:xfrm>
          <a:prstGeom prst="rect">
            <a:avLst/>
          </a:prstGeom>
        </p:spPr>
      </p:pic>
      <p:sp>
        <p:nvSpPr>
          <p:cNvPr id="20" name="ZoneTexte 19"/>
          <p:cNvSpPr txBox="1"/>
          <p:nvPr/>
        </p:nvSpPr>
        <p:spPr>
          <a:xfrm>
            <a:off x="6864094" y="1552421"/>
            <a:ext cx="313044" cy="369332"/>
          </a:xfrm>
          <a:prstGeom prst="rect">
            <a:avLst/>
          </a:prstGeom>
          <a:noFill/>
        </p:spPr>
        <p:txBody>
          <a:bodyPr wrap="none" rtlCol="0">
            <a:spAutoFit/>
          </a:bodyPr>
          <a:lstStyle/>
          <a:p>
            <a:r>
              <a:rPr lang="fr-F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7" grpId="0" animBg="1"/>
      <p:bldP spid="16" grpId="0"/>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0308" y="0"/>
            <a:ext cx="7145556" cy="595766"/>
          </a:xfrm>
        </p:spPr>
        <p:txBody>
          <a:bodyPr>
            <a:normAutofit/>
          </a:bodyPr>
          <a:lstStyle/>
          <a:p>
            <a:r>
              <a:rPr lang="fr-FR" sz="2400" b="1" dirty="0"/>
              <a:t>LISTES ELECTORALES – 1854</a:t>
            </a:r>
          </a:p>
        </p:txBody>
      </p:sp>
      <p:sp>
        <p:nvSpPr>
          <p:cNvPr id="5" name="ZoneTexte 4"/>
          <p:cNvSpPr txBox="1"/>
          <p:nvPr/>
        </p:nvSpPr>
        <p:spPr>
          <a:xfrm>
            <a:off x="1070308" y="6538183"/>
            <a:ext cx="1672879" cy="369332"/>
          </a:xfrm>
          <a:prstGeom prst="rect">
            <a:avLst/>
          </a:prstGeom>
          <a:noFill/>
        </p:spPr>
        <p:txBody>
          <a:bodyPr wrap="none" rtlCol="0">
            <a:spAutoFit/>
          </a:bodyPr>
          <a:lstStyle/>
          <a:p>
            <a:r>
              <a:rPr lang="fr-FR" dirty="0"/>
              <a:t>ADHV – 3M74</a:t>
            </a:r>
          </a:p>
        </p:txBody>
      </p:sp>
      <p:pic>
        <p:nvPicPr>
          <p:cNvPr id="6" name="Image 5" descr="Détail Isle 1856.jpg"/>
          <p:cNvPicPr>
            <a:picLocks noChangeAspect="1"/>
          </p:cNvPicPr>
          <p:nvPr/>
        </p:nvPicPr>
        <p:blipFill>
          <a:blip r:embed="rId2"/>
          <a:stretch>
            <a:fillRect/>
          </a:stretch>
        </p:blipFill>
        <p:spPr>
          <a:xfrm>
            <a:off x="1070308" y="825109"/>
            <a:ext cx="7206742" cy="5405057"/>
          </a:xfrm>
          <a:prstGeom prst="rect">
            <a:avLst/>
          </a:prstGeom>
        </p:spPr>
      </p:pic>
      <p:graphicFrame>
        <p:nvGraphicFramePr>
          <p:cNvPr id="7" name="Tableau 6"/>
          <p:cNvGraphicFramePr>
            <a:graphicFrameLocks noGrp="1"/>
          </p:cNvGraphicFramePr>
          <p:nvPr/>
        </p:nvGraphicFramePr>
        <p:xfrm>
          <a:off x="1070306" y="825109"/>
          <a:ext cx="6849936" cy="3479333"/>
        </p:xfrm>
        <a:graphic>
          <a:graphicData uri="http://schemas.openxmlformats.org/drawingml/2006/table">
            <a:tbl>
              <a:tblPr firstRow="1" bandRow="1">
                <a:tableStyleId>{D7AC3CCA-C797-4891-BE02-D94E43425B78}</a:tableStyleId>
              </a:tblPr>
              <a:tblGrid>
                <a:gridCol w="2175406">
                  <a:extLst>
                    <a:ext uri="{9D8B030D-6E8A-4147-A177-3AD203B41FA5}">
                      <a16:colId xmlns:a16="http://schemas.microsoft.com/office/drawing/2014/main" val="20000"/>
                    </a:ext>
                  </a:extLst>
                </a:gridCol>
                <a:gridCol w="776149">
                  <a:extLst>
                    <a:ext uri="{9D8B030D-6E8A-4147-A177-3AD203B41FA5}">
                      <a16:colId xmlns:a16="http://schemas.microsoft.com/office/drawing/2014/main" val="20001"/>
                    </a:ext>
                  </a:extLst>
                </a:gridCol>
                <a:gridCol w="2185897">
                  <a:extLst>
                    <a:ext uri="{9D8B030D-6E8A-4147-A177-3AD203B41FA5}">
                      <a16:colId xmlns:a16="http://schemas.microsoft.com/office/drawing/2014/main" val="20002"/>
                    </a:ext>
                  </a:extLst>
                </a:gridCol>
                <a:gridCol w="1712484">
                  <a:extLst>
                    <a:ext uri="{9D8B030D-6E8A-4147-A177-3AD203B41FA5}">
                      <a16:colId xmlns:a16="http://schemas.microsoft.com/office/drawing/2014/main" val="20003"/>
                    </a:ext>
                  </a:extLst>
                </a:gridCol>
              </a:tblGrid>
              <a:tr h="370840">
                <a:tc>
                  <a:txBody>
                    <a:bodyPr/>
                    <a:lstStyle/>
                    <a:p>
                      <a:r>
                        <a:rPr lang="fr-FR" dirty="0"/>
                        <a:t>NOMS</a:t>
                      </a:r>
                    </a:p>
                  </a:txBody>
                  <a:tcPr/>
                </a:tc>
                <a:tc>
                  <a:txBody>
                    <a:bodyPr/>
                    <a:lstStyle/>
                    <a:p>
                      <a:r>
                        <a:rPr lang="fr-FR" dirty="0"/>
                        <a:t>AGE</a:t>
                      </a:r>
                    </a:p>
                  </a:txBody>
                  <a:tcPr/>
                </a:tc>
                <a:tc>
                  <a:txBody>
                    <a:bodyPr/>
                    <a:lstStyle/>
                    <a:p>
                      <a:r>
                        <a:rPr lang="fr-FR" dirty="0"/>
                        <a:t>PROFESSIONS</a:t>
                      </a:r>
                    </a:p>
                  </a:txBody>
                  <a:tcPr/>
                </a:tc>
                <a:tc>
                  <a:txBody>
                    <a:bodyPr/>
                    <a:lstStyle/>
                    <a:p>
                      <a:r>
                        <a:rPr lang="fr-FR" dirty="0"/>
                        <a:t>RESIDENCE</a:t>
                      </a:r>
                    </a:p>
                  </a:txBody>
                  <a:tcPr/>
                </a:tc>
                <a:extLst>
                  <a:ext uri="{0D108BD9-81ED-4DB2-BD59-A6C34878D82A}">
                    <a16:rowId xmlns:a16="http://schemas.microsoft.com/office/drawing/2014/main" val="10000"/>
                  </a:ext>
                </a:extLst>
              </a:tr>
              <a:tr h="1520789">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1"/>
                  </a:ext>
                </a:extLst>
              </a:tr>
              <a:tr h="1587704">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2"/>
                  </a:ext>
                </a:extLst>
              </a:tr>
            </a:tbl>
          </a:graphicData>
        </a:graphic>
      </p:graphicFrame>
      <p:sp>
        <p:nvSpPr>
          <p:cNvPr id="8" name="ZoneTexte 7"/>
          <p:cNvSpPr txBox="1"/>
          <p:nvPr/>
        </p:nvSpPr>
        <p:spPr>
          <a:xfrm>
            <a:off x="1070308" y="1217240"/>
            <a:ext cx="2175404" cy="646331"/>
          </a:xfrm>
          <a:prstGeom prst="rect">
            <a:avLst/>
          </a:prstGeom>
          <a:noFill/>
        </p:spPr>
        <p:txBody>
          <a:bodyPr wrap="square" rtlCol="0">
            <a:spAutoFit/>
          </a:bodyPr>
          <a:lstStyle/>
          <a:p>
            <a:r>
              <a:rPr lang="fr-FR" dirty="0"/>
              <a:t>Jean, Mathieu, Pierre, Louis</a:t>
            </a:r>
          </a:p>
        </p:txBody>
      </p:sp>
      <p:sp>
        <p:nvSpPr>
          <p:cNvPr id="9" name="ZoneTexte 8"/>
          <p:cNvSpPr txBox="1"/>
          <p:nvPr/>
        </p:nvSpPr>
        <p:spPr>
          <a:xfrm>
            <a:off x="3245712" y="1217240"/>
            <a:ext cx="877727" cy="369332"/>
          </a:xfrm>
          <a:prstGeom prst="rect">
            <a:avLst/>
          </a:prstGeom>
          <a:noFill/>
        </p:spPr>
        <p:txBody>
          <a:bodyPr wrap="none" rtlCol="0">
            <a:spAutoFit/>
          </a:bodyPr>
          <a:lstStyle/>
          <a:p>
            <a:r>
              <a:rPr lang="fr-FR" dirty="0"/>
              <a:t>22 ans</a:t>
            </a:r>
          </a:p>
        </p:txBody>
      </p:sp>
      <p:sp>
        <p:nvSpPr>
          <p:cNvPr id="10" name="ZoneTexte 9"/>
          <p:cNvSpPr txBox="1"/>
          <p:nvPr/>
        </p:nvSpPr>
        <p:spPr>
          <a:xfrm>
            <a:off x="4123439" y="1217239"/>
            <a:ext cx="2068110" cy="1477328"/>
          </a:xfrm>
          <a:prstGeom prst="rect">
            <a:avLst/>
          </a:prstGeom>
          <a:noFill/>
        </p:spPr>
        <p:txBody>
          <a:bodyPr wrap="square" rtlCol="0">
            <a:spAutoFit/>
          </a:bodyPr>
          <a:lstStyle/>
          <a:p>
            <a:r>
              <a:rPr lang="fr-FR" dirty="0"/>
              <a:t>Journalier, domestique, boulanger, fermier, propriétaire</a:t>
            </a:r>
          </a:p>
        </p:txBody>
      </p:sp>
      <p:sp>
        <p:nvSpPr>
          <p:cNvPr id="11" name="ZoneTexte 10"/>
          <p:cNvSpPr txBox="1"/>
          <p:nvPr/>
        </p:nvSpPr>
        <p:spPr>
          <a:xfrm>
            <a:off x="6191549" y="2694567"/>
            <a:ext cx="1728693" cy="923330"/>
          </a:xfrm>
          <a:prstGeom prst="rect">
            <a:avLst/>
          </a:prstGeom>
          <a:noFill/>
        </p:spPr>
        <p:txBody>
          <a:bodyPr wrap="square" rtlCol="0">
            <a:spAutoFit/>
          </a:bodyPr>
          <a:lstStyle/>
          <a:p>
            <a:r>
              <a:rPr lang="fr-FR" dirty="0"/>
              <a:t>Résider dans la commune d’Isle</a:t>
            </a:r>
          </a:p>
        </p:txBody>
      </p:sp>
      <p:sp>
        <p:nvSpPr>
          <p:cNvPr id="12" name="ZoneTexte 11"/>
          <p:cNvSpPr txBox="1"/>
          <p:nvPr/>
        </p:nvSpPr>
        <p:spPr>
          <a:xfrm>
            <a:off x="6191549" y="1217239"/>
            <a:ext cx="1728693" cy="923330"/>
          </a:xfrm>
          <a:prstGeom prst="rect">
            <a:avLst/>
          </a:prstGeom>
          <a:noFill/>
        </p:spPr>
        <p:txBody>
          <a:bodyPr wrap="square" rtlCol="0">
            <a:spAutoFit/>
          </a:bodyPr>
          <a:lstStyle/>
          <a:p>
            <a:r>
              <a:rPr lang="fr-FR" dirty="0"/>
              <a:t>Isle, Mérignac, </a:t>
            </a:r>
            <a:r>
              <a:rPr lang="fr-FR" dirty="0" err="1"/>
              <a:t>Verthamon</a:t>
            </a:r>
            <a:r>
              <a:rPr lang="fr-FR" dirty="0"/>
              <a:t>, bas </a:t>
            </a:r>
            <a:r>
              <a:rPr lang="fr-FR" dirty="0" err="1"/>
              <a:t>Caillaud</a:t>
            </a:r>
            <a:endParaRPr lang="fr-FR" dirty="0"/>
          </a:p>
        </p:txBody>
      </p:sp>
      <p:sp>
        <p:nvSpPr>
          <p:cNvPr id="13" name="ZoneTexte 12"/>
          <p:cNvSpPr txBox="1"/>
          <p:nvPr/>
        </p:nvSpPr>
        <p:spPr>
          <a:xfrm>
            <a:off x="1635079" y="3248565"/>
            <a:ext cx="1108108" cy="369332"/>
          </a:xfrm>
          <a:prstGeom prst="rect">
            <a:avLst/>
          </a:prstGeom>
          <a:noFill/>
        </p:spPr>
        <p:txBody>
          <a:bodyPr wrap="none" rtlCol="0">
            <a:spAutoFit/>
          </a:bodyPr>
          <a:lstStyle/>
          <a:p>
            <a:r>
              <a:rPr lang="fr-FR" dirty="0"/>
              <a:t>Hommes</a:t>
            </a:r>
          </a:p>
        </p:txBody>
      </p:sp>
      <p:sp>
        <p:nvSpPr>
          <p:cNvPr id="14" name="ZoneTexte 13"/>
          <p:cNvSpPr txBox="1"/>
          <p:nvPr/>
        </p:nvSpPr>
        <p:spPr>
          <a:xfrm>
            <a:off x="3117785" y="3248565"/>
            <a:ext cx="1005654" cy="369332"/>
          </a:xfrm>
          <a:prstGeom prst="rect">
            <a:avLst/>
          </a:prstGeom>
          <a:noFill/>
        </p:spPr>
        <p:txBody>
          <a:bodyPr wrap="none" rtlCol="0">
            <a:spAutoFit/>
          </a:bodyPr>
          <a:lstStyle/>
          <a:p>
            <a:r>
              <a:rPr lang="fr-FR" dirty="0"/>
              <a:t>majeurs</a:t>
            </a:r>
          </a:p>
        </p:txBody>
      </p:sp>
      <p:sp>
        <p:nvSpPr>
          <p:cNvPr id="15" name="ZoneTexte 14"/>
          <p:cNvSpPr txBox="1"/>
          <p:nvPr/>
        </p:nvSpPr>
        <p:spPr>
          <a:xfrm>
            <a:off x="4001324" y="2694567"/>
            <a:ext cx="2190226" cy="1477328"/>
          </a:xfrm>
          <a:prstGeom prst="rect">
            <a:avLst/>
          </a:prstGeom>
          <a:noFill/>
        </p:spPr>
        <p:txBody>
          <a:bodyPr wrap="square" rtlCol="0">
            <a:spAutoFit/>
          </a:bodyPr>
          <a:lstStyle/>
          <a:p>
            <a:r>
              <a:rPr lang="fr-FR" dirty="0"/>
              <a:t>Toutes les professions sont représentées</a:t>
            </a:r>
          </a:p>
          <a:p>
            <a:r>
              <a:rPr lang="fr-FR" dirty="0"/>
              <a:t>= pas de conditions de ressources</a:t>
            </a:r>
          </a:p>
        </p:txBody>
      </p:sp>
      <p:sp>
        <p:nvSpPr>
          <p:cNvPr id="16" name="Rectangle 15"/>
          <p:cNvSpPr/>
          <p:nvPr/>
        </p:nvSpPr>
        <p:spPr>
          <a:xfrm>
            <a:off x="1393539" y="4727830"/>
            <a:ext cx="5997512" cy="111139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1635079" y="4958662"/>
            <a:ext cx="5428589" cy="461665"/>
          </a:xfrm>
          <a:prstGeom prst="rect">
            <a:avLst/>
          </a:prstGeom>
          <a:noFill/>
        </p:spPr>
        <p:txBody>
          <a:bodyPr wrap="none" rtlCol="0">
            <a:spAutoFit/>
          </a:bodyPr>
          <a:lstStyle/>
          <a:p>
            <a:r>
              <a:rPr lang="fr-FR" sz="2400" b="1" dirty="0">
                <a:solidFill>
                  <a:srgbClr val="FF0000"/>
                </a:solidFill>
              </a:rPr>
              <a:t>SUFFRAGE UNIVERSEL MASCULIN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0719" y="5293"/>
            <a:ext cx="5461605" cy="538690"/>
          </a:xfrm>
        </p:spPr>
        <p:txBody>
          <a:bodyPr>
            <a:normAutofit/>
          </a:bodyPr>
          <a:lstStyle/>
          <a:p>
            <a:r>
              <a:rPr lang="fr-FR" sz="2400" b="1" dirty="0"/>
              <a:t>RECTIFICATIF</a:t>
            </a:r>
          </a:p>
        </p:txBody>
      </p:sp>
      <p:pic>
        <p:nvPicPr>
          <p:cNvPr id="4" name="Image 3" descr="Rectificatif Liste Isle 1856.jpg"/>
          <p:cNvPicPr>
            <a:picLocks noChangeAspect="1"/>
          </p:cNvPicPr>
          <p:nvPr/>
        </p:nvPicPr>
        <p:blipFill>
          <a:blip r:embed="rId2"/>
          <a:srcRect r="13758" b="62417"/>
          <a:stretch>
            <a:fillRect/>
          </a:stretch>
        </p:blipFill>
        <p:spPr>
          <a:xfrm>
            <a:off x="211221" y="543983"/>
            <a:ext cx="8641080" cy="5020897"/>
          </a:xfrm>
          <a:prstGeom prst="rect">
            <a:avLst/>
          </a:prstGeom>
        </p:spPr>
      </p:pic>
      <p:pic>
        <p:nvPicPr>
          <p:cNvPr id="5" name="Image 4" descr="Rectificatif Liste Isle 1856.jpg"/>
          <p:cNvPicPr>
            <a:picLocks noChangeAspect="1"/>
          </p:cNvPicPr>
          <p:nvPr/>
        </p:nvPicPr>
        <p:blipFill>
          <a:blip r:embed="rId2"/>
          <a:srcRect t="36203" r="13758"/>
          <a:stretch>
            <a:fillRect/>
          </a:stretch>
        </p:blipFill>
        <p:spPr>
          <a:xfrm>
            <a:off x="2000250" y="543983"/>
            <a:ext cx="6401560" cy="6314017"/>
          </a:xfrm>
          <a:prstGeom prst="rect">
            <a:avLst/>
          </a:prstGeom>
        </p:spPr>
      </p:pic>
      <p:sp>
        <p:nvSpPr>
          <p:cNvPr id="6" name="Ellipse 5"/>
          <p:cNvSpPr/>
          <p:nvPr/>
        </p:nvSpPr>
        <p:spPr>
          <a:xfrm>
            <a:off x="4509565" y="3353196"/>
            <a:ext cx="1141662" cy="356723"/>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4509565" y="1315317"/>
            <a:ext cx="1141662" cy="356723"/>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4509565" y="5564880"/>
            <a:ext cx="1141662" cy="356723"/>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descr="Rectificatif Liste Isle 1856.jpg"/>
          <p:cNvPicPr>
            <a:picLocks noChangeAspect="1"/>
          </p:cNvPicPr>
          <p:nvPr/>
        </p:nvPicPr>
        <p:blipFill>
          <a:blip r:embed="rId2"/>
          <a:srcRect l="6304" t="36203" r="38620" b="35084"/>
          <a:stretch>
            <a:fillRect/>
          </a:stretch>
        </p:blipFill>
        <p:spPr>
          <a:xfrm>
            <a:off x="852565" y="543983"/>
            <a:ext cx="7549245" cy="5247448"/>
          </a:xfrm>
          <a:prstGeom prst="rect">
            <a:avLst/>
          </a:prstGeom>
        </p:spPr>
      </p:pic>
      <p:pic>
        <p:nvPicPr>
          <p:cNvPr id="11" name="Image 10" descr="Rectificatif Liste Isle 1856.jpg"/>
          <p:cNvPicPr>
            <a:picLocks noChangeAspect="1"/>
          </p:cNvPicPr>
          <p:nvPr/>
        </p:nvPicPr>
        <p:blipFill>
          <a:blip r:embed="rId2"/>
          <a:srcRect l="6182" t="64850" r="17489" b="12105"/>
          <a:stretch>
            <a:fillRect/>
          </a:stretch>
        </p:blipFill>
        <p:spPr>
          <a:xfrm>
            <a:off x="138224" y="1613913"/>
            <a:ext cx="8641081" cy="3478565"/>
          </a:xfrm>
          <a:prstGeom prst="rect">
            <a:avLst/>
          </a:prstGeom>
        </p:spPr>
      </p:pic>
      <p:sp>
        <p:nvSpPr>
          <p:cNvPr id="17" name="Ellipse 16"/>
          <p:cNvSpPr/>
          <p:nvPr/>
        </p:nvSpPr>
        <p:spPr>
          <a:xfrm>
            <a:off x="6172292" y="1672040"/>
            <a:ext cx="2610187" cy="82379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llipse 17"/>
          <p:cNvSpPr/>
          <p:nvPr/>
        </p:nvSpPr>
        <p:spPr>
          <a:xfrm>
            <a:off x="5980331" y="2495832"/>
            <a:ext cx="1137001" cy="635034"/>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p:nvPr/>
        </p:nvSpPr>
        <p:spPr>
          <a:xfrm>
            <a:off x="3920067" y="3556000"/>
            <a:ext cx="538698" cy="490474"/>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p:nvPr/>
        </p:nvSpPr>
        <p:spPr>
          <a:xfrm>
            <a:off x="6509064" y="3353196"/>
            <a:ext cx="1234782" cy="356723"/>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7" grpId="0" animBg="1"/>
      <p:bldP spid="18" grpId="0"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1557" y="33830"/>
            <a:ext cx="6303580" cy="481615"/>
          </a:xfrm>
        </p:spPr>
        <p:txBody>
          <a:bodyPr>
            <a:normAutofit/>
          </a:bodyPr>
          <a:lstStyle/>
          <a:p>
            <a:r>
              <a:rPr lang="fr-FR" sz="2400" b="1" dirty="0"/>
              <a:t>RESULTATS DE L’ENQUETE</a:t>
            </a:r>
          </a:p>
        </p:txBody>
      </p:sp>
      <p:sp>
        <p:nvSpPr>
          <p:cNvPr id="4" name="Rectangle 3"/>
          <p:cNvSpPr/>
          <p:nvPr/>
        </p:nvSpPr>
        <p:spPr>
          <a:xfrm>
            <a:off x="173924" y="1959861"/>
            <a:ext cx="8545520" cy="646331"/>
          </a:xfrm>
          <a:prstGeom prst="rect">
            <a:avLst/>
          </a:prstGeom>
        </p:spPr>
        <p:txBody>
          <a:bodyPr wrap="square">
            <a:spAutoFit/>
          </a:bodyPr>
          <a:lstStyle/>
          <a:p>
            <a:pPr algn="just"/>
            <a:r>
              <a:rPr lang="fr-FR" dirty="0"/>
              <a:t>Les électeurs </a:t>
            </a:r>
            <a:r>
              <a:rPr lang="fr-FR" dirty="0" err="1"/>
              <a:t>étaient</a:t>
            </a:r>
            <a:r>
              <a:rPr lang="fr-FR" dirty="0"/>
              <a:t> principalement </a:t>
            </a:r>
            <a:r>
              <a:rPr lang="fr-FR" dirty="0" err="1"/>
              <a:t>propriétaires</a:t>
            </a:r>
            <a:r>
              <a:rPr lang="fr-FR" dirty="0"/>
              <a:t> terriens, </a:t>
            </a:r>
            <a:r>
              <a:rPr lang="fr-FR" dirty="0" err="1"/>
              <a:t>commerçants</a:t>
            </a:r>
            <a:r>
              <a:rPr lang="fr-FR" dirty="0"/>
              <a:t> et titulaires d’offices ou de charges.</a:t>
            </a:r>
          </a:p>
        </p:txBody>
      </p:sp>
      <p:sp>
        <p:nvSpPr>
          <p:cNvPr id="8" name="Rectangle 7"/>
          <p:cNvSpPr/>
          <p:nvPr/>
        </p:nvSpPr>
        <p:spPr>
          <a:xfrm>
            <a:off x="173924" y="515445"/>
            <a:ext cx="8545520" cy="1200329"/>
          </a:xfrm>
          <a:prstGeom prst="rect">
            <a:avLst/>
          </a:prstGeom>
        </p:spPr>
        <p:txBody>
          <a:bodyPr wrap="square">
            <a:spAutoFit/>
          </a:bodyPr>
          <a:lstStyle/>
          <a:p>
            <a:pPr algn="just"/>
            <a:r>
              <a:rPr lang="fr-FR" dirty="0"/>
              <a:t>Les listes des </a:t>
            </a:r>
            <a:r>
              <a:rPr lang="fr-FR" dirty="0" err="1"/>
              <a:t>électeurs</a:t>
            </a:r>
            <a:r>
              <a:rPr lang="fr-FR" dirty="0"/>
              <a:t> municipaux </a:t>
            </a:r>
            <a:r>
              <a:rPr lang="fr-FR" dirty="0" err="1"/>
              <a:t>énumèrent</a:t>
            </a:r>
            <a:r>
              <a:rPr lang="fr-FR" dirty="0"/>
              <a:t> tous les contribuables de la commune dans l'ordre </a:t>
            </a:r>
            <a:r>
              <a:rPr lang="fr-FR" dirty="0" err="1"/>
              <a:t>décroissant</a:t>
            </a:r>
            <a:r>
              <a:rPr lang="fr-FR" dirty="0"/>
              <a:t> selon leurs contributions. Les renseignements </a:t>
            </a:r>
            <a:r>
              <a:rPr lang="fr-FR" dirty="0" err="1"/>
              <a:t>portés</a:t>
            </a:r>
            <a:r>
              <a:rPr lang="fr-FR" dirty="0"/>
              <a:t> sont les nom, </a:t>
            </a:r>
            <a:r>
              <a:rPr lang="fr-FR" dirty="0" err="1"/>
              <a:t>prénoms</a:t>
            </a:r>
            <a:r>
              <a:rPr lang="fr-FR" dirty="0"/>
              <a:t>, professions, titres ou fonctions, domicile, </a:t>
            </a:r>
            <a:r>
              <a:rPr lang="fr-FR" dirty="0" err="1"/>
              <a:t>âge</a:t>
            </a:r>
            <a:r>
              <a:rPr lang="fr-FR" dirty="0"/>
              <a:t> (pas </a:t>
            </a:r>
            <a:r>
              <a:rPr lang="fr-FR" dirty="0" err="1"/>
              <a:t>systématiquement</a:t>
            </a:r>
            <a:r>
              <a:rPr lang="fr-FR" dirty="0"/>
              <a:t>), total des contributions, observations. </a:t>
            </a:r>
          </a:p>
        </p:txBody>
      </p:sp>
      <p:sp>
        <p:nvSpPr>
          <p:cNvPr id="9" name="Rectangle 8"/>
          <p:cNvSpPr/>
          <p:nvPr/>
        </p:nvSpPr>
        <p:spPr>
          <a:xfrm>
            <a:off x="173924" y="4976533"/>
            <a:ext cx="8545520" cy="1477328"/>
          </a:xfrm>
          <a:prstGeom prst="rect">
            <a:avLst/>
          </a:prstGeom>
        </p:spPr>
        <p:txBody>
          <a:bodyPr wrap="square">
            <a:spAutoFit/>
          </a:bodyPr>
          <a:lstStyle/>
          <a:p>
            <a:pPr algn="just"/>
            <a:r>
              <a:rPr lang="fr-FR" dirty="0"/>
              <a:t>Il y a trois types d'</a:t>
            </a:r>
            <a:r>
              <a:rPr lang="fr-FR" dirty="0" err="1"/>
              <a:t>électeurs</a:t>
            </a:r>
            <a:r>
              <a:rPr lang="fr-FR" dirty="0"/>
              <a:t> : « les </a:t>
            </a:r>
            <a:r>
              <a:rPr lang="fr-FR" dirty="0" err="1"/>
              <a:t>électeurs</a:t>
            </a:r>
            <a:r>
              <a:rPr lang="fr-FR" dirty="0"/>
              <a:t> censitaires » - qui peuvent ne pas </a:t>
            </a:r>
            <a:r>
              <a:rPr lang="fr-FR" dirty="0" err="1"/>
              <a:t>résider</a:t>
            </a:r>
            <a:r>
              <a:rPr lang="fr-FR" dirty="0"/>
              <a:t> dans la commune - et sur une liste </a:t>
            </a:r>
            <a:r>
              <a:rPr lang="fr-FR" dirty="0" err="1"/>
              <a:t>complémentaire</a:t>
            </a:r>
            <a:r>
              <a:rPr lang="fr-FR" dirty="0"/>
              <a:t> </a:t>
            </a:r>
            <a:r>
              <a:rPr lang="fr-FR" dirty="0" err="1"/>
              <a:t>appelée</a:t>
            </a:r>
            <a:r>
              <a:rPr lang="fr-FR" dirty="0"/>
              <a:t> liste des </a:t>
            </a:r>
            <a:r>
              <a:rPr lang="fr-FR" dirty="0" err="1"/>
              <a:t>qualifiés</a:t>
            </a:r>
            <a:r>
              <a:rPr lang="fr-FR" dirty="0"/>
              <a:t>, « les </a:t>
            </a:r>
            <a:r>
              <a:rPr lang="fr-FR" dirty="0" err="1"/>
              <a:t>électeurs</a:t>
            </a:r>
            <a:r>
              <a:rPr lang="fr-FR" dirty="0"/>
              <a:t> censitaires </a:t>
            </a:r>
            <a:r>
              <a:rPr lang="fr-FR" dirty="0" err="1"/>
              <a:t>suppléants</a:t>
            </a:r>
            <a:r>
              <a:rPr lang="fr-FR" dirty="0"/>
              <a:t> » et « les </a:t>
            </a:r>
            <a:r>
              <a:rPr lang="fr-FR" dirty="0" err="1"/>
              <a:t>électeurs</a:t>
            </a:r>
            <a:r>
              <a:rPr lang="fr-FR" dirty="0"/>
              <a:t> censitaires adjoints » qui eux doivent </a:t>
            </a:r>
            <a:r>
              <a:rPr lang="fr-FR" dirty="0" err="1"/>
              <a:t>résider</a:t>
            </a:r>
            <a:r>
              <a:rPr lang="fr-FR" dirty="0"/>
              <a:t> dans la commune et y exercer des fonctions administratives. </a:t>
            </a:r>
          </a:p>
        </p:txBody>
      </p:sp>
      <p:sp>
        <p:nvSpPr>
          <p:cNvPr id="10" name="Rectangle 9"/>
          <p:cNvSpPr/>
          <p:nvPr/>
        </p:nvSpPr>
        <p:spPr>
          <a:xfrm>
            <a:off x="173924" y="2929358"/>
            <a:ext cx="8545520" cy="2031325"/>
          </a:xfrm>
          <a:prstGeom prst="rect">
            <a:avLst/>
          </a:prstGeom>
        </p:spPr>
        <p:txBody>
          <a:bodyPr wrap="square">
            <a:spAutoFit/>
          </a:bodyPr>
          <a:lstStyle/>
          <a:p>
            <a:pPr algn="just"/>
            <a:r>
              <a:rPr lang="fr-FR" dirty="0"/>
              <a:t>Loi du 21 mars 1831 instaure des élections municipales dans chacune des 36000 communes de France et une reconnaissance d’un corps électoral bien plus important que pour les élections législatives qui imposent des conditions beaucoup plus draconiennes. En effet, l’article 12 impose un nombre d’électeurs minimum proportionnellement au nombre d’habitants de la commune baissant le cens dans certaines communes à 6 centimes instaurant un quasi suffrage universel masculin.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8012" y="12427"/>
            <a:ext cx="5433063" cy="524422"/>
          </a:xfrm>
        </p:spPr>
        <p:txBody>
          <a:bodyPr>
            <a:normAutofit/>
          </a:bodyPr>
          <a:lstStyle/>
          <a:p>
            <a:r>
              <a:rPr lang="fr-FR" sz="2400" b="1" dirty="0"/>
              <a:t>COMPARAISON</a:t>
            </a:r>
          </a:p>
        </p:txBody>
      </p:sp>
      <p:sp>
        <p:nvSpPr>
          <p:cNvPr id="5" name="Rectangle 4"/>
          <p:cNvSpPr/>
          <p:nvPr/>
        </p:nvSpPr>
        <p:spPr>
          <a:xfrm>
            <a:off x="457200" y="4029164"/>
            <a:ext cx="8433494" cy="1200329"/>
          </a:xfrm>
          <a:prstGeom prst="rect">
            <a:avLst/>
          </a:prstGeom>
        </p:spPr>
        <p:txBody>
          <a:bodyPr wrap="square">
            <a:spAutoFit/>
          </a:bodyPr>
          <a:lstStyle/>
          <a:p>
            <a:pPr algn="just"/>
            <a:r>
              <a:rPr lang="fr-FR" dirty="0"/>
              <a:t>En 1848 est </a:t>
            </a:r>
            <a:r>
              <a:rPr lang="fr-FR" dirty="0" err="1"/>
              <a:t>instauré</a:t>
            </a:r>
            <a:r>
              <a:rPr lang="fr-FR" dirty="0"/>
              <a:t> le suffrage universel et direct. Le droit de vote est </a:t>
            </a:r>
            <a:r>
              <a:rPr lang="fr-FR" dirty="0" err="1"/>
              <a:t>accordé</a:t>
            </a:r>
            <a:r>
              <a:rPr lang="fr-FR" dirty="0"/>
              <a:t> aux hommes </a:t>
            </a:r>
            <a:r>
              <a:rPr lang="fr-FR" dirty="0" err="1"/>
              <a:t>âgés</a:t>
            </a:r>
            <a:r>
              <a:rPr lang="fr-FR" dirty="0"/>
              <a:t> de plus de 21 ans, sans condition de cens (ressources). A partir de 1852, pour </a:t>
            </a:r>
            <a:r>
              <a:rPr lang="fr-FR" dirty="0" err="1"/>
              <a:t>acquérir</a:t>
            </a:r>
            <a:r>
              <a:rPr lang="fr-FR" dirty="0"/>
              <a:t> la </a:t>
            </a:r>
            <a:r>
              <a:rPr lang="fr-FR" dirty="0" err="1"/>
              <a:t>qualité</a:t>
            </a:r>
            <a:r>
              <a:rPr lang="fr-FR" dirty="0"/>
              <a:t> d'</a:t>
            </a:r>
            <a:r>
              <a:rPr lang="fr-FR" dirty="0" err="1"/>
              <a:t>électeur</a:t>
            </a:r>
            <a:r>
              <a:rPr lang="fr-FR" dirty="0"/>
              <a:t>, il faut </a:t>
            </a:r>
            <a:r>
              <a:rPr lang="fr-FR" dirty="0" err="1"/>
              <a:t>résider</a:t>
            </a:r>
            <a:r>
              <a:rPr lang="fr-FR" dirty="0"/>
              <a:t> dans la commune depuis six mois au moins.</a:t>
            </a:r>
          </a:p>
        </p:txBody>
      </p:sp>
      <p:sp>
        <p:nvSpPr>
          <p:cNvPr id="6" name="Rectangle 5"/>
          <p:cNvSpPr/>
          <p:nvPr/>
        </p:nvSpPr>
        <p:spPr>
          <a:xfrm>
            <a:off x="457200" y="799060"/>
            <a:ext cx="8433494" cy="923330"/>
          </a:xfrm>
          <a:prstGeom prst="rect">
            <a:avLst/>
          </a:prstGeom>
        </p:spPr>
        <p:txBody>
          <a:bodyPr wrap="square">
            <a:spAutoFit/>
          </a:bodyPr>
          <a:lstStyle/>
          <a:p>
            <a:pPr algn="just"/>
            <a:r>
              <a:rPr lang="fr-FR" dirty="0"/>
              <a:t>Il faut distinguer les </a:t>
            </a:r>
            <a:r>
              <a:rPr lang="fr-FR" dirty="0" err="1"/>
              <a:t>électeurs</a:t>
            </a:r>
            <a:r>
              <a:rPr lang="fr-FR" dirty="0"/>
              <a:t> politiques qui peuvent voter aux élections législatives (Assemblée nationale) et </a:t>
            </a:r>
            <a:r>
              <a:rPr lang="fr-FR" dirty="0" err="1"/>
              <a:t>électeurs</a:t>
            </a:r>
            <a:r>
              <a:rPr lang="fr-FR" dirty="0"/>
              <a:t> municipaux qui élisent les conseillers municipaux.</a:t>
            </a:r>
          </a:p>
        </p:txBody>
      </p:sp>
      <p:sp>
        <p:nvSpPr>
          <p:cNvPr id="8" name="Rectangle 7"/>
          <p:cNvSpPr/>
          <p:nvPr/>
        </p:nvSpPr>
        <p:spPr>
          <a:xfrm>
            <a:off x="457200" y="1997649"/>
            <a:ext cx="8433494" cy="1754327"/>
          </a:xfrm>
          <a:prstGeom prst="rect">
            <a:avLst/>
          </a:prstGeom>
        </p:spPr>
        <p:txBody>
          <a:bodyPr wrap="square">
            <a:spAutoFit/>
          </a:bodyPr>
          <a:lstStyle/>
          <a:p>
            <a:pPr algn="just"/>
            <a:r>
              <a:rPr lang="fr-FR" dirty="0"/>
              <a:t>Sous la Monarchie de Juillet, les </a:t>
            </a:r>
            <a:r>
              <a:rPr lang="fr-FR" dirty="0" err="1"/>
              <a:t>électeurs</a:t>
            </a:r>
            <a:r>
              <a:rPr lang="fr-FR" dirty="0"/>
              <a:t> censitaires </a:t>
            </a:r>
            <a:r>
              <a:rPr lang="fr-FR" dirty="0" err="1"/>
              <a:t>étaient</a:t>
            </a:r>
            <a:r>
              <a:rPr lang="fr-FR" dirty="0"/>
              <a:t> ceux qui, </a:t>
            </a:r>
            <a:r>
              <a:rPr lang="fr-FR" dirty="0" err="1"/>
              <a:t>à</a:t>
            </a:r>
            <a:r>
              <a:rPr lang="fr-FR" dirty="0"/>
              <a:t> condition d'</a:t>
            </a:r>
            <a:r>
              <a:rPr lang="fr-FR" dirty="0" err="1"/>
              <a:t>être</a:t>
            </a:r>
            <a:r>
              <a:rPr lang="fr-FR" dirty="0"/>
              <a:t> </a:t>
            </a:r>
            <a:r>
              <a:rPr lang="fr-FR" dirty="0" err="1"/>
              <a:t>âgés</a:t>
            </a:r>
            <a:r>
              <a:rPr lang="fr-FR" dirty="0"/>
              <a:t> de 25 ans </a:t>
            </a:r>
            <a:r>
              <a:rPr lang="fr-FR" dirty="0" err="1"/>
              <a:t>révolus</a:t>
            </a:r>
            <a:r>
              <a:rPr lang="fr-FR" dirty="0"/>
              <a:t>, devaient payer un cens minimum de 200 Francs (environ 450 euros, le salaire mensuel effectif d'un ouvrier est de 40 francs pour 15 heures de travail par jour). Ce cens </a:t>
            </a:r>
            <a:r>
              <a:rPr lang="fr-FR" dirty="0" err="1"/>
              <a:t>était</a:t>
            </a:r>
            <a:r>
              <a:rPr lang="fr-FR" dirty="0"/>
              <a:t> </a:t>
            </a:r>
            <a:r>
              <a:rPr lang="fr-FR" dirty="0" err="1"/>
              <a:t>composé</a:t>
            </a:r>
            <a:r>
              <a:rPr lang="fr-FR" dirty="0"/>
              <a:t> de ce que l’on appelait </a:t>
            </a:r>
            <a:r>
              <a:rPr lang="fr-FR" dirty="0" err="1"/>
              <a:t>à</a:t>
            </a:r>
            <a:r>
              <a:rPr lang="fr-FR" dirty="0"/>
              <a:t> l’</a:t>
            </a:r>
            <a:r>
              <a:rPr lang="fr-FR" dirty="0" err="1"/>
              <a:t>époque</a:t>
            </a:r>
            <a:r>
              <a:rPr lang="fr-FR" dirty="0"/>
              <a:t> les contributions et non pas </a:t>
            </a:r>
            <a:r>
              <a:rPr lang="fr-FR" dirty="0" err="1"/>
              <a:t>impôts</a:t>
            </a:r>
            <a:r>
              <a:rPr lang="fr-FR" dirty="0"/>
              <a:t>, il </a:t>
            </a:r>
            <a:r>
              <a:rPr lang="fr-FR" dirty="0" err="1"/>
              <a:t>était</a:t>
            </a:r>
            <a:r>
              <a:rPr lang="fr-FR" dirty="0"/>
              <a:t> la somme de 4 </a:t>
            </a:r>
            <a:r>
              <a:rPr lang="fr-FR" dirty="0" err="1"/>
              <a:t>impôts</a:t>
            </a:r>
            <a:r>
              <a:rPr lang="fr-FR"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98" y="4189"/>
            <a:ext cx="6460559" cy="370992"/>
          </a:xfrm>
        </p:spPr>
        <p:txBody>
          <a:bodyPr>
            <a:normAutofit/>
          </a:bodyPr>
          <a:lstStyle/>
          <a:p>
            <a:r>
              <a:rPr lang="fr-FR" sz="1200" b="1" dirty="0">
                <a:latin typeface="Arial"/>
                <a:cs typeface="Arial"/>
              </a:rPr>
              <a:t>QUELLES SONT LES CONDITIONS POUR POUVOIR VOTER ?</a:t>
            </a:r>
            <a:endParaRPr lang="fr-FR" sz="1200" dirty="0">
              <a:latin typeface="Arial"/>
              <a:cs typeface="Arial"/>
            </a:endParaRPr>
          </a:p>
        </p:txBody>
      </p:sp>
      <p:sp>
        <p:nvSpPr>
          <p:cNvPr id="4" name="Rectangle 3"/>
          <p:cNvSpPr/>
          <p:nvPr/>
        </p:nvSpPr>
        <p:spPr>
          <a:xfrm>
            <a:off x="413851" y="375181"/>
            <a:ext cx="6062404" cy="276999"/>
          </a:xfrm>
          <a:prstGeom prst="rect">
            <a:avLst/>
          </a:prstGeom>
        </p:spPr>
        <p:txBody>
          <a:bodyPr wrap="square">
            <a:spAutoFit/>
          </a:bodyPr>
          <a:lstStyle/>
          <a:p>
            <a:r>
              <a:rPr lang="fr-FR" sz="1200" b="1" u="sng" dirty="0">
                <a:latin typeface="Arial"/>
                <a:cs typeface="Arial"/>
              </a:rPr>
              <a:t>CONSIGNES : Répondez aux questions suivantes à partir de la liste de 1831 :</a:t>
            </a:r>
          </a:p>
        </p:txBody>
      </p:sp>
      <p:sp>
        <p:nvSpPr>
          <p:cNvPr id="5" name="Rectangle 4"/>
          <p:cNvSpPr/>
          <p:nvPr/>
        </p:nvSpPr>
        <p:spPr>
          <a:xfrm>
            <a:off x="413851" y="652180"/>
            <a:ext cx="8534496" cy="3785652"/>
          </a:xfrm>
          <a:prstGeom prst="rect">
            <a:avLst/>
          </a:prstGeom>
        </p:spPr>
        <p:txBody>
          <a:bodyPr wrap="square">
            <a:spAutoFit/>
          </a:bodyPr>
          <a:lstStyle/>
          <a:p>
            <a:pPr algn="just"/>
            <a:r>
              <a:rPr lang="fr-FR" sz="1200" dirty="0">
                <a:latin typeface="Arial"/>
                <a:cs typeface="Arial"/>
              </a:rPr>
              <a:t>1. Relever le prénom des électeurs ?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a:t>
            </a:r>
          </a:p>
          <a:p>
            <a:pPr marL="342900" indent="-342900" algn="just"/>
            <a:endParaRPr lang="fr-FR" sz="1200" dirty="0">
              <a:latin typeface="Arial"/>
              <a:cs typeface="Arial"/>
            </a:endParaRPr>
          </a:p>
          <a:p>
            <a:pPr algn="just"/>
            <a:r>
              <a:rPr lang="fr-FR" sz="1200" dirty="0">
                <a:latin typeface="Arial"/>
                <a:cs typeface="Arial"/>
              </a:rPr>
              <a:t>2.  Que remarquez-vous ? : _ _ _ _ _ _ _ _ _ _ _ _ _ _ _ _ _ _ _ _ _ _ _ _ _ _ _ _ _ _ _ _ _ _ _ _ _ _ _ _ _ _ _ _ _ _ _ _ _ _ _</a:t>
            </a:r>
          </a:p>
          <a:p>
            <a:pPr marL="342900" indent="-342900" algn="just">
              <a:buFont typeface="+mj-lt"/>
              <a:buAutoNum type="arabicPeriod"/>
            </a:pPr>
            <a:endParaRPr lang="fr-FR" sz="1200" dirty="0">
              <a:latin typeface="Arial"/>
              <a:cs typeface="Arial"/>
            </a:endParaRPr>
          </a:p>
          <a:p>
            <a:pPr algn="just"/>
            <a:r>
              <a:rPr lang="fr-FR" sz="1200" dirty="0">
                <a:latin typeface="Arial"/>
                <a:cs typeface="Arial"/>
              </a:rPr>
              <a:t>3. Relever les professions des électeurs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a:t>
            </a:r>
          </a:p>
          <a:p>
            <a:pPr marL="342900" indent="-342900" algn="just"/>
            <a:endParaRPr lang="fr-FR" sz="1200" dirty="0">
              <a:latin typeface="Arial"/>
              <a:cs typeface="Arial"/>
            </a:endParaRPr>
          </a:p>
          <a:p>
            <a:pPr algn="just"/>
            <a:r>
              <a:rPr lang="fr-FR" sz="1200" dirty="0"/>
              <a:t>4. Quelle est la contribution la plus grande et la plus petite ? : </a:t>
            </a:r>
            <a:r>
              <a:rPr lang="fr-FR" sz="1200" dirty="0">
                <a:latin typeface="Arial"/>
                <a:cs typeface="Arial"/>
              </a:rPr>
              <a:t>_ _ _ _ _ _ _ _ _ _ _ _ _ _ _ _ _ _ _ _ _ _ _ _ _ _ _ _ _ _ _ _ _ _ _ _ _ _ _ _ _ _ _ _ _ _ _ _ _ _ _ _ _ _ _ _ _ _ _ _ _ _ _ _ _ _ _ _ _ _ _ _ _ _ _ _ _ _ _ _ _ _ _ _ _ _ _ _ _ _ _ _ _ _ _ _ _ _ _ _ _ </a:t>
            </a:r>
          </a:p>
          <a:p>
            <a:pPr marL="342900" indent="-342900" algn="just"/>
            <a:endParaRPr lang="fr-FR" sz="1200" dirty="0"/>
          </a:p>
          <a:p>
            <a:pPr algn="just"/>
            <a:r>
              <a:rPr lang="fr-FR" sz="1200" dirty="0"/>
              <a:t>5. Donnez un synonyme de contribution : </a:t>
            </a:r>
            <a:r>
              <a:rPr lang="fr-FR" sz="1200" dirty="0">
                <a:latin typeface="Arial"/>
                <a:cs typeface="Arial"/>
              </a:rPr>
              <a:t>_ _ _ _ _ _ _ _ _ _ _ _ _ _ _ _ _ _ _ _ _ _ _ _ _ _ _ _ _ _ _ _ _ _ _ _ _ _ _ _ _ _ _ _ _ </a:t>
            </a:r>
          </a:p>
          <a:p>
            <a:pPr marL="342900" indent="-342900" algn="just"/>
            <a:endParaRPr lang="fr-FR" sz="1200" dirty="0">
              <a:latin typeface="Arial"/>
              <a:cs typeface="Arial"/>
            </a:endParaRPr>
          </a:p>
          <a:p>
            <a:pPr algn="just"/>
            <a:r>
              <a:rPr lang="fr-FR" sz="1200" dirty="0"/>
              <a:t>6.Les électeurs résident-ils seulement dans la commune ? :  </a:t>
            </a:r>
            <a:r>
              <a:rPr lang="fr-FR" sz="1200" dirty="0">
                <a:latin typeface="Arial"/>
                <a:cs typeface="Arial"/>
              </a:rPr>
              <a:t>_ _ _ _ _ _ _ _ _ _ _ _ _ _ _ _ _ _ _ _ _ _ _ _ _ _ _ _ _ _ _ _ _ _ _ _  </a:t>
            </a:r>
          </a:p>
        </p:txBody>
      </p:sp>
      <p:sp>
        <p:nvSpPr>
          <p:cNvPr id="6" name="ZoneTexte 5"/>
          <p:cNvSpPr txBox="1"/>
          <p:nvPr/>
        </p:nvSpPr>
        <p:spPr>
          <a:xfrm>
            <a:off x="413851" y="4580324"/>
            <a:ext cx="8534496" cy="2215991"/>
          </a:xfrm>
          <a:prstGeom prst="rect">
            <a:avLst/>
          </a:prstGeom>
          <a:noFill/>
        </p:spPr>
        <p:txBody>
          <a:bodyPr wrap="square" rtlCol="0">
            <a:spAutoFit/>
          </a:bodyPr>
          <a:lstStyle/>
          <a:p>
            <a:r>
              <a:rPr lang="fr-FR" sz="1200" b="1" u="sng" dirty="0">
                <a:latin typeface="Arial"/>
                <a:cs typeface="Arial"/>
              </a:rPr>
              <a:t>BILAN </a:t>
            </a:r>
            <a:r>
              <a:rPr lang="fr-FR" sz="1200" dirty="0">
                <a:latin typeface="Arial"/>
                <a:cs typeface="Arial"/>
              </a:rPr>
              <a:t>: A partir de vos réponses aux questions précédentes, quelles sont les conditions pour pouvoir voter dans la commune en 1831 ? :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 __ _ _ _ _ _ _ _ _ _ _ _ _ _ _ _ _ _ _ _ _ _ _ _ _ _ _ _ _ _ _ _ _ _ _ _ _ _ _ _ _ _ _ _ _ _ _ _ _ _ _ _ _ _ _ _ _ _ _ _ _ _ _ _ _ _ _ _ _ _ _ _ _ _ _ _ _ _ _ _ _ _ _ _ _ _ _ _ _ _ _ _ _ _ </a:t>
            </a:r>
          </a:p>
          <a:p>
            <a:endParaRPr lang="fr-FR" dirty="0"/>
          </a:p>
        </p:txBody>
      </p:sp>
      <p:sp>
        <p:nvSpPr>
          <p:cNvPr id="7" name="Rectangle à coins arrondis 6"/>
          <p:cNvSpPr/>
          <p:nvPr/>
        </p:nvSpPr>
        <p:spPr>
          <a:xfrm>
            <a:off x="171173" y="4580324"/>
            <a:ext cx="8777174" cy="2097531"/>
          </a:xfrm>
          <a:prstGeom prst="round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544</TotalTime>
  <Words>3678</Words>
  <Application>Microsoft Macintosh PowerPoint</Application>
  <PresentationFormat>Affichage à l'écran (4:3)</PresentationFormat>
  <Paragraphs>109</Paragraphs>
  <Slides>12</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12</vt:i4>
      </vt:variant>
    </vt:vector>
  </HeadingPairs>
  <TitlesOfParts>
    <vt:vector size="15" baseType="lpstr">
      <vt:lpstr>Arial</vt:lpstr>
      <vt:lpstr>Calibri</vt:lpstr>
      <vt:lpstr>Thème Office</vt:lpstr>
      <vt:lpstr>LA COMMUNE D’ISLE</vt:lpstr>
      <vt:lpstr>LISTES ELECTORALES</vt:lpstr>
      <vt:lpstr>QUELLES SONT LES CONDITIONS  POUR POUVOIR VOTER ?</vt:lpstr>
      <vt:lpstr>LISTES - 1831</vt:lpstr>
      <vt:lpstr>LISTES ELECTORALES – 1854</vt:lpstr>
      <vt:lpstr>RECTIFICATIF</vt:lpstr>
      <vt:lpstr>RESULTATS DE L’ENQUETE</vt:lpstr>
      <vt:lpstr>COMPARAISON</vt:lpstr>
      <vt:lpstr>QUELLES SONT LES CONDITIONS POUR POUVOIR VOTER ?</vt:lpstr>
      <vt:lpstr>CORRECTION : LISTE ELECTORALE DE 1831</vt:lpstr>
      <vt:lpstr>QUELLES SONT LES CONDITIONS POUR POUVOIR VOTER ?</vt:lpstr>
      <vt:lpstr>CORRECTION : LISTE ELECTORALE DE 1854</vt:lpstr>
    </vt:vector>
  </TitlesOfParts>
  <Company>SA H TESSON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CARTES DE LA COMMUNE D’ISLE</dc:title>
  <dc:creator>Ludovic et Sophie Sicot</dc:creator>
  <cp:lastModifiedBy>Sophie SICOT</cp:lastModifiedBy>
  <cp:revision>117</cp:revision>
  <cp:lastPrinted>2018-05-28T16:57:48Z</cp:lastPrinted>
  <dcterms:created xsi:type="dcterms:W3CDTF">2018-05-28T16:56:20Z</dcterms:created>
  <dcterms:modified xsi:type="dcterms:W3CDTF">2023-05-25T11:25:27Z</dcterms:modified>
</cp:coreProperties>
</file>