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7" r:id="rId2"/>
    <p:sldId id="438" r:id="rId3"/>
    <p:sldId id="427" r:id="rId4"/>
    <p:sldId id="364" r:id="rId5"/>
    <p:sldId id="365" r:id="rId6"/>
    <p:sldId id="375" r:id="rId7"/>
    <p:sldId id="400" r:id="rId8"/>
    <p:sldId id="374" r:id="rId9"/>
    <p:sldId id="439" r:id="rId10"/>
    <p:sldId id="431" r:id="rId11"/>
    <p:sldId id="434" r:id="rId12"/>
    <p:sldId id="432" r:id="rId13"/>
    <p:sldId id="433" r:id="rId14"/>
    <p:sldId id="440" r:id="rId15"/>
    <p:sldId id="426" r:id="rId16"/>
    <p:sldId id="383" r:id="rId17"/>
    <p:sldId id="381" r:id="rId18"/>
    <p:sldId id="262" r:id="rId19"/>
    <p:sldId id="267" r:id="rId20"/>
    <p:sldId id="437" r:id="rId21"/>
    <p:sldId id="372" r:id="rId22"/>
    <p:sldId id="407" r:id="rId23"/>
    <p:sldId id="436" r:id="rId24"/>
    <p:sldId id="409" r:id="rId25"/>
    <p:sldId id="428" r:id="rId26"/>
    <p:sldId id="263" r:id="rId27"/>
    <p:sldId id="378" r:id="rId28"/>
    <p:sldId id="429" r:id="rId29"/>
    <p:sldId id="260" r:id="rId30"/>
    <p:sldId id="441" r:id="rId31"/>
    <p:sldId id="443" r:id="rId32"/>
    <p:sldId id="386" r:id="rId33"/>
    <p:sldId id="385" r:id="rId34"/>
    <p:sldId id="442" r:id="rId35"/>
    <p:sldId id="444" r:id="rId3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964"/>
  </p:normalViewPr>
  <p:slideViewPr>
    <p:cSldViewPr snapToGrid="0">
      <p:cViewPr varScale="1">
        <p:scale>
          <a:sx n="111" d="100"/>
          <a:sy n="111" d="100"/>
        </p:scale>
        <p:origin x="216" y="30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1718C-F564-1B41-8793-84AFD6CF5294}" type="datetimeFigureOut">
              <a:rPr lang="fr-FR" smtClean="0"/>
              <a:t>01/02/2024</a:t>
            </a:fld>
            <a:endParaRPr lang="fr-FR"/>
          </a:p>
        </p:txBody>
      </p:sp>
      <p:sp>
        <p:nvSpPr>
          <p:cNvPr id="4" name="Espace réservé de l'image des diapositives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AB1B3B-552E-2345-AC40-65C66D6BFFB5}" type="slidenum">
              <a:rPr lang="fr-FR" smtClean="0"/>
              <a:t>‹N°›</a:t>
            </a:fld>
            <a:endParaRPr lang="fr-FR"/>
          </a:p>
        </p:txBody>
      </p:sp>
    </p:spTree>
    <p:extLst>
      <p:ext uri="{BB962C8B-B14F-4D97-AF65-F5344CB8AC3E}">
        <p14:creationId xmlns:p14="http://schemas.microsoft.com/office/powerpoint/2010/main" val="165072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33EB09-D2F2-1745-9453-1043332A5CCB}" type="slidenum">
              <a:rPr lang="fr-FR"/>
              <a:pPr/>
              <a:t>5</a:t>
            </a:fld>
            <a:endParaRPr lang="fr-F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79127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0018E461-E4BB-4E48-9048-383306C247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a:solidFill>
                  <a:schemeClr val="tx1"/>
                </a:solidFill>
                <a:latin typeface="Garamond" panose="02020404030301010803" pitchFamily="18" charset="0"/>
                <a:ea typeface="ＭＳ Ｐゴシック" panose="020B0600070205080204" pitchFamily="34" charset="-128"/>
              </a:defRPr>
            </a:lvl1pPr>
            <a:lvl2pPr marL="742950" indent="-285750">
              <a:defRPr sz="2000">
                <a:solidFill>
                  <a:schemeClr val="tx1"/>
                </a:solidFill>
                <a:latin typeface="Garamond" panose="02020404030301010803" pitchFamily="18" charset="0"/>
                <a:ea typeface="ＭＳ Ｐゴシック" panose="020B0600070205080204" pitchFamily="34" charset="-128"/>
              </a:defRPr>
            </a:lvl2pPr>
            <a:lvl3pPr marL="1143000" indent="-228600">
              <a:defRPr sz="2000">
                <a:solidFill>
                  <a:schemeClr val="tx1"/>
                </a:solidFill>
                <a:latin typeface="Garamond" panose="02020404030301010803" pitchFamily="18" charset="0"/>
                <a:ea typeface="ＭＳ Ｐゴシック" panose="020B0600070205080204" pitchFamily="34" charset="-128"/>
              </a:defRPr>
            </a:lvl3pPr>
            <a:lvl4pPr marL="1600200" indent="-228600">
              <a:defRPr sz="2000">
                <a:solidFill>
                  <a:schemeClr val="tx1"/>
                </a:solidFill>
                <a:latin typeface="Garamond" panose="02020404030301010803" pitchFamily="18" charset="0"/>
                <a:ea typeface="ＭＳ Ｐゴシック" panose="020B0600070205080204" pitchFamily="34" charset="-128"/>
              </a:defRPr>
            </a:lvl4pPr>
            <a:lvl5pPr marL="2057400" indent="-228600">
              <a:defRPr sz="2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Garamond" panose="02020404030301010803" pitchFamily="18" charset="0"/>
                <a:ea typeface="ＭＳ Ｐゴシック" panose="020B0600070205080204" pitchFamily="34" charset="-128"/>
              </a:defRPr>
            </a:lvl9pPr>
          </a:lstStyle>
          <a:p>
            <a:fld id="{71F86840-9BDB-A046-BA62-61DD01C56D74}" type="slidenum">
              <a:rPr lang="fr-FR" altLang="fr-FR" sz="1200" smtClean="0">
                <a:latin typeface="Arial" panose="020B0604020202020204" pitchFamily="34" charset="0"/>
              </a:rPr>
              <a:pPr/>
              <a:t>16</a:t>
            </a:fld>
            <a:endParaRPr lang="fr-FR" altLang="fr-FR" sz="1200">
              <a:latin typeface="Arial" panose="020B0604020202020204" pitchFamily="34" charset="0"/>
            </a:endParaRPr>
          </a:p>
        </p:txBody>
      </p:sp>
      <p:sp>
        <p:nvSpPr>
          <p:cNvPr id="17410" name="Rectangle 2">
            <a:extLst>
              <a:ext uri="{FF2B5EF4-FFF2-40B4-BE49-F238E27FC236}">
                <a16:creationId xmlns:a16="http://schemas.microsoft.com/office/drawing/2014/main" id="{17CE1C26-799B-8B43-8082-C1430156DCC8}"/>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F8A9D5A-4B5E-ED49-8816-4D81821E69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fr-FR" altLang="fr-FR"/>
          </a:p>
        </p:txBody>
      </p:sp>
    </p:spTree>
    <p:extLst>
      <p:ext uri="{BB962C8B-B14F-4D97-AF65-F5344CB8AC3E}">
        <p14:creationId xmlns:p14="http://schemas.microsoft.com/office/powerpoint/2010/main" val="267585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69187B9C-D553-D0E3-BD26-30E7CE01F2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A4776A-BCA3-6442-B28E-79DEB34F4E24}" type="slidenum">
              <a:rPr lang="fr-FR" altLang="fr-FR" sz="1200"/>
              <a:pPr/>
              <a:t>18</a:t>
            </a:fld>
            <a:endParaRPr lang="fr-FR" altLang="fr-FR" sz="1200"/>
          </a:p>
        </p:txBody>
      </p:sp>
      <p:sp>
        <p:nvSpPr>
          <p:cNvPr id="21506" name="Rectangle 2">
            <a:extLst>
              <a:ext uri="{FF2B5EF4-FFF2-40B4-BE49-F238E27FC236}">
                <a16:creationId xmlns:a16="http://schemas.microsoft.com/office/drawing/2014/main" id="{31D621AF-E6BF-E03D-7A91-83E93D451AB1}"/>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E7212C8A-30A4-7A3B-3C3F-A6E3AA4B19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1905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E9B79D16-1EA0-1E5C-FC0E-A26DCD2E6E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EA7968-198D-8A48-A848-79ECD3090F5F}" type="slidenum">
              <a:rPr lang="fr-FR" altLang="fr-FR" sz="1200"/>
              <a:pPr/>
              <a:t>19</a:t>
            </a:fld>
            <a:endParaRPr lang="fr-FR" altLang="fr-FR" sz="1200"/>
          </a:p>
        </p:txBody>
      </p:sp>
      <p:sp>
        <p:nvSpPr>
          <p:cNvPr id="31746" name="Rectangle 2">
            <a:extLst>
              <a:ext uri="{FF2B5EF4-FFF2-40B4-BE49-F238E27FC236}">
                <a16:creationId xmlns:a16="http://schemas.microsoft.com/office/drawing/2014/main" id="{BE0A14B5-B5E5-9AE0-E5CD-6BF531FBCE06}"/>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826BFB9-1D04-C54A-8E32-7AFA95C2D7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87269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D704FE97-95BB-90EA-1C5B-735057CD31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9E688EE-FD10-5D41-8ACE-0DAE8A1ACB4B}" type="slidenum">
              <a:rPr lang="fr-FR" altLang="fr-FR" sz="1200"/>
              <a:pPr/>
              <a:t>24</a:t>
            </a:fld>
            <a:endParaRPr lang="fr-FR" altLang="fr-FR" sz="1200"/>
          </a:p>
        </p:txBody>
      </p:sp>
      <p:sp>
        <p:nvSpPr>
          <p:cNvPr id="23554" name="Rectangle 2">
            <a:extLst>
              <a:ext uri="{FF2B5EF4-FFF2-40B4-BE49-F238E27FC236}">
                <a16:creationId xmlns:a16="http://schemas.microsoft.com/office/drawing/2014/main" id="{8781ACC2-B8E3-9CC1-1B90-231793615FEE}"/>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E084B78D-A2DA-29C5-B0F1-8A333F0D96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79130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64CC8D62-8C45-8E49-1EE2-C33B4E1401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986D84-B4DD-D94F-B9D4-A04212187455}" type="slidenum">
              <a:rPr lang="fr-FR" altLang="fr-FR" sz="1200"/>
              <a:pPr/>
              <a:t>26</a:t>
            </a:fld>
            <a:endParaRPr lang="fr-FR" altLang="fr-FR" sz="1200"/>
          </a:p>
        </p:txBody>
      </p:sp>
      <p:sp>
        <p:nvSpPr>
          <p:cNvPr id="41986" name="Rectangle 2">
            <a:extLst>
              <a:ext uri="{FF2B5EF4-FFF2-40B4-BE49-F238E27FC236}">
                <a16:creationId xmlns:a16="http://schemas.microsoft.com/office/drawing/2014/main" id="{3430D1B6-2107-BA93-D031-86F363E835AF}"/>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1BC9DAC9-38A3-7129-D38E-D24B48D540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82393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9F771C96-16DA-C724-EE78-AF787FA0D9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1820308-F4DC-F245-B448-33870D3D776C}" type="slidenum">
              <a:rPr lang="fr-FR" altLang="fr-FR" sz="1200"/>
              <a:pPr/>
              <a:t>29</a:t>
            </a:fld>
            <a:endParaRPr lang="fr-FR" altLang="fr-FR" sz="1200"/>
          </a:p>
        </p:txBody>
      </p:sp>
      <p:sp>
        <p:nvSpPr>
          <p:cNvPr id="44034" name="Rectangle 2">
            <a:extLst>
              <a:ext uri="{FF2B5EF4-FFF2-40B4-BE49-F238E27FC236}">
                <a16:creationId xmlns:a16="http://schemas.microsoft.com/office/drawing/2014/main" id="{31348B18-C2F6-DBC1-476E-3795E444B343}"/>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8F3A0426-9B5D-1DBD-2FFA-2262DE9CF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40305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510D01E-B8F6-D04F-A3D6-268277A1F7B1}"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3443351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510D01E-B8F6-D04F-A3D6-268277A1F7B1}"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94372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510D01E-B8F6-D04F-A3D6-268277A1F7B1}"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310218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510D01E-B8F6-D04F-A3D6-268277A1F7B1}"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4227834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510D01E-B8F6-D04F-A3D6-268277A1F7B1}" type="datetimeFigureOut">
              <a:rPr lang="fr-FR" smtClean="0"/>
              <a:t>01/02/2024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1797455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510D01E-B8F6-D04F-A3D6-268277A1F7B1}" type="datetimeFigureOut">
              <a:rPr lang="fr-FR" smtClean="0"/>
              <a:t>01/02/2024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2288959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2329" y="2505075"/>
            <a:ext cx="4190702"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14913" y="2505075"/>
            <a:ext cx="4211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510D01E-B8F6-D04F-A3D6-268277A1F7B1}" type="datetimeFigureOut">
              <a:rPr lang="fr-FR" smtClean="0"/>
              <a:t>01/02/2024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981044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510D01E-B8F6-D04F-A3D6-268277A1F7B1}" type="datetimeFigureOut">
              <a:rPr lang="fr-FR" smtClean="0"/>
              <a:t>01/02/2024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194239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0D01E-B8F6-D04F-A3D6-268277A1F7B1}" type="datetimeFigureOut">
              <a:rPr lang="fr-FR" smtClean="0"/>
              <a:t>01/02/2024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3529235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510D01E-B8F6-D04F-A3D6-268277A1F7B1}" type="datetimeFigureOut">
              <a:rPr lang="fr-FR" smtClean="0"/>
              <a:t>01/02/2024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3247122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4211340" y="987426"/>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510D01E-B8F6-D04F-A3D6-268277A1F7B1}" type="datetimeFigureOut">
              <a:rPr lang="fr-FR" smtClean="0"/>
              <a:t>01/02/2024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9294322-4105-9648-B9AD-AD2A4AB79891}" type="slidenum">
              <a:rPr lang="fr-FR" smtClean="0"/>
              <a:t>‹N°›</a:t>
            </a:fld>
            <a:endParaRPr lang="fr-FR"/>
          </a:p>
        </p:txBody>
      </p:sp>
    </p:spTree>
    <p:extLst>
      <p:ext uri="{BB962C8B-B14F-4D97-AF65-F5344CB8AC3E}">
        <p14:creationId xmlns:p14="http://schemas.microsoft.com/office/powerpoint/2010/main" val="1317921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0D01E-B8F6-D04F-A3D6-268277A1F7B1}" type="datetimeFigureOut">
              <a:rPr lang="fr-FR" smtClean="0"/>
              <a:t>01/02/2024</a:t>
            </a:fld>
            <a:endParaRPr lang="fr-F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94322-4105-9648-B9AD-AD2A4AB79891}" type="slidenum">
              <a:rPr lang="fr-FR" smtClean="0"/>
              <a:t>‹N°›</a:t>
            </a:fld>
            <a:endParaRPr lang="fr-FR"/>
          </a:p>
        </p:txBody>
      </p:sp>
    </p:spTree>
    <p:extLst>
      <p:ext uri="{BB962C8B-B14F-4D97-AF65-F5344CB8AC3E}">
        <p14:creationId xmlns:p14="http://schemas.microsoft.com/office/powerpoint/2010/main" val="2321068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68570" y="199796"/>
            <a:ext cx="8780585" cy="2918409"/>
          </a:xfrm>
        </p:spPr>
        <p:txBody>
          <a:bodyPr>
            <a:normAutofit/>
          </a:bodyPr>
          <a:lstStyle/>
          <a:p>
            <a:r>
              <a:rPr lang="fr-FR" sz="4000" dirty="0">
                <a:latin typeface="Calisto MT" panose="02040603050505030304" pitchFamily="18" charset="77"/>
              </a:rPr>
              <a:t>RESISTER A LA DEPORTATION</a:t>
            </a:r>
            <a:br>
              <a:rPr lang="fr-FR" sz="4000" dirty="0">
                <a:latin typeface="Calisto MT" panose="02040603050505030304" pitchFamily="18" charset="77"/>
              </a:rPr>
            </a:br>
            <a:r>
              <a:rPr lang="fr-FR" sz="4000" dirty="0">
                <a:latin typeface="Calisto MT" panose="02040603050505030304" pitchFamily="18" charset="77"/>
              </a:rPr>
              <a:t>EN FRANCE ET EN EUROPE</a:t>
            </a:r>
          </a:p>
        </p:txBody>
      </p:sp>
      <p:sp>
        <p:nvSpPr>
          <p:cNvPr id="3" name="Rectangle 2">
            <a:extLst>
              <a:ext uri="{FF2B5EF4-FFF2-40B4-BE49-F238E27FC236}">
                <a16:creationId xmlns:a16="http://schemas.microsoft.com/office/drawing/2014/main" id="{4824E1FB-63C3-6845-AAC3-126648811310}"/>
              </a:ext>
            </a:extLst>
          </p:cNvPr>
          <p:cNvSpPr/>
          <p:nvPr/>
        </p:nvSpPr>
        <p:spPr>
          <a:xfrm>
            <a:off x="2470379" y="6473539"/>
            <a:ext cx="5538486" cy="369332"/>
          </a:xfrm>
          <a:prstGeom prst="rect">
            <a:avLst/>
          </a:prstGeom>
        </p:spPr>
        <p:txBody>
          <a:bodyPr wrap="square">
            <a:spAutoFit/>
          </a:bodyPr>
          <a:lstStyle/>
          <a:p>
            <a:r>
              <a:rPr lang="fr-FR" altLang="fr-FR" dirty="0">
                <a:latin typeface="Garamond" panose="02020404030301010803" pitchFamily="18" charset="0"/>
              </a:rPr>
              <a:t>© Archives départementales de la Haute-Vienne – 2023-24</a:t>
            </a:r>
          </a:p>
        </p:txBody>
      </p:sp>
      <p:sp>
        <p:nvSpPr>
          <p:cNvPr id="4" name="ZoneTexte 3">
            <a:extLst>
              <a:ext uri="{FF2B5EF4-FFF2-40B4-BE49-F238E27FC236}">
                <a16:creationId xmlns:a16="http://schemas.microsoft.com/office/drawing/2014/main" id="{CBAF5395-DE85-96C4-A480-A9BD63CBFEDE}"/>
              </a:ext>
            </a:extLst>
          </p:cNvPr>
          <p:cNvSpPr txBox="1"/>
          <p:nvPr/>
        </p:nvSpPr>
        <p:spPr>
          <a:xfrm>
            <a:off x="854867" y="3429001"/>
            <a:ext cx="8345553" cy="584775"/>
          </a:xfrm>
          <a:prstGeom prst="rect">
            <a:avLst/>
          </a:prstGeom>
          <a:noFill/>
        </p:spPr>
        <p:txBody>
          <a:bodyPr wrap="none" rtlCol="0">
            <a:spAutoFit/>
          </a:bodyPr>
          <a:lstStyle/>
          <a:p>
            <a:pPr algn="ctr"/>
            <a:r>
              <a:rPr lang="fr-FR" sz="1600" dirty="0">
                <a:latin typeface="Calisto MT" panose="02040603050505030304" pitchFamily="18" charset="77"/>
                <a:cs typeface="Arial" panose="020B0604020202020204" pitchFamily="34" charset="0"/>
              </a:rPr>
              <a:t>SUJET DU CONCOURS NATIONAL DE LA RESISTANCE ET DE LA DEPORTATION</a:t>
            </a:r>
          </a:p>
          <a:p>
            <a:pPr algn="ctr"/>
            <a:r>
              <a:rPr lang="fr-FR" sz="1600" dirty="0">
                <a:latin typeface="Calisto MT" panose="02040603050505030304" pitchFamily="18" charset="77"/>
                <a:cs typeface="Arial" panose="020B0604020202020204" pitchFamily="34" charset="0"/>
              </a:rPr>
              <a:t>ANNEE SCOLAIRE 2023-24</a:t>
            </a:r>
          </a:p>
        </p:txBody>
      </p:sp>
    </p:spTree>
    <p:extLst>
      <p:ext uri="{BB962C8B-B14F-4D97-AF65-F5344CB8AC3E}">
        <p14:creationId xmlns:p14="http://schemas.microsoft.com/office/powerpoint/2010/main" val="1160114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72AAA3B-2A09-D1BF-041F-E6B42FBA26B2}"/>
              </a:ext>
            </a:extLst>
          </p:cNvPr>
          <p:cNvSpPr txBox="1"/>
          <p:nvPr/>
        </p:nvSpPr>
        <p:spPr>
          <a:xfrm>
            <a:off x="4674957" y="33502"/>
            <a:ext cx="4988673" cy="400110"/>
          </a:xfrm>
          <a:prstGeom prst="rect">
            <a:avLst/>
          </a:prstGeom>
          <a:noFill/>
        </p:spPr>
        <p:txBody>
          <a:bodyPr wrap="none" rtlCol="0">
            <a:spAutoFit/>
          </a:bodyPr>
          <a:lstStyle/>
          <a:p>
            <a:r>
              <a:rPr lang="fr-FR" sz="2000" b="1" dirty="0">
                <a:latin typeface="Calisto MT" panose="02040603050505030304" pitchFamily="18" charset="77"/>
              </a:rPr>
              <a:t>TEMOIGNAGE DE L’ABBE VARNOUX</a:t>
            </a:r>
          </a:p>
        </p:txBody>
      </p:sp>
      <p:pic>
        <p:nvPicPr>
          <p:cNvPr id="14" name="Image 13">
            <a:extLst>
              <a:ext uri="{FF2B5EF4-FFF2-40B4-BE49-F238E27FC236}">
                <a16:creationId xmlns:a16="http://schemas.microsoft.com/office/drawing/2014/main" id="{DA43EE40-F88A-3991-A233-54BB4EA551FD}"/>
              </a:ext>
            </a:extLst>
          </p:cNvPr>
          <p:cNvPicPr>
            <a:picLocks noChangeAspect="1"/>
          </p:cNvPicPr>
          <p:nvPr/>
        </p:nvPicPr>
        <p:blipFill rotWithShape="1">
          <a:blip r:embed="rId2"/>
          <a:srcRect l="6323" t="15776" r="9536" b="11313"/>
          <a:stretch/>
        </p:blipFill>
        <p:spPr>
          <a:xfrm rot="5400000">
            <a:off x="4284083" y="1443724"/>
            <a:ext cx="5770421" cy="3750198"/>
          </a:xfrm>
          <a:prstGeom prst="rect">
            <a:avLst/>
          </a:prstGeom>
        </p:spPr>
      </p:pic>
      <p:sp>
        <p:nvSpPr>
          <p:cNvPr id="15" name="ZoneTexte 14">
            <a:extLst>
              <a:ext uri="{FF2B5EF4-FFF2-40B4-BE49-F238E27FC236}">
                <a16:creationId xmlns:a16="http://schemas.microsoft.com/office/drawing/2014/main" id="{9666A989-CCCF-7FC0-DD4A-4ECEF87AF489}"/>
              </a:ext>
            </a:extLst>
          </p:cNvPr>
          <p:cNvSpPr txBox="1"/>
          <p:nvPr/>
        </p:nvSpPr>
        <p:spPr>
          <a:xfrm>
            <a:off x="5210560" y="6450255"/>
            <a:ext cx="4092723" cy="307777"/>
          </a:xfrm>
          <a:prstGeom prst="rect">
            <a:avLst/>
          </a:prstGeom>
          <a:noFill/>
        </p:spPr>
        <p:txBody>
          <a:bodyPr wrap="none" rtlCol="0">
            <a:spAutoFit/>
          </a:bodyPr>
          <a:lstStyle/>
          <a:p>
            <a:r>
              <a:rPr lang="fr-FR" sz="1400" dirty="0">
                <a:latin typeface="Calisto MT" panose="02040603050505030304" pitchFamily="18" charset="77"/>
              </a:rPr>
              <a:t>ADHV – in 8 L 201, éditions de La </a:t>
            </a:r>
            <a:r>
              <a:rPr lang="fr-FR" sz="1400" dirty="0" err="1">
                <a:latin typeface="Calisto MT" panose="02040603050505030304" pitchFamily="18" charset="77"/>
              </a:rPr>
              <a:t>Veytizou</a:t>
            </a:r>
            <a:r>
              <a:rPr lang="fr-FR" sz="1400" dirty="0">
                <a:latin typeface="Calisto MT" panose="02040603050505030304" pitchFamily="18" charset="77"/>
              </a:rPr>
              <a:t>, 1995 </a:t>
            </a:r>
          </a:p>
        </p:txBody>
      </p:sp>
      <p:pic>
        <p:nvPicPr>
          <p:cNvPr id="3" name="Image 2">
            <a:extLst>
              <a:ext uri="{FF2B5EF4-FFF2-40B4-BE49-F238E27FC236}">
                <a16:creationId xmlns:a16="http://schemas.microsoft.com/office/drawing/2014/main" id="{80FA1F94-44AF-0DA6-D54F-BED97500F925}"/>
              </a:ext>
            </a:extLst>
          </p:cNvPr>
          <p:cNvPicPr>
            <a:picLocks noChangeAspect="1"/>
          </p:cNvPicPr>
          <p:nvPr/>
        </p:nvPicPr>
        <p:blipFill rotWithShape="1">
          <a:blip r:embed="rId3"/>
          <a:srcRect l="6323" t="12820" r="3374" b="9643"/>
          <a:stretch/>
        </p:blipFill>
        <p:spPr>
          <a:xfrm rot="16200000">
            <a:off x="-813251" y="1330287"/>
            <a:ext cx="6518081" cy="4197428"/>
          </a:xfrm>
          <a:prstGeom prst="rect">
            <a:avLst/>
          </a:prstGeom>
        </p:spPr>
      </p:pic>
    </p:spTree>
    <p:extLst>
      <p:ext uri="{BB962C8B-B14F-4D97-AF65-F5344CB8AC3E}">
        <p14:creationId xmlns:p14="http://schemas.microsoft.com/office/powerpoint/2010/main" val="3701816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6699E176-6BF8-F539-2339-6AA47B80F1AB}"/>
              </a:ext>
            </a:extLst>
          </p:cNvPr>
          <p:cNvSpPr txBox="1"/>
          <p:nvPr/>
        </p:nvSpPr>
        <p:spPr>
          <a:xfrm>
            <a:off x="5778471" y="6377904"/>
            <a:ext cx="4134375" cy="461665"/>
          </a:xfrm>
          <a:prstGeom prst="rect">
            <a:avLst/>
          </a:prstGeom>
          <a:noFill/>
        </p:spPr>
        <p:txBody>
          <a:bodyPr wrap="square" rtlCol="0">
            <a:spAutoFit/>
          </a:bodyPr>
          <a:lstStyle/>
          <a:p>
            <a:pPr algn="just"/>
            <a:r>
              <a:rPr lang="fr-FR" sz="1200" dirty="0">
                <a:latin typeface="Calisto MT" panose="02040603050505030304" pitchFamily="18" charset="77"/>
              </a:rPr>
              <a:t>ADHV – in 8 L 201 : Abbé Jean </a:t>
            </a:r>
            <a:r>
              <a:rPr lang="fr-FR" sz="1200" dirty="0" err="1">
                <a:latin typeface="Calisto MT" panose="02040603050505030304" pitchFamily="18" charset="77"/>
              </a:rPr>
              <a:t>Varnoux</a:t>
            </a:r>
            <a:r>
              <a:rPr lang="fr-FR" sz="1200" dirty="0">
                <a:latin typeface="Calisto MT" panose="02040603050505030304" pitchFamily="18" charset="77"/>
              </a:rPr>
              <a:t>, </a:t>
            </a:r>
            <a:r>
              <a:rPr lang="fr-FR" sz="1200" i="1" dirty="0">
                <a:latin typeface="Calisto MT" panose="02040603050505030304" pitchFamily="18" charset="77"/>
              </a:rPr>
              <a:t>Clartés dans la nuit , la résistance de l’esprit, journal d’un prêtre déporté, 1995, </a:t>
            </a:r>
            <a:r>
              <a:rPr lang="fr-FR" sz="1200" dirty="0">
                <a:latin typeface="Calisto MT" panose="02040603050505030304" pitchFamily="18" charset="77"/>
              </a:rPr>
              <a:t>p.25 et 30</a:t>
            </a:r>
          </a:p>
        </p:txBody>
      </p:sp>
      <p:sp>
        <p:nvSpPr>
          <p:cNvPr id="7" name="ZoneTexte 6">
            <a:extLst>
              <a:ext uri="{FF2B5EF4-FFF2-40B4-BE49-F238E27FC236}">
                <a16:creationId xmlns:a16="http://schemas.microsoft.com/office/drawing/2014/main" id="{91A799DA-AE3A-D878-AC25-D2969D897249}"/>
              </a:ext>
            </a:extLst>
          </p:cNvPr>
          <p:cNvSpPr txBox="1"/>
          <p:nvPr/>
        </p:nvSpPr>
        <p:spPr>
          <a:xfrm>
            <a:off x="82139" y="307049"/>
            <a:ext cx="2418600" cy="1323439"/>
          </a:xfrm>
          <a:prstGeom prst="rect">
            <a:avLst/>
          </a:prstGeom>
          <a:noFill/>
        </p:spPr>
        <p:txBody>
          <a:bodyPr wrap="square" rtlCol="0">
            <a:spAutoFit/>
          </a:bodyPr>
          <a:lstStyle/>
          <a:p>
            <a:pPr algn="ctr"/>
            <a:r>
              <a:rPr lang="fr-FR" sz="2000" b="1" dirty="0">
                <a:latin typeface="Calisto MT" panose="02040603050505030304" pitchFamily="18" charset="77"/>
              </a:rPr>
              <a:t>COMMENT ECHAPPER A LA TRAQUE ? PREVENIR</a:t>
            </a:r>
          </a:p>
        </p:txBody>
      </p:sp>
      <p:pic>
        <p:nvPicPr>
          <p:cNvPr id="3" name="Image 2">
            <a:extLst>
              <a:ext uri="{FF2B5EF4-FFF2-40B4-BE49-F238E27FC236}">
                <a16:creationId xmlns:a16="http://schemas.microsoft.com/office/drawing/2014/main" id="{090B103F-9E24-5CEF-1174-25E8C6CF5542}"/>
              </a:ext>
            </a:extLst>
          </p:cNvPr>
          <p:cNvPicPr>
            <a:picLocks noChangeAspect="1"/>
          </p:cNvPicPr>
          <p:nvPr/>
        </p:nvPicPr>
        <p:blipFill rotWithShape="1">
          <a:blip r:embed="rId2"/>
          <a:srcRect l="63213" t="14520" r="4276" b="5145"/>
          <a:stretch/>
        </p:blipFill>
        <p:spPr>
          <a:xfrm rot="16200000">
            <a:off x="3323442" y="-707282"/>
            <a:ext cx="1928406" cy="3573812"/>
          </a:xfrm>
          <a:prstGeom prst="rect">
            <a:avLst/>
          </a:prstGeom>
        </p:spPr>
      </p:pic>
      <p:pic>
        <p:nvPicPr>
          <p:cNvPr id="9" name="Image 8">
            <a:extLst>
              <a:ext uri="{FF2B5EF4-FFF2-40B4-BE49-F238E27FC236}">
                <a16:creationId xmlns:a16="http://schemas.microsoft.com/office/drawing/2014/main" id="{FF3CC92C-6E0E-6AA9-1399-76D290C450AA}"/>
              </a:ext>
            </a:extLst>
          </p:cNvPr>
          <p:cNvPicPr>
            <a:picLocks noChangeAspect="1"/>
          </p:cNvPicPr>
          <p:nvPr/>
        </p:nvPicPr>
        <p:blipFill rotWithShape="1">
          <a:blip r:embed="rId3"/>
          <a:srcRect l="7127" t="18211" r="4742" b="8551"/>
          <a:stretch/>
        </p:blipFill>
        <p:spPr>
          <a:xfrm rot="5400000">
            <a:off x="5081516" y="1820782"/>
            <a:ext cx="5637122" cy="3513420"/>
          </a:xfrm>
          <a:prstGeom prst="rect">
            <a:avLst/>
          </a:prstGeom>
        </p:spPr>
      </p:pic>
      <p:sp>
        <p:nvSpPr>
          <p:cNvPr id="2" name="Rectangle 1">
            <a:extLst>
              <a:ext uri="{FF2B5EF4-FFF2-40B4-BE49-F238E27FC236}">
                <a16:creationId xmlns:a16="http://schemas.microsoft.com/office/drawing/2014/main" id="{4D134973-9EA3-EB71-FA9A-E93AADC8F8BF}"/>
              </a:ext>
            </a:extLst>
          </p:cNvPr>
          <p:cNvSpPr/>
          <p:nvPr/>
        </p:nvSpPr>
        <p:spPr>
          <a:xfrm>
            <a:off x="6204753" y="838806"/>
            <a:ext cx="3452034" cy="8279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91BA2F61-AE70-C937-3458-33DC072C4116}"/>
              </a:ext>
            </a:extLst>
          </p:cNvPr>
          <p:cNvPicPr>
            <a:picLocks noChangeAspect="1"/>
          </p:cNvPicPr>
          <p:nvPr/>
        </p:nvPicPr>
        <p:blipFill rotWithShape="1">
          <a:blip r:embed="rId4"/>
          <a:srcRect l="50000" t="12178" r="9373" b="2788"/>
          <a:stretch/>
        </p:blipFill>
        <p:spPr>
          <a:xfrm rot="16200000">
            <a:off x="1179109" y="2486881"/>
            <a:ext cx="2996421" cy="4703699"/>
          </a:xfrm>
          <a:prstGeom prst="rect">
            <a:avLst/>
          </a:prstGeom>
        </p:spPr>
      </p:pic>
      <p:cxnSp>
        <p:nvCxnSpPr>
          <p:cNvPr id="10" name="Connecteur droit avec flèche 9">
            <a:extLst>
              <a:ext uri="{FF2B5EF4-FFF2-40B4-BE49-F238E27FC236}">
                <a16:creationId xmlns:a16="http://schemas.microsoft.com/office/drawing/2014/main" id="{8B7C6D80-2B90-1BA0-F35B-5F1E20EBDC4A}"/>
              </a:ext>
            </a:extLst>
          </p:cNvPr>
          <p:cNvCxnSpPr>
            <a:cxnSpLocks/>
          </p:cNvCxnSpPr>
          <p:nvPr/>
        </p:nvCxnSpPr>
        <p:spPr>
          <a:xfrm flipH="1">
            <a:off x="4952999" y="3777392"/>
            <a:ext cx="114685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5A1F5E50-054D-60BE-CCF0-78588BEA8680}"/>
              </a:ext>
            </a:extLst>
          </p:cNvPr>
          <p:cNvSpPr txBox="1"/>
          <p:nvPr/>
        </p:nvSpPr>
        <p:spPr>
          <a:xfrm>
            <a:off x="181051" y="6370778"/>
            <a:ext cx="4952999" cy="461665"/>
          </a:xfrm>
          <a:prstGeom prst="rect">
            <a:avLst/>
          </a:prstGeom>
          <a:noFill/>
        </p:spPr>
        <p:txBody>
          <a:bodyPr wrap="square">
            <a:spAutoFit/>
          </a:bodyPr>
          <a:lstStyle/>
          <a:p>
            <a:pPr algn="just"/>
            <a:r>
              <a:rPr lang="fr-FR" sz="1200" dirty="0">
                <a:latin typeface="Calisto MT" panose="02040603050505030304" pitchFamily="18" charset="77"/>
              </a:rPr>
              <a:t>ADHV –985W1245 et  in 8 L647 : </a:t>
            </a:r>
            <a:r>
              <a:rPr lang="fr-FR" sz="1200" dirty="0" err="1">
                <a:latin typeface="Calisto MT" panose="02040603050505030304" pitchFamily="18" charset="77"/>
              </a:rPr>
              <a:t>ss</a:t>
            </a:r>
            <a:r>
              <a:rPr lang="fr-FR" sz="1200" dirty="0">
                <a:latin typeface="Calisto MT" panose="02040603050505030304" pitchFamily="18" charset="77"/>
              </a:rPr>
              <a:t> la </a:t>
            </a:r>
            <a:r>
              <a:rPr lang="fr-FR" sz="1200" dirty="0" err="1">
                <a:latin typeface="Calisto MT" panose="02040603050505030304" pitchFamily="18" charset="77"/>
              </a:rPr>
              <a:t>dir</a:t>
            </a:r>
            <a:r>
              <a:rPr lang="fr-FR" sz="1200" dirty="0">
                <a:latin typeface="Calisto MT" panose="02040603050505030304" pitchFamily="18" charset="77"/>
              </a:rPr>
              <a:t>. </a:t>
            </a:r>
            <a:r>
              <a:rPr lang="fr-FR" sz="1200" dirty="0" err="1">
                <a:latin typeface="Calisto MT" panose="02040603050505030304" pitchFamily="18" charset="77"/>
              </a:rPr>
              <a:t>dePlas</a:t>
            </a:r>
            <a:r>
              <a:rPr lang="fr-FR" sz="1200" dirty="0">
                <a:latin typeface="Calisto MT" panose="02040603050505030304" pitchFamily="18" charset="77"/>
              </a:rPr>
              <a:t> Pascal, </a:t>
            </a:r>
            <a:r>
              <a:rPr lang="fr-FR" sz="1200" i="1" dirty="0">
                <a:latin typeface="Calisto MT" panose="02040603050505030304" pitchFamily="18" charset="77"/>
              </a:rPr>
              <a:t>Visages de la Résistance (1940-1944), Libération de Limoges</a:t>
            </a:r>
            <a:r>
              <a:rPr lang="fr-FR" sz="1200" dirty="0">
                <a:latin typeface="Calisto MT" panose="02040603050505030304" pitchFamily="18" charset="77"/>
              </a:rPr>
              <a:t>, éd. Lucien </a:t>
            </a:r>
            <a:r>
              <a:rPr lang="fr-FR" sz="1200" dirty="0" err="1">
                <a:latin typeface="Calisto MT" panose="02040603050505030304" pitchFamily="18" charset="77"/>
              </a:rPr>
              <a:t>Souny</a:t>
            </a:r>
            <a:r>
              <a:rPr lang="fr-FR" sz="1200" dirty="0">
                <a:latin typeface="Calisto MT" panose="02040603050505030304" pitchFamily="18" charset="77"/>
              </a:rPr>
              <a:t>, 2005, p. 33.</a:t>
            </a:r>
            <a:endParaRPr lang="fr-FR" sz="1200" dirty="0"/>
          </a:p>
        </p:txBody>
      </p:sp>
      <p:pic>
        <p:nvPicPr>
          <p:cNvPr id="8" name="Image 7">
            <a:extLst>
              <a:ext uri="{FF2B5EF4-FFF2-40B4-BE49-F238E27FC236}">
                <a16:creationId xmlns:a16="http://schemas.microsoft.com/office/drawing/2014/main" id="{C87D26AB-DE14-D477-0817-822D29F77B53}"/>
              </a:ext>
            </a:extLst>
          </p:cNvPr>
          <p:cNvPicPr>
            <a:picLocks noChangeAspect="1"/>
          </p:cNvPicPr>
          <p:nvPr/>
        </p:nvPicPr>
        <p:blipFill rotWithShape="1">
          <a:blip r:embed="rId5"/>
          <a:srcRect l="29199" t="43231" r="28606" b="14463"/>
          <a:stretch/>
        </p:blipFill>
        <p:spPr>
          <a:xfrm rot="5400000">
            <a:off x="-270767" y="3596868"/>
            <a:ext cx="2846012" cy="2140199"/>
          </a:xfrm>
          <a:prstGeom prst="rect">
            <a:avLst/>
          </a:prstGeom>
        </p:spPr>
      </p:pic>
      <p:pic>
        <p:nvPicPr>
          <p:cNvPr id="13" name="Image 12">
            <a:extLst>
              <a:ext uri="{FF2B5EF4-FFF2-40B4-BE49-F238E27FC236}">
                <a16:creationId xmlns:a16="http://schemas.microsoft.com/office/drawing/2014/main" id="{04944A43-C580-04C6-F938-BD84D59A3D50}"/>
              </a:ext>
            </a:extLst>
          </p:cNvPr>
          <p:cNvPicPr>
            <a:picLocks noChangeAspect="1"/>
          </p:cNvPicPr>
          <p:nvPr/>
        </p:nvPicPr>
        <p:blipFill rotWithShape="1">
          <a:blip r:embed="rId6"/>
          <a:srcRect l="23460" t="2949" r="63510" b="11988"/>
          <a:stretch/>
        </p:blipFill>
        <p:spPr>
          <a:xfrm rot="5400000">
            <a:off x="2067741" y="155951"/>
            <a:ext cx="1019324" cy="4990528"/>
          </a:xfrm>
          <a:prstGeom prst="rect">
            <a:avLst/>
          </a:prstGeom>
        </p:spPr>
      </p:pic>
      <p:sp>
        <p:nvSpPr>
          <p:cNvPr id="15" name="Rectangle 14">
            <a:extLst>
              <a:ext uri="{FF2B5EF4-FFF2-40B4-BE49-F238E27FC236}">
                <a16:creationId xmlns:a16="http://schemas.microsoft.com/office/drawing/2014/main" id="{C6566604-ABD2-AF3F-96C3-433FA9835692}"/>
              </a:ext>
            </a:extLst>
          </p:cNvPr>
          <p:cNvSpPr/>
          <p:nvPr/>
        </p:nvSpPr>
        <p:spPr>
          <a:xfrm>
            <a:off x="6174060" y="5023413"/>
            <a:ext cx="3452034" cy="13135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2283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B6D0D227-0FA1-FAAC-5A67-46D2BD3C881D}"/>
              </a:ext>
            </a:extLst>
          </p:cNvPr>
          <p:cNvSpPr txBox="1"/>
          <p:nvPr/>
        </p:nvSpPr>
        <p:spPr>
          <a:xfrm>
            <a:off x="987573" y="6350689"/>
            <a:ext cx="7737375" cy="307777"/>
          </a:xfrm>
          <a:prstGeom prst="rect">
            <a:avLst/>
          </a:prstGeom>
          <a:noFill/>
        </p:spPr>
        <p:txBody>
          <a:bodyPr wrap="none" rtlCol="0">
            <a:spAutoFit/>
          </a:bodyPr>
          <a:lstStyle/>
          <a:p>
            <a:r>
              <a:rPr lang="fr-FR" sz="1400" dirty="0">
                <a:latin typeface="Calisto MT" panose="02040603050505030304" pitchFamily="18" charset="77"/>
              </a:rPr>
              <a:t>ADHV –  in 8 L 198 : Yves Soulignac, </a:t>
            </a:r>
            <a:r>
              <a:rPr lang="fr-FR" sz="1400" i="1" dirty="0">
                <a:latin typeface="Calisto MT" panose="02040603050505030304" pitchFamily="18" charset="77"/>
              </a:rPr>
              <a:t>Les camps d’internement en Limousin (1939-1945), </a:t>
            </a:r>
            <a:r>
              <a:rPr lang="fr-FR" sz="1400" dirty="0">
                <a:latin typeface="Calisto MT" panose="02040603050505030304" pitchFamily="18" charset="77"/>
              </a:rPr>
              <a:t>1995, p 43-44. </a:t>
            </a:r>
          </a:p>
        </p:txBody>
      </p:sp>
      <p:sp>
        <p:nvSpPr>
          <p:cNvPr id="10" name="ZoneTexte 9">
            <a:extLst>
              <a:ext uri="{FF2B5EF4-FFF2-40B4-BE49-F238E27FC236}">
                <a16:creationId xmlns:a16="http://schemas.microsoft.com/office/drawing/2014/main" id="{A5B7C312-3DF6-EEE8-1C84-BFC666842CB3}"/>
              </a:ext>
            </a:extLst>
          </p:cNvPr>
          <p:cNvSpPr txBox="1"/>
          <p:nvPr/>
        </p:nvSpPr>
        <p:spPr>
          <a:xfrm>
            <a:off x="2873368" y="0"/>
            <a:ext cx="4335739" cy="400110"/>
          </a:xfrm>
          <a:prstGeom prst="rect">
            <a:avLst/>
          </a:prstGeom>
          <a:noFill/>
        </p:spPr>
        <p:txBody>
          <a:bodyPr wrap="none" rtlCol="0">
            <a:spAutoFit/>
          </a:bodyPr>
          <a:lstStyle/>
          <a:p>
            <a:r>
              <a:rPr lang="fr-FR" sz="2000" b="1" dirty="0">
                <a:latin typeface="Calisto MT" panose="02040603050505030304" pitchFamily="18" charset="77"/>
              </a:rPr>
              <a:t>UN VOYAGE VERS L’INCONNU</a:t>
            </a:r>
          </a:p>
        </p:txBody>
      </p:sp>
      <p:pic>
        <p:nvPicPr>
          <p:cNvPr id="8" name="Image 7">
            <a:extLst>
              <a:ext uri="{FF2B5EF4-FFF2-40B4-BE49-F238E27FC236}">
                <a16:creationId xmlns:a16="http://schemas.microsoft.com/office/drawing/2014/main" id="{FE12EC94-E83E-C9C1-778C-8AA7DCB5A154}"/>
              </a:ext>
            </a:extLst>
          </p:cNvPr>
          <p:cNvPicPr>
            <a:picLocks noChangeAspect="1"/>
          </p:cNvPicPr>
          <p:nvPr/>
        </p:nvPicPr>
        <p:blipFill rotWithShape="1">
          <a:blip r:embed="rId2"/>
          <a:srcRect l="12404" t="17388" r="5834" b="9475"/>
          <a:stretch/>
        </p:blipFill>
        <p:spPr>
          <a:xfrm rot="16200000">
            <a:off x="-94422" y="1429999"/>
            <a:ext cx="5607152" cy="3761776"/>
          </a:xfrm>
          <a:prstGeom prst="rect">
            <a:avLst/>
          </a:prstGeom>
        </p:spPr>
      </p:pic>
      <p:pic>
        <p:nvPicPr>
          <p:cNvPr id="11" name="Image 10">
            <a:extLst>
              <a:ext uri="{FF2B5EF4-FFF2-40B4-BE49-F238E27FC236}">
                <a16:creationId xmlns:a16="http://schemas.microsoft.com/office/drawing/2014/main" id="{713DC725-A72E-DDF0-FD68-0B0828DE6CDE}"/>
              </a:ext>
            </a:extLst>
          </p:cNvPr>
          <p:cNvPicPr>
            <a:picLocks noChangeAspect="1"/>
          </p:cNvPicPr>
          <p:nvPr/>
        </p:nvPicPr>
        <p:blipFill rotWithShape="1">
          <a:blip r:embed="rId3"/>
          <a:srcRect l="10841" t="14425" r="16962" b="17839"/>
          <a:stretch/>
        </p:blipFill>
        <p:spPr>
          <a:xfrm rot="5400000">
            <a:off x="4211452" y="1337097"/>
            <a:ext cx="5600287" cy="3940716"/>
          </a:xfrm>
          <a:prstGeom prst="rect">
            <a:avLst/>
          </a:prstGeom>
        </p:spPr>
      </p:pic>
    </p:spTree>
    <p:extLst>
      <p:ext uri="{BB962C8B-B14F-4D97-AF65-F5344CB8AC3E}">
        <p14:creationId xmlns:p14="http://schemas.microsoft.com/office/powerpoint/2010/main" val="995903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9426CC0A-6BCF-FCEC-F6DA-0541DA525356}"/>
              </a:ext>
            </a:extLst>
          </p:cNvPr>
          <p:cNvSpPr txBox="1"/>
          <p:nvPr/>
        </p:nvSpPr>
        <p:spPr>
          <a:xfrm>
            <a:off x="195498" y="6456493"/>
            <a:ext cx="9325886" cy="307777"/>
          </a:xfrm>
          <a:prstGeom prst="rect">
            <a:avLst/>
          </a:prstGeom>
          <a:noFill/>
        </p:spPr>
        <p:txBody>
          <a:bodyPr wrap="none" rtlCol="0">
            <a:spAutoFit/>
          </a:bodyPr>
          <a:lstStyle/>
          <a:p>
            <a:r>
              <a:rPr lang="fr-FR" sz="1400" dirty="0">
                <a:latin typeface="Calisto MT" panose="02040603050505030304" pitchFamily="18" charset="77"/>
              </a:rPr>
              <a:t>ADHV – in 8 L 201 : Abbé Jean </a:t>
            </a:r>
            <a:r>
              <a:rPr lang="fr-FR" sz="1400" dirty="0" err="1">
                <a:latin typeface="Calisto MT" panose="02040603050505030304" pitchFamily="18" charset="77"/>
              </a:rPr>
              <a:t>Varnoux</a:t>
            </a:r>
            <a:r>
              <a:rPr lang="fr-FR" sz="1400" dirty="0">
                <a:latin typeface="Calisto MT" panose="02040603050505030304" pitchFamily="18" charset="77"/>
              </a:rPr>
              <a:t>, </a:t>
            </a:r>
            <a:r>
              <a:rPr lang="fr-FR" sz="1400" i="1" dirty="0">
                <a:latin typeface="Calisto MT" panose="02040603050505030304" pitchFamily="18" charset="77"/>
              </a:rPr>
              <a:t>Clartés dans la nuit , la résistance de l’esprit, journal d’un prêtre déporté, 1995, </a:t>
            </a:r>
            <a:r>
              <a:rPr lang="fr-FR" sz="1400" dirty="0">
                <a:latin typeface="Calisto MT" panose="02040603050505030304" pitchFamily="18" charset="77"/>
              </a:rPr>
              <a:t>p.70-71</a:t>
            </a:r>
          </a:p>
        </p:txBody>
      </p:sp>
      <p:sp>
        <p:nvSpPr>
          <p:cNvPr id="8" name="ZoneTexte 7">
            <a:extLst>
              <a:ext uri="{FF2B5EF4-FFF2-40B4-BE49-F238E27FC236}">
                <a16:creationId xmlns:a16="http://schemas.microsoft.com/office/drawing/2014/main" id="{B188C614-5541-67F5-545D-31E7D8F12919}"/>
              </a:ext>
            </a:extLst>
          </p:cNvPr>
          <p:cNvSpPr txBox="1"/>
          <p:nvPr/>
        </p:nvSpPr>
        <p:spPr>
          <a:xfrm>
            <a:off x="1762395" y="25510"/>
            <a:ext cx="5730800" cy="400110"/>
          </a:xfrm>
          <a:prstGeom prst="rect">
            <a:avLst/>
          </a:prstGeom>
          <a:noFill/>
        </p:spPr>
        <p:txBody>
          <a:bodyPr wrap="none" rtlCol="0">
            <a:spAutoFit/>
          </a:bodyPr>
          <a:lstStyle/>
          <a:p>
            <a:r>
              <a:rPr lang="fr-FR" sz="2000" b="1" dirty="0">
                <a:latin typeface="Calisto MT" panose="02040603050505030304" pitchFamily="18" charset="77"/>
              </a:rPr>
              <a:t>RESISTER DANS UN CAMP : TEMOIGNAGE</a:t>
            </a:r>
          </a:p>
        </p:txBody>
      </p:sp>
      <p:pic>
        <p:nvPicPr>
          <p:cNvPr id="9" name="Image 8">
            <a:extLst>
              <a:ext uri="{FF2B5EF4-FFF2-40B4-BE49-F238E27FC236}">
                <a16:creationId xmlns:a16="http://schemas.microsoft.com/office/drawing/2014/main" id="{42F770C5-0715-E1B5-7FBF-82F6082E50EF}"/>
              </a:ext>
            </a:extLst>
          </p:cNvPr>
          <p:cNvPicPr>
            <a:picLocks noChangeAspect="1"/>
          </p:cNvPicPr>
          <p:nvPr/>
        </p:nvPicPr>
        <p:blipFill rotWithShape="1">
          <a:blip r:embed="rId2"/>
          <a:srcRect l="33574" t="12100" r="7479" b="5537"/>
          <a:stretch/>
        </p:blipFill>
        <p:spPr>
          <a:xfrm rot="5400000">
            <a:off x="227328" y="720120"/>
            <a:ext cx="4428784" cy="4641069"/>
          </a:xfrm>
          <a:prstGeom prst="rect">
            <a:avLst/>
          </a:prstGeom>
        </p:spPr>
      </p:pic>
      <p:pic>
        <p:nvPicPr>
          <p:cNvPr id="11" name="Image 10">
            <a:extLst>
              <a:ext uri="{FF2B5EF4-FFF2-40B4-BE49-F238E27FC236}">
                <a16:creationId xmlns:a16="http://schemas.microsoft.com/office/drawing/2014/main" id="{6933A00C-AD7B-3601-4A08-34D0D61151EE}"/>
              </a:ext>
            </a:extLst>
          </p:cNvPr>
          <p:cNvPicPr>
            <a:picLocks noChangeAspect="1"/>
          </p:cNvPicPr>
          <p:nvPr/>
        </p:nvPicPr>
        <p:blipFill rotWithShape="1">
          <a:blip r:embed="rId3"/>
          <a:srcRect l="31566" t="15177" b="5574"/>
          <a:stretch/>
        </p:blipFill>
        <p:spPr>
          <a:xfrm rot="16200000">
            <a:off x="4499809" y="909473"/>
            <a:ext cx="5456351" cy="4739086"/>
          </a:xfrm>
          <a:prstGeom prst="rect">
            <a:avLst/>
          </a:prstGeom>
        </p:spPr>
      </p:pic>
    </p:spTree>
    <p:extLst>
      <p:ext uri="{BB962C8B-B14F-4D97-AF65-F5344CB8AC3E}">
        <p14:creationId xmlns:p14="http://schemas.microsoft.com/office/powerpoint/2010/main" val="2084045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A39046E-E7A8-3155-3B28-55635F1603E7}"/>
              </a:ext>
            </a:extLst>
          </p:cNvPr>
          <p:cNvSpPr txBox="1"/>
          <p:nvPr/>
        </p:nvSpPr>
        <p:spPr>
          <a:xfrm>
            <a:off x="1010653" y="96253"/>
            <a:ext cx="8090548" cy="400110"/>
          </a:xfrm>
          <a:prstGeom prst="rect">
            <a:avLst/>
          </a:prstGeom>
          <a:noFill/>
        </p:spPr>
        <p:txBody>
          <a:bodyPr wrap="none" rtlCol="0">
            <a:spAutoFit/>
          </a:bodyPr>
          <a:lstStyle/>
          <a:p>
            <a:r>
              <a:rPr lang="fr-FR" sz="2000" b="1" dirty="0">
                <a:latin typeface="Calisto MT" panose="02040603050505030304" pitchFamily="18" charset="77"/>
              </a:rPr>
              <a:t>FRANCHIR DES FRONTIERES : LA LIGNE DE DEMARCATION</a:t>
            </a:r>
          </a:p>
        </p:txBody>
      </p:sp>
      <p:sp>
        <p:nvSpPr>
          <p:cNvPr id="5" name="ZoneTexte 4">
            <a:extLst>
              <a:ext uri="{FF2B5EF4-FFF2-40B4-BE49-F238E27FC236}">
                <a16:creationId xmlns:a16="http://schemas.microsoft.com/office/drawing/2014/main" id="{96C0C1A5-9E5F-3690-622A-A6501C35ADC8}"/>
              </a:ext>
            </a:extLst>
          </p:cNvPr>
          <p:cNvSpPr txBox="1"/>
          <p:nvPr/>
        </p:nvSpPr>
        <p:spPr>
          <a:xfrm>
            <a:off x="182478" y="5130530"/>
            <a:ext cx="9541043" cy="1477328"/>
          </a:xfrm>
          <a:prstGeom prst="rect">
            <a:avLst/>
          </a:prstGeom>
          <a:noFill/>
        </p:spPr>
        <p:txBody>
          <a:bodyPr wrap="square" rtlCol="0">
            <a:spAutoFit/>
          </a:bodyPr>
          <a:lstStyle/>
          <a:p>
            <a:pPr algn="just"/>
            <a:r>
              <a:rPr lang="fr-FR" dirty="0"/>
              <a:t>Franchir cette frontière de manière clandestine était synonyme pour les populations ciblées comme le seul moyen d’échapper à une arrestation… et pourtant, elle devient un piège : arrêtés, elles sont assignées à résidence puis internées. C’est le cas ici pour les juifs étrangers venant essentiellement de la zone occupée pour qui la zone « libre », la France de Pétain, paraît encore être une protection; il ne leur faudra pas longtemps pour déchanter.</a:t>
            </a:r>
          </a:p>
        </p:txBody>
      </p:sp>
      <p:sp>
        <p:nvSpPr>
          <p:cNvPr id="8" name="ZoneTexte 7">
            <a:extLst>
              <a:ext uri="{FF2B5EF4-FFF2-40B4-BE49-F238E27FC236}">
                <a16:creationId xmlns:a16="http://schemas.microsoft.com/office/drawing/2014/main" id="{7D8EAD3E-C3B2-6019-C7AD-2DD421935111}"/>
              </a:ext>
            </a:extLst>
          </p:cNvPr>
          <p:cNvSpPr txBox="1"/>
          <p:nvPr/>
        </p:nvSpPr>
        <p:spPr>
          <a:xfrm>
            <a:off x="4203030" y="6607858"/>
            <a:ext cx="1864895" cy="307777"/>
          </a:xfrm>
          <a:prstGeom prst="rect">
            <a:avLst/>
          </a:prstGeom>
          <a:noFill/>
        </p:spPr>
        <p:txBody>
          <a:bodyPr wrap="square">
            <a:spAutoFit/>
          </a:bodyPr>
          <a:lstStyle/>
          <a:p>
            <a:r>
              <a:rPr lang="fr-FR" sz="1400" dirty="0">
                <a:latin typeface="Calisto MT" panose="02040603050505030304" pitchFamily="18" charset="77"/>
              </a:rPr>
              <a:t>ADHV-  993W221 </a:t>
            </a:r>
          </a:p>
        </p:txBody>
      </p:sp>
      <p:pic>
        <p:nvPicPr>
          <p:cNvPr id="3" name="Image 2">
            <a:extLst>
              <a:ext uri="{FF2B5EF4-FFF2-40B4-BE49-F238E27FC236}">
                <a16:creationId xmlns:a16="http://schemas.microsoft.com/office/drawing/2014/main" id="{E91C582B-6AF4-4564-F365-18EF7D22FB6A}"/>
              </a:ext>
            </a:extLst>
          </p:cNvPr>
          <p:cNvPicPr>
            <a:picLocks noChangeAspect="1"/>
          </p:cNvPicPr>
          <p:nvPr/>
        </p:nvPicPr>
        <p:blipFill rotWithShape="1">
          <a:blip r:embed="rId2"/>
          <a:srcRect l="7454" t="5873" r="7988" b="7637"/>
          <a:stretch/>
        </p:blipFill>
        <p:spPr>
          <a:xfrm rot="10800000">
            <a:off x="2156468" y="589139"/>
            <a:ext cx="5798918" cy="4448614"/>
          </a:xfrm>
          <a:prstGeom prst="rect">
            <a:avLst/>
          </a:prstGeom>
        </p:spPr>
      </p:pic>
    </p:spTree>
    <p:extLst>
      <p:ext uri="{BB962C8B-B14F-4D97-AF65-F5344CB8AC3E}">
        <p14:creationId xmlns:p14="http://schemas.microsoft.com/office/powerpoint/2010/main" val="38690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9AB897-0752-ABF0-AD3A-A5BA3FF2A2CB}"/>
              </a:ext>
            </a:extLst>
          </p:cNvPr>
          <p:cNvSpPr>
            <a:spLocks noGrp="1"/>
          </p:cNvSpPr>
          <p:nvPr>
            <p:ph type="title"/>
          </p:nvPr>
        </p:nvSpPr>
        <p:spPr>
          <a:xfrm>
            <a:off x="1438507" y="365126"/>
            <a:ext cx="7716510" cy="5837370"/>
          </a:xfrm>
        </p:spPr>
        <p:txBody>
          <a:bodyPr>
            <a:normAutofit/>
          </a:bodyPr>
          <a:lstStyle/>
          <a:p>
            <a:r>
              <a:rPr lang="fr-FR" dirty="0">
                <a:latin typeface="Calisto MT" panose="02040603050505030304" pitchFamily="18" charset="77"/>
              </a:rPr>
              <a:t>Evasions, </a:t>
            </a:r>
            <a:br>
              <a:rPr lang="fr-FR" dirty="0">
                <a:latin typeface="Calisto MT" panose="02040603050505030304" pitchFamily="18" charset="77"/>
              </a:rPr>
            </a:br>
            <a:r>
              <a:rPr lang="fr-FR" dirty="0">
                <a:latin typeface="Calisto MT" panose="02040603050505030304" pitchFamily="18" charset="77"/>
              </a:rPr>
              <a:t>Attaques de camp, </a:t>
            </a:r>
            <a:br>
              <a:rPr lang="fr-FR" dirty="0">
                <a:latin typeface="Calisto MT" panose="02040603050505030304" pitchFamily="18" charset="77"/>
              </a:rPr>
            </a:br>
            <a:r>
              <a:rPr lang="fr-FR" dirty="0">
                <a:latin typeface="Calisto MT" panose="02040603050505030304" pitchFamily="18" charset="77"/>
              </a:rPr>
              <a:t>Complicités</a:t>
            </a:r>
            <a:br>
              <a:rPr lang="fr-FR" dirty="0">
                <a:latin typeface="Calisto MT" panose="02040603050505030304" pitchFamily="18" charset="77"/>
              </a:rPr>
            </a:br>
            <a:br>
              <a:rPr lang="fr-FR" dirty="0">
                <a:latin typeface="Calisto MT" panose="02040603050505030304" pitchFamily="18" charset="77"/>
              </a:rPr>
            </a:br>
            <a:br>
              <a:rPr lang="fr-FR" dirty="0">
                <a:latin typeface="Calisto MT" panose="02040603050505030304" pitchFamily="18" charset="77"/>
              </a:rPr>
            </a:br>
            <a:br>
              <a:rPr lang="fr-FR" dirty="0">
                <a:latin typeface="Calisto MT" panose="02040603050505030304" pitchFamily="18" charset="77"/>
              </a:rPr>
            </a:br>
            <a:r>
              <a:rPr lang="fr-FR" dirty="0">
                <a:latin typeface="Calisto MT" panose="02040603050505030304" pitchFamily="18" charset="77"/>
              </a:rPr>
              <a:t>Exister,</a:t>
            </a:r>
            <a:br>
              <a:rPr lang="fr-FR" dirty="0">
                <a:latin typeface="Calisto MT" panose="02040603050505030304" pitchFamily="18" charset="77"/>
              </a:rPr>
            </a:br>
            <a:r>
              <a:rPr lang="fr-FR" dirty="0">
                <a:latin typeface="Calisto MT" panose="02040603050505030304" pitchFamily="18" charset="77"/>
              </a:rPr>
              <a:t>Communiquer</a:t>
            </a:r>
            <a:endParaRPr lang="fr-FR" dirty="0"/>
          </a:p>
        </p:txBody>
      </p:sp>
      <p:sp>
        <p:nvSpPr>
          <p:cNvPr id="3" name="Rectangle 2">
            <a:extLst>
              <a:ext uri="{FF2B5EF4-FFF2-40B4-BE49-F238E27FC236}">
                <a16:creationId xmlns:a16="http://schemas.microsoft.com/office/drawing/2014/main" id="{F401503D-23AA-5673-B519-53BE48BED40A}"/>
              </a:ext>
            </a:extLst>
          </p:cNvPr>
          <p:cNvSpPr/>
          <p:nvPr/>
        </p:nvSpPr>
        <p:spPr>
          <a:xfrm>
            <a:off x="568712" y="446049"/>
            <a:ext cx="535259" cy="60328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6122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3DFCA1E5-0E11-D84F-8AD2-5214792779EC}"/>
              </a:ext>
            </a:extLst>
          </p:cNvPr>
          <p:cNvSpPr>
            <a:spLocks noGrp="1" noChangeArrowheads="1"/>
          </p:cNvSpPr>
          <p:nvPr>
            <p:ph type="title"/>
          </p:nvPr>
        </p:nvSpPr>
        <p:spPr>
          <a:xfrm>
            <a:off x="1771650" y="0"/>
            <a:ext cx="6362700" cy="838200"/>
          </a:xfrm>
        </p:spPr>
        <p:txBody>
          <a:bodyPr>
            <a:normAutofit/>
          </a:bodyPr>
          <a:lstStyle/>
          <a:p>
            <a:pPr algn="ctr"/>
            <a:r>
              <a:rPr lang="fr-FR" sz="2000" b="1" dirty="0">
                <a:latin typeface="Calisto MT" panose="02040603050505030304" pitchFamily="18" charset="77"/>
              </a:rPr>
              <a:t>LES CAMPS EN HAUTE-VIENNE</a:t>
            </a:r>
            <a:endParaRPr lang="fr-FR" altLang="fr-FR" sz="2000" dirty="0">
              <a:latin typeface="Garamond" panose="02020404030301010803" pitchFamily="18" charset="0"/>
            </a:endParaRPr>
          </a:p>
        </p:txBody>
      </p:sp>
      <p:pic>
        <p:nvPicPr>
          <p:cNvPr id="16386" name="Picture 4">
            <a:extLst>
              <a:ext uri="{FF2B5EF4-FFF2-40B4-BE49-F238E27FC236}">
                <a16:creationId xmlns:a16="http://schemas.microsoft.com/office/drawing/2014/main" id="{F3F3EA4A-A3D8-4D47-9D87-6C69B3BF51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1" y="914400"/>
            <a:ext cx="4621213"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5">
            <a:extLst>
              <a:ext uri="{FF2B5EF4-FFF2-40B4-BE49-F238E27FC236}">
                <a16:creationId xmlns:a16="http://schemas.microsoft.com/office/drawing/2014/main" id="{18385D4C-BCF8-494E-A3F6-29D69243EC6D}"/>
              </a:ext>
            </a:extLst>
          </p:cNvPr>
          <p:cNvSpPr>
            <a:spLocks noChangeArrowheads="1"/>
          </p:cNvSpPr>
          <p:nvPr/>
        </p:nvSpPr>
        <p:spPr bwMode="auto">
          <a:xfrm>
            <a:off x="609600" y="762000"/>
            <a:ext cx="4343400" cy="5867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88" name="Rectangle 6">
            <a:extLst>
              <a:ext uri="{FF2B5EF4-FFF2-40B4-BE49-F238E27FC236}">
                <a16:creationId xmlns:a16="http://schemas.microsoft.com/office/drawing/2014/main" id="{FB54CB9E-50B0-0348-9A9A-041EA5A5A2F9}"/>
              </a:ext>
            </a:extLst>
          </p:cNvPr>
          <p:cNvSpPr>
            <a:spLocks noChangeArrowheads="1"/>
          </p:cNvSpPr>
          <p:nvPr/>
        </p:nvSpPr>
        <p:spPr bwMode="auto">
          <a:xfrm>
            <a:off x="3352800" y="4572000"/>
            <a:ext cx="5334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89" name="Rectangle 7">
            <a:extLst>
              <a:ext uri="{FF2B5EF4-FFF2-40B4-BE49-F238E27FC236}">
                <a16:creationId xmlns:a16="http://schemas.microsoft.com/office/drawing/2014/main" id="{8285E01F-935D-A646-9144-42E6D84AB43F}"/>
              </a:ext>
            </a:extLst>
          </p:cNvPr>
          <p:cNvSpPr>
            <a:spLocks noChangeArrowheads="1"/>
          </p:cNvSpPr>
          <p:nvPr/>
        </p:nvSpPr>
        <p:spPr bwMode="auto">
          <a:xfrm>
            <a:off x="4038600" y="2209800"/>
            <a:ext cx="5334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0" name="Rectangle 8">
            <a:extLst>
              <a:ext uri="{FF2B5EF4-FFF2-40B4-BE49-F238E27FC236}">
                <a16:creationId xmlns:a16="http://schemas.microsoft.com/office/drawing/2014/main" id="{9526DC59-FCA1-3E48-AA18-00AF06E63B15}"/>
              </a:ext>
            </a:extLst>
          </p:cNvPr>
          <p:cNvSpPr>
            <a:spLocks noChangeArrowheads="1"/>
          </p:cNvSpPr>
          <p:nvPr/>
        </p:nvSpPr>
        <p:spPr bwMode="auto">
          <a:xfrm>
            <a:off x="1828800" y="1447800"/>
            <a:ext cx="4572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1" name="Oval 9">
            <a:extLst>
              <a:ext uri="{FF2B5EF4-FFF2-40B4-BE49-F238E27FC236}">
                <a16:creationId xmlns:a16="http://schemas.microsoft.com/office/drawing/2014/main" id="{037943F8-DAA3-3C4D-B632-0677A07670BC}"/>
              </a:ext>
            </a:extLst>
          </p:cNvPr>
          <p:cNvSpPr>
            <a:spLocks noChangeArrowheads="1"/>
          </p:cNvSpPr>
          <p:nvPr/>
        </p:nvSpPr>
        <p:spPr bwMode="auto">
          <a:xfrm>
            <a:off x="1752600" y="32004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2" name="Oval 10">
            <a:extLst>
              <a:ext uri="{FF2B5EF4-FFF2-40B4-BE49-F238E27FC236}">
                <a16:creationId xmlns:a16="http://schemas.microsoft.com/office/drawing/2014/main" id="{A8041642-36A7-C34C-AE37-6C20990DF809}"/>
              </a:ext>
            </a:extLst>
          </p:cNvPr>
          <p:cNvSpPr>
            <a:spLocks noChangeArrowheads="1"/>
          </p:cNvSpPr>
          <p:nvPr/>
        </p:nvSpPr>
        <p:spPr bwMode="auto">
          <a:xfrm>
            <a:off x="2057400" y="28956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3" name="Oval 11">
            <a:extLst>
              <a:ext uri="{FF2B5EF4-FFF2-40B4-BE49-F238E27FC236}">
                <a16:creationId xmlns:a16="http://schemas.microsoft.com/office/drawing/2014/main" id="{570D7D9F-B942-7448-A86E-12900D11D079}"/>
              </a:ext>
            </a:extLst>
          </p:cNvPr>
          <p:cNvSpPr>
            <a:spLocks noChangeArrowheads="1"/>
          </p:cNvSpPr>
          <p:nvPr/>
        </p:nvSpPr>
        <p:spPr bwMode="auto">
          <a:xfrm>
            <a:off x="2438400" y="34290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6" name="Oval 14">
            <a:extLst>
              <a:ext uri="{FF2B5EF4-FFF2-40B4-BE49-F238E27FC236}">
                <a16:creationId xmlns:a16="http://schemas.microsoft.com/office/drawing/2014/main" id="{6CFAFD82-6E5D-5D4C-9F0E-F8CD5F178FD1}"/>
              </a:ext>
            </a:extLst>
          </p:cNvPr>
          <p:cNvSpPr>
            <a:spLocks noChangeArrowheads="1"/>
          </p:cNvSpPr>
          <p:nvPr/>
        </p:nvSpPr>
        <p:spPr bwMode="auto">
          <a:xfrm>
            <a:off x="2895600" y="6096000"/>
            <a:ext cx="152400" cy="152400"/>
          </a:xfrm>
          <a:prstGeom prst="ellipse">
            <a:avLst/>
          </a:prstGeom>
          <a:solidFill>
            <a:srgbClr val="FF0000"/>
          </a:solidFill>
          <a:ln w="9525">
            <a:solidFill>
              <a:srgbClr val="FF0000"/>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2000">
              <a:latin typeface="Garamond" panose="02020404030301010803" pitchFamily="18" charset="0"/>
            </a:endParaRPr>
          </a:p>
        </p:txBody>
      </p:sp>
      <p:sp>
        <p:nvSpPr>
          <p:cNvPr id="16397" name="Text Box 15">
            <a:extLst>
              <a:ext uri="{FF2B5EF4-FFF2-40B4-BE49-F238E27FC236}">
                <a16:creationId xmlns:a16="http://schemas.microsoft.com/office/drawing/2014/main" id="{47074E77-AA35-FA46-AA22-E618554BC934}"/>
              </a:ext>
            </a:extLst>
          </p:cNvPr>
          <p:cNvSpPr txBox="1">
            <a:spLocks noChangeArrowheads="1"/>
          </p:cNvSpPr>
          <p:nvPr/>
        </p:nvSpPr>
        <p:spPr bwMode="auto">
          <a:xfrm>
            <a:off x="858745" y="3124200"/>
            <a:ext cx="875304"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400" b="1" dirty="0">
                <a:solidFill>
                  <a:srgbClr val="FF0000"/>
                </a:solidFill>
                <a:latin typeface="Garamond" panose="02020404030301010803" pitchFamily="18" charset="0"/>
              </a:rPr>
              <a:t>NEXON</a:t>
            </a:r>
            <a:endParaRPr lang="fr-FR" altLang="fr-FR" sz="1400" dirty="0">
              <a:latin typeface="Garamond" panose="02020404030301010803" pitchFamily="18" charset="0"/>
            </a:endParaRPr>
          </a:p>
        </p:txBody>
      </p:sp>
      <p:sp>
        <p:nvSpPr>
          <p:cNvPr id="16398" name="Freeform 19">
            <a:extLst>
              <a:ext uri="{FF2B5EF4-FFF2-40B4-BE49-F238E27FC236}">
                <a16:creationId xmlns:a16="http://schemas.microsoft.com/office/drawing/2014/main" id="{349555D8-DAA0-224B-A9CB-17AD9B60B695}"/>
              </a:ext>
            </a:extLst>
          </p:cNvPr>
          <p:cNvSpPr>
            <a:spLocks/>
          </p:cNvSpPr>
          <p:nvPr/>
        </p:nvSpPr>
        <p:spPr bwMode="auto">
          <a:xfrm>
            <a:off x="2438400" y="2959100"/>
            <a:ext cx="304800" cy="88900"/>
          </a:xfrm>
          <a:custGeom>
            <a:avLst/>
            <a:gdLst>
              <a:gd name="T0" fmla="*/ 0 w 192"/>
              <a:gd name="T1" fmla="*/ 20161250 h 56"/>
              <a:gd name="T2" fmla="*/ 120967500 w 192"/>
              <a:gd name="T3" fmla="*/ 20161250 h 56"/>
              <a:gd name="T4" fmla="*/ 483870000 w 192"/>
              <a:gd name="T5" fmla="*/ 141128750 h 56"/>
              <a:gd name="T6" fmla="*/ 0 60000 65536"/>
              <a:gd name="T7" fmla="*/ 0 60000 65536"/>
              <a:gd name="T8" fmla="*/ 0 60000 65536"/>
            </a:gdLst>
            <a:ahLst/>
            <a:cxnLst>
              <a:cxn ang="T6">
                <a:pos x="T0" y="T1"/>
              </a:cxn>
              <a:cxn ang="T7">
                <a:pos x="T2" y="T3"/>
              </a:cxn>
              <a:cxn ang="T8">
                <a:pos x="T4" y="T5"/>
              </a:cxn>
            </a:cxnLst>
            <a:rect l="0" t="0" r="r" b="b"/>
            <a:pathLst>
              <a:path w="192" h="56">
                <a:moveTo>
                  <a:pt x="0" y="8"/>
                </a:moveTo>
                <a:cubicBezTo>
                  <a:pt x="8" y="4"/>
                  <a:pt x="16" y="0"/>
                  <a:pt x="48" y="8"/>
                </a:cubicBezTo>
                <a:cubicBezTo>
                  <a:pt x="80" y="16"/>
                  <a:pt x="168" y="48"/>
                  <a:pt x="192" y="56"/>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16399" name="Freeform 20">
            <a:extLst>
              <a:ext uri="{FF2B5EF4-FFF2-40B4-BE49-F238E27FC236}">
                <a16:creationId xmlns:a16="http://schemas.microsoft.com/office/drawing/2014/main" id="{649D6F8A-ABD9-2649-9DE7-31DBE2EA3D8F}"/>
              </a:ext>
            </a:extLst>
          </p:cNvPr>
          <p:cNvSpPr>
            <a:spLocks/>
          </p:cNvSpPr>
          <p:nvPr/>
        </p:nvSpPr>
        <p:spPr bwMode="auto">
          <a:xfrm>
            <a:off x="2667000" y="2971800"/>
            <a:ext cx="152400" cy="76200"/>
          </a:xfrm>
          <a:custGeom>
            <a:avLst/>
            <a:gdLst>
              <a:gd name="T0" fmla="*/ 0 w 96"/>
              <a:gd name="T1" fmla="*/ 0 h 48"/>
              <a:gd name="T2" fmla="*/ 241935000 w 96"/>
              <a:gd name="T3" fmla="*/ 120967500 h 48"/>
              <a:gd name="T4" fmla="*/ 0 60000 65536"/>
              <a:gd name="T5" fmla="*/ 0 60000 65536"/>
            </a:gdLst>
            <a:ahLst/>
            <a:cxnLst>
              <a:cxn ang="T4">
                <a:pos x="T0" y="T1"/>
              </a:cxn>
              <a:cxn ang="T5">
                <a:pos x="T2" y="T3"/>
              </a:cxn>
            </a:cxnLst>
            <a:rect l="0" t="0" r="r" b="b"/>
            <a:pathLst>
              <a:path w="96" h="48">
                <a:moveTo>
                  <a:pt x="0" y="0"/>
                </a:moveTo>
                <a:cubicBezTo>
                  <a:pt x="0" y="0"/>
                  <a:pt x="48" y="24"/>
                  <a:pt x="96" y="48"/>
                </a:cubicBezTo>
              </a:path>
            </a:pathLst>
          </a:custGeom>
          <a:noFill/>
          <a:ln w="9525" cap="rnd">
            <a:solidFill>
              <a:schemeClr val="tx1"/>
            </a:solidFill>
            <a:prstDash val="sysDot"/>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16400" name="Freeform 24">
            <a:extLst>
              <a:ext uri="{FF2B5EF4-FFF2-40B4-BE49-F238E27FC236}">
                <a16:creationId xmlns:a16="http://schemas.microsoft.com/office/drawing/2014/main" id="{12DA97C8-3E48-9D4C-83A3-2C18A5923522}"/>
              </a:ext>
            </a:extLst>
          </p:cNvPr>
          <p:cNvSpPr>
            <a:spLocks/>
          </p:cNvSpPr>
          <p:nvPr/>
        </p:nvSpPr>
        <p:spPr bwMode="auto">
          <a:xfrm>
            <a:off x="2286000" y="3276600"/>
            <a:ext cx="76200" cy="152400"/>
          </a:xfrm>
          <a:custGeom>
            <a:avLst/>
            <a:gdLst>
              <a:gd name="T0" fmla="*/ 0 w 48"/>
              <a:gd name="T1" fmla="*/ 0 h 48"/>
              <a:gd name="T2" fmla="*/ 120967500 w 48"/>
              <a:gd name="T3" fmla="*/ 483870000 h 48"/>
              <a:gd name="T4" fmla="*/ 0 60000 65536"/>
              <a:gd name="T5" fmla="*/ 0 60000 65536"/>
            </a:gdLst>
            <a:ahLst/>
            <a:cxnLst>
              <a:cxn ang="T4">
                <a:pos x="T0" y="T1"/>
              </a:cxn>
              <a:cxn ang="T5">
                <a:pos x="T2" y="T3"/>
              </a:cxn>
            </a:cxnLst>
            <a:rect l="0" t="0" r="r" b="b"/>
            <a:pathLst>
              <a:path w="48" h="48">
                <a:moveTo>
                  <a:pt x="0" y="0"/>
                </a:moveTo>
                <a:cubicBezTo>
                  <a:pt x="20" y="20"/>
                  <a:pt x="40" y="40"/>
                  <a:pt x="48" y="48"/>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fr-FR"/>
          </a:p>
        </p:txBody>
      </p:sp>
      <p:sp>
        <p:nvSpPr>
          <p:cNvPr id="16401" name="Text Box 32">
            <a:extLst>
              <a:ext uri="{FF2B5EF4-FFF2-40B4-BE49-F238E27FC236}">
                <a16:creationId xmlns:a16="http://schemas.microsoft.com/office/drawing/2014/main" id="{1D9587C3-19C2-7D4B-936C-B70F13937E65}"/>
              </a:ext>
            </a:extLst>
          </p:cNvPr>
          <p:cNvSpPr txBox="1">
            <a:spLocks noChangeArrowheads="1"/>
          </p:cNvSpPr>
          <p:nvPr/>
        </p:nvSpPr>
        <p:spPr bwMode="auto">
          <a:xfrm>
            <a:off x="2133601" y="2819400"/>
            <a:ext cx="18272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400" b="1" dirty="0">
                <a:solidFill>
                  <a:srgbClr val="FF0000"/>
                </a:solidFill>
                <a:latin typeface="Garamond" panose="02020404030301010803" pitchFamily="18" charset="0"/>
              </a:rPr>
              <a:t>ST PAUL D’EYJAUX</a:t>
            </a:r>
            <a:endParaRPr lang="fr-FR" altLang="fr-FR" sz="1400" dirty="0">
              <a:latin typeface="Garamond" panose="02020404030301010803" pitchFamily="18" charset="0"/>
            </a:endParaRPr>
          </a:p>
        </p:txBody>
      </p:sp>
      <p:sp>
        <p:nvSpPr>
          <p:cNvPr id="16402" name="Text Box 33">
            <a:extLst>
              <a:ext uri="{FF2B5EF4-FFF2-40B4-BE49-F238E27FC236}">
                <a16:creationId xmlns:a16="http://schemas.microsoft.com/office/drawing/2014/main" id="{58026A6A-A5CC-F34D-99A5-BC82CB5339A9}"/>
              </a:ext>
            </a:extLst>
          </p:cNvPr>
          <p:cNvSpPr txBox="1">
            <a:spLocks noChangeArrowheads="1"/>
          </p:cNvSpPr>
          <p:nvPr/>
        </p:nvSpPr>
        <p:spPr bwMode="auto">
          <a:xfrm>
            <a:off x="2514600" y="3352800"/>
            <a:ext cx="24590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400" b="1">
                <a:solidFill>
                  <a:srgbClr val="FF0000"/>
                </a:solidFill>
                <a:latin typeface="Garamond" panose="02020404030301010803" pitchFamily="18" charset="0"/>
              </a:rPr>
              <a:t>ST GERMAIN-LES-BELLES</a:t>
            </a:r>
            <a:endParaRPr lang="fr-FR" altLang="fr-FR" sz="1400">
              <a:latin typeface="Garamond" panose="02020404030301010803" pitchFamily="18" charset="0"/>
            </a:endParaRPr>
          </a:p>
        </p:txBody>
      </p:sp>
      <p:sp>
        <p:nvSpPr>
          <p:cNvPr id="16405" name="Text Box 39">
            <a:extLst>
              <a:ext uri="{FF2B5EF4-FFF2-40B4-BE49-F238E27FC236}">
                <a16:creationId xmlns:a16="http://schemas.microsoft.com/office/drawing/2014/main" id="{19DCB386-210E-F54E-BCFD-F9FDFA65222F}"/>
              </a:ext>
            </a:extLst>
          </p:cNvPr>
          <p:cNvSpPr txBox="1">
            <a:spLocks noChangeArrowheads="1"/>
          </p:cNvSpPr>
          <p:nvPr/>
        </p:nvSpPr>
        <p:spPr bwMode="auto">
          <a:xfrm>
            <a:off x="2743201" y="5715001"/>
            <a:ext cx="6635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fr-FR" altLang="fr-FR" sz="1000" u="sng"/>
              <a:t>Limoges</a:t>
            </a:r>
          </a:p>
        </p:txBody>
      </p:sp>
      <p:sp>
        <p:nvSpPr>
          <p:cNvPr id="16406" name="Text Box 40">
            <a:extLst>
              <a:ext uri="{FF2B5EF4-FFF2-40B4-BE49-F238E27FC236}">
                <a16:creationId xmlns:a16="http://schemas.microsoft.com/office/drawing/2014/main" id="{071DD9B0-A27C-124A-92E1-1D88AA41A734}"/>
              </a:ext>
            </a:extLst>
          </p:cNvPr>
          <p:cNvSpPr txBox="1">
            <a:spLocks noChangeArrowheads="1"/>
          </p:cNvSpPr>
          <p:nvPr/>
        </p:nvSpPr>
        <p:spPr bwMode="auto">
          <a:xfrm>
            <a:off x="5257801" y="2468564"/>
            <a:ext cx="4267198" cy="2554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fr-FR" altLang="fr-FR" sz="2000" dirty="0">
                <a:latin typeface="Calisto MT" panose="02040603050505030304" pitchFamily="18" charset="77"/>
              </a:rPr>
              <a:t>Depuis le décr</a:t>
            </a:r>
            <a:r>
              <a:rPr lang="fr-FR" altLang="ja-JP" sz="2000" dirty="0">
                <a:latin typeface="Calisto MT" panose="02040603050505030304" pitchFamily="18" charset="77"/>
              </a:rPr>
              <a:t>et du 18 novembre 1939, le gouvernement Daladier généralise l’arrestation de tout individu jugé dangereux pour la nation et son internement dans un centre de séjour surveillé (CSS). Ils deviennent des camps d’internement sous l’Occupation.</a:t>
            </a:r>
            <a:endParaRPr lang="fr-FR" altLang="fr-FR" sz="2000" dirty="0">
              <a:latin typeface="Calisto MT" panose="02040603050505030304" pitchFamily="18" charset="77"/>
            </a:endParaRPr>
          </a:p>
        </p:txBody>
      </p:sp>
    </p:spTree>
    <p:extLst>
      <p:ext uri="{BB962C8B-B14F-4D97-AF65-F5344CB8AC3E}">
        <p14:creationId xmlns:p14="http://schemas.microsoft.com/office/powerpoint/2010/main" val="2910466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681873-04F0-6B4C-980D-842490E9F5CA}"/>
              </a:ext>
            </a:extLst>
          </p:cNvPr>
          <p:cNvSpPr>
            <a:spLocks noGrp="1"/>
          </p:cNvSpPr>
          <p:nvPr>
            <p:ph type="title"/>
          </p:nvPr>
        </p:nvSpPr>
        <p:spPr>
          <a:xfrm>
            <a:off x="1607086" y="1"/>
            <a:ext cx="6691828" cy="529590"/>
          </a:xfrm>
        </p:spPr>
        <p:txBody>
          <a:bodyPr>
            <a:normAutofit/>
          </a:bodyPr>
          <a:lstStyle/>
          <a:p>
            <a:pPr algn="ctr"/>
            <a:r>
              <a:rPr lang="fr-FR" sz="2000" b="1" dirty="0">
                <a:latin typeface="Calisto MT" panose="02040603050505030304" pitchFamily="18" charset="77"/>
              </a:rPr>
              <a:t>LE CAMP DE NEXON</a:t>
            </a:r>
          </a:p>
        </p:txBody>
      </p:sp>
      <p:pic>
        <p:nvPicPr>
          <p:cNvPr id="5" name="Image 4">
            <a:extLst>
              <a:ext uri="{FF2B5EF4-FFF2-40B4-BE49-F238E27FC236}">
                <a16:creationId xmlns:a16="http://schemas.microsoft.com/office/drawing/2014/main" id="{49DE6B40-B8C0-CD49-992E-D978518021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5351" y="617486"/>
            <a:ext cx="3880022" cy="2990686"/>
          </a:xfrm>
          <a:prstGeom prst="rect">
            <a:avLst/>
          </a:prstGeom>
        </p:spPr>
      </p:pic>
      <p:pic>
        <p:nvPicPr>
          <p:cNvPr id="7" name="Image 6">
            <a:extLst>
              <a:ext uri="{FF2B5EF4-FFF2-40B4-BE49-F238E27FC236}">
                <a16:creationId xmlns:a16="http://schemas.microsoft.com/office/drawing/2014/main" id="{6C189057-5698-7541-8823-64027F8EA5E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5351" y="3696068"/>
            <a:ext cx="3880022" cy="3019173"/>
          </a:xfrm>
          <a:prstGeom prst="rect">
            <a:avLst/>
          </a:prstGeom>
        </p:spPr>
      </p:pic>
      <p:sp>
        <p:nvSpPr>
          <p:cNvPr id="8" name="Rectangle 7">
            <a:extLst>
              <a:ext uri="{FF2B5EF4-FFF2-40B4-BE49-F238E27FC236}">
                <a16:creationId xmlns:a16="http://schemas.microsoft.com/office/drawing/2014/main" id="{C46E2E89-2AE9-6F43-A761-0D7F68D21F7A}"/>
              </a:ext>
            </a:extLst>
          </p:cNvPr>
          <p:cNvSpPr/>
          <p:nvPr/>
        </p:nvSpPr>
        <p:spPr>
          <a:xfrm>
            <a:off x="4367084" y="954164"/>
            <a:ext cx="4953000" cy="646331"/>
          </a:xfrm>
          <a:prstGeom prst="rect">
            <a:avLst/>
          </a:prstGeom>
        </p:spPr>
        <p:txBody>
          <a:bodyPr>
            <a:spAutoFit/>
          </a:bodyPr>
          <a:lstStyle/>
          <a:p>
            <a:pPr algn="just"/>
            <a:r>
              <a:rPr lang="fr-FR" dirty="0">
                <a:latin typeface="Calisto MT" panose="02040603050505030304" pitchFamily="18" charset="77"/>
              </a:rPr>
              <a:t>Le camp, d’une capacité de 750 à 800 places a cessé de fonctionner le 1er septembre 1945.</a:t>
            </a:r>
          </a:p>
        </p:txBody>
      </p:sp>
      <p:sp>
        <p:nvSpPr>
          <p:cNvPr id="9" name="Rectangle 8">
            <a:extLst>
              <a:ext uri="{FF2B5EF4-FFF2-40B4-BE49-F238E27FC236}">
                <a16:creationId xmlns:a16="http://schemas.microsoft.com/office/drawing/2014/main" id="{671A6B50-0394-954D-B6E1-7D992C9D5D8B}"/>
              </a:ext>
            </a:extLst>
          </p:cNvPr>
          <p:cNvSpPr/>
          <p:nvPr/>
        </p:nvSpPr>
        <p:spPr>
          <a:xfrm>
            <a:off x="4367084" y="2671581"/>
            <a:ext cx="4953000" cy="1200329"/>
          </a:xfrm>
          <a:prstGeom prst="rect">
            <a:avLst/>
          </a:prstGeom>
        </p:spPr>
        <p:txBody>
          <a:bodyPr>
            <a:spAutoFit/>
          </a:bodyPr>
          <a:lstStyle/>
          <a:p>
            <a:r>
              <a:rPr lang="fr-FR" dirty="0">
                <a:latin typeface="Calisto MT" panose="02040603050505030304" pitchFamily="18" charset="77"/>
              </a:rPr>
              <a:t>Il a reçu jusqu’à la Libération :</a:t>
            </a:r>
          </a:p>
          <a:p>
            <a:pPr>
              <a:buFontTx/>
              <a:buChar char="-"/>
            </a:pPr>
            <a:r>
              <a:rPr lang="fr-FR" dirty="0">
                <a:latin typeface="Calisto MT" panose="02040603050505030304" pitchFamily="18" charset="77"/>
              </a:rPr>
              <a:t> des internés administratifs</a:t>
            </a:r>
          </a:p>
          <a:p>
            <a:pPr>
              <a:buFontTx/>
              <a:buChar char="-"/>
            </a:pPr>
            <a:r>
              <a:rPr lang="fr-FR" dirty="0">
                <a:latin typeface="Calisto MT" panose="02040603050505030304" pitchFamily="18" charset="77"/>
              </a:rPr>
              <a:t> des internés de droit commun</a:t>
            </a:r>
          </a:p>
          <a:p>
            <a:pPr>
              <a:buFontTx/>
              <a:buChar char="-"/>
            </a:pPr>
            <a:r>
              <a:rPr lang="fr-FR" dirty="0">
                <a:latin typeface="Calisto MT" panose="02040603050505030304" pitchFamily="18" charset="77"/>
              </a:rPr>
              <a:t> des personnes arr</a:t>
            </a:r>
            <a:r>
              <a:rPr lang="fr-FR" altLang="ja-JP" dirty="0">
                <a:latin typeface="Calisto MT" panose="02040603050505030304" pitchFamily="18" charset="77"/>
              </a:rPr>
              <a:t>êtées par la Milice</a:t>
            </a:r>
          </a:p>
        </p:txBody>
      </p:sp>
      <p:sp>
        <p:nvSpPr>
          <p:cNvPr id="10" name="ZoneTexte 9">
            <a:extLst>
              <a:ext uri="{FF2B5EF4-FFF2-40B4-BE49-F238E27FC236}">
                <a16:creationId xmlns:a16="http://schemas.microsoft.com/office/drawing/2014/main" id="{BEA35B56-1117-A54F-AD83-2FC4C236C51C}"/>
              </a:ext>
            </a:extLst>
          </p:cNvPr>
          <p:cNvSpPr txBox="1"/>
          <p:nvPr/>
        </p:nvSpPr>
        <p:spPr>
          <a:xfrm>
            <a:off x="6061158" y="6407464"/>
            <a:ext cx="1564852" cy="307777"/>
          </a:xfrm>
          <a:prstGeom prst="rect">
            <a:avLst/>
          </a:prstGeom>
          <a:noFill/>
        </p:spPr>
        <p:txBody>
          <a:bodyPr wrap="none" rtlCol="0">
            <a:spAutoFit/>
          </a:bodyPr>
          <a:lstStyle/>
          <a:p>
            <a:r>
              <a:rPr lang="fr-FR" sz="1400" dirty="0">
                <a:latin typeface="Calisto MT" panose="02040603050505030304" pitchFamily="18" charset="77"/>
              </a:rPr>
              <a:t>ADHV – 993W27</a:t>
            </a:r>
          </a:p>
        </p:txBody>
      </p:sp>
      <p:sp>
        <p:nvSpPr>
          <p:cNvPr id="3" name="ZoneTexte 2">
            <a:extLst>
              <a:ext uri="{FF2B5EF4-FFF2-40B4-BE49-F238E27FC236}">
                <a16:creationId xmlns:a16="http://schemas.microsoft.com/office/drawing/2014/main" id="{15AD94B5-4DD3-0244-984D-897EA33052E0}"/>
              </a:ext>
            </a:extLst>
          </p:cNvPr>
          <p:cNvSpPr txBox="1"/>
          <p:nvPr/>
        </p:nvSpPr>
        <p:spPr>
          <a:xfrm>
            <a:off x="4367085" y="4638881"/>
            <a:ext cx="4953000" cy="1200329"/>
          </a:xfrm>
          <a:prstGeom prst="rect">
            <a:avLst/>
          </a:prstGeom>
          <a:noFill/>
        </p:spPr>
        <p:txBody>
          <a:bodyPr wrap="square" rtlCol="0">
            <a:spAutoFit/>
          </a:bodyPr>
          <a:lstStyle/>
          <a:p>
            <a:pPr algn="just"/>
            <a:r>
              <a:rPr lang="fr-FR" dirty="0">
                <a:latin typeface="Calisto MT" panose="02040603050505030304" pitchFamily="18" charset="77"/>
              </a:rPr>
              <a:t>De ce camp partirent des Juifs et des résistants pour les camps de concentration et centres de mise à mort comme Auschwitz notamment entre 1942 et 1944.</a:t>
            </a:r>
          </a:p>
        </p:txBody>
      </p:sp>
    </p:spTree>
    <p:extLst>
      <p:ext uri="{BB962C8B-B14F-4D97-AF65-F5344CB8AC3E}">
        <p14:creationId xmlns:p14="http://schemas.microsoft.com/office/powerpoint/2010/main" val="4185794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153237F8-B578-B994-E785-1E420C621CF6}"/>
              </a:ext>
            </a:extLst>
          </p:cNvPr>
          <p:cNvSpPr>
            <a:spLocks noGrp="1" noChangeArrowheads="1"/>
          </p:cNvSpPr>
          <p:nvPr>
            <p:ph type="title"/>
          </p:nvPr>
        </p:nvSpPr>
        <p:spPr>
          <a:xfrm>
            <a:off x="3467100" y="0"/>
            <a:ext cx="2971800" cy="381000"/>
          </a:xfrm>
        </p:spPr>
        <p:txBody>
          <a:bodyPr/>
          <a:lstStyle/>
          <a:p>
            <a:pPr algn="ctr" eaLnBrk="1" hangingPunct="1"/>
            <a:r>
              <a:rPr lang="fr-FR" altLang="fr-FR" sz="2000" b="1" dirty="0">
                <a:latin typeface="Calisto MT" panose="02040603050505030304" pitchFamily="18" charset="77"/>
              </a:rPr>
              <a:t>LA LEGISLATION</a:t>
            </a:r>
            <a:endParaRPr lang="fr-FR" altLang="fr-FR" sz="2800" dirty="0">
              <a:latin typeface="Calisto MT" panose="02040603050505030304" pitchFamily="18" charset="77"/>
            </a:endParaRPr>
          </a:p>
        </p:txBody>
      </p:sp>
      <p:sp>
        <p:nvSpPr>
          <p:cNvPr id="20482" name="Text Box 4">
            <a:extLst>
              <a:ext uri="{FF2B5EF4-FFF2-40B4-BE49-F238E27FC236}">
                <a16:creationId xmlns:a16="http://schemas.microsoft.com/office/drawing/2014/main" id="{BEA48C98-6094-A364-7DB8-52F3A76AC6D4}"/>
              </a:ext>
            </a:extLst>
          </p:cNvPr>
          <p:cNvSpPr txBox="1">
            <a:spLocks noChangeArrowheads="1"/>
          </p:cNvSpPr>
          <p:nvPr/>
        </p:nvSpPr>
        <p:spPr bwMode="auto">
          <a:xfrm>
            <a:off x="5257799" y="381001"/>
            <a:ext cx="43723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dirty="0">
                <a:latin typeface="Calisto MT" panose="02040603050505030304" pitchFamily="18" charset="77"/>
              </a:rPr>
              <a:t>Vichy met en place des procédures et des fiches de renseignements de plus en plus précises dans le courant de l’année 1941 qui témoignent de la multiplication des actes de résistance dans les camps comme les évasions. </a:t>
            </a:r>
          </a:p>
        </p:txBody>
      </p:sp>
      <p:sp>
        <p:nvSpPr>
          <p:cNvPr id="20483" name="Rectangle 5">
            <a:extLst>
              <a:ext uri="{FF2B5EF4-FFF2-40B4-BE49-F238E27FC236}">
                <a16:creationId xmlns:a16="http://schemas.microsoft.com/office/drawing/2014/main" id="{8F7CD546-01AD-7D31-481B-68591AD4EDED}"/>
              </a:ext>
            </a:extLst>
          </p:cNvPr>
          <p:cNvSpPr>
            <a:spLocks noChangeArrowheads="1"/>
          </p:cNvSpPr>
          <p:nvPr/>
        </p:nvSpPr>
        <p:spPr bwMode="auto">
          <a:xfrm>
            <a:off x="4508350" y="6573372"/>
            <a:ext cx="18036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400" dirty="0">
                <a:latin typeface="Calisto MT" panose="02040603050505030304" pitchFamily="18" charset="77"/>
              </a:rPr>
              <a:t>ADHV - 985 W 1621</a:t>
            </a:r>
          </a:p>
        </p:txBody>
      </p:sp>
      <p:pic>
        <p:nvPicPr>
          <p:cNvPr id="20484" name="Picture 6" descr="985W1621 (1)">
            <a:extLst>
              <a:ext uri="{FF2B5EF4-FFF2-40B4-BE49-F238E27FC236}">
                <a16:creationId xmlns:a16="http://schemas.microsoft.com/office/drawing/2014/main" id="{548EF6E8-25A0-2A6E-3FB6-4324DD922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76" r="5939" b="11971"/>
          <a:stretch>
            <a:fillRect/>
          </a:stretch>
        </p:blipFill>
        <p:spPr bwMode="auto">
          <a:xfrm>
            <a:off x="152399" y="381000"/>
            <a:ext cx="4975185" cy="612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descr="985W1621 (2)ret">
            <a:extLst>
              <a:ext uri="{FF2B5EF4-FFF2-40B4-BE49-F238E27FC236}">
                <a16:creationId xmlns:a16="http://schemas.microsoft.com/office/drawing/2014/main" id="{57829072-17CE-1404-F5C8-C5A43183C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370" t="3304" r="4124" b="35237"/>
          <a:stretch>
            <a:fillRect/>
          </a:stretch>
        </p:blipFill>
        <p:spPr bwMode="auto">
          <a:xfrm>
            <a:off x="5257799" y="2390453"/>
            <a:ext cx="4413470" cy="4086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50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C39D69C-76A6-B864-91C5-D43BE26C0DC5}"/>
              </a:ext>
            </a:extLst>
          </p:cNvPr>
          <p:cNvPicPr>
            <a:picLocks noChangeAspect="1"/>
          </p:cNvPicPr>
          <p:nvPr/>
        </p:nvPicPr>
        <p:blipFill rotWithShape="1">
          <a:blip r:embed="rId3"/>
          <a:srcRect l="3610" t="4659" r="3003" b="11486"/>
          <a:stretch/>
        </p:blipFill>
        <p:spPr>
          <a:xfrm>
            <a:off x="41516" y="685290"/>
            <a:ext cx="4803354" cy="5750806"/>
          </a:xfrm>
          <a:prstGeom prst="rect">
            <a:avLst/>
          </a:prstGeom>
        </p:spPr>
      </p:pic>
      <p:sp>
        <p:nvSpPr>
          <p:cNvPr id="12" name="ZoneTexte 11">
            <a:extLst>
              <a:ext uri="{FF2B5EF4-FFF2-40B4-BE49-F238E27FC236}">
                <a16:creationId xmlns:a16="http://schemas.microsoft.com/office/drawing/2014/main" id="{442C4F98-6A90-00FC-815B-03D4EFDAF41D}"/>
              </a:ext>
            </a:extLst>
          </p:cNvPr>
          <p:cNvSpPr txBox="1"/>
          <p:nvPr/>
        </p:nvSpPr>
        <p:spPr>
          <a:xfrm>
            <a:off x="2787268" y="67104"/>
            <a:ext cx="4335482" cy="400110"/>
          </a:xfrm>
          <a:prstGeom prst="rect">
            <a:avLst/>
          </a:prstGeom>
          <a:noFill/>
        </p:spPr>
        <p:txBody>
          <a:bodyPr wrap="none" rtlCol="0">
            <a:spAutoFit/>
          </a:bodyPr>
          <a:lstStyle/>
          <a:p>
            <a:r>
              <a:rPr lang="fr-FR" sz="2000" b="1" dirty="0">
                <a:latin typeface="Calisto MT" panose="02040603050505030304" pitchFamily="18" charset="77"/>
              </a:rPr>
              <a:t>EVASIONS AU CAMP DE NEXON</a:t>
            </a:r>
          </a:p>
        </p:txBody>
      </p:sp>
      <p:pic>
        <p:nvPicPr>
          <p:cNvPr id="13" name="Image 12">
            <a:extLst>
              <a:ext uri="{FF2B5EF4-FFF2-40B4-BE49-F238E27FC236}">
                <a16:creationId xmlns:a16="http://schemas.microsoft.com/office/drawing/2014/main" id="{94B8B517-20B3-2B2E-F0F4-80A13D4C3C79}"/>
              </a:ext>
            </a:extLst>
          </p:cNvPr>
          <p:cNvPicPr>
            <a:picLocks noChangeAspect="1"/>
          </p:cNvPicPr>
          <p:nvPr/>
        </p:nvPicPr>
        <p:blipFill rotWithShape="1">
          <a:blip r:embed="rId4"/>
          <a:srcRect l="8807" t="3722" r="60734" b="3449"/>
          <a:stretch/>
        </p:blipFill>
        <p:spPr>
          <a:xfrm rot="5400000">
            <a:off x="6333092" y="128919"/>
            <a:ext cx="2088859" cy="4774690"/>
          </a:xfrm>
          <a:prstGeom prst="rect">
            <a:avLst/>
          </a:prstGeom>
        </p:spPr>
      </p:pic>
      <p:pic>
        <p:nvPicPr>
          <p:cNvPr id="14" name="Image 13">
            <a:extLst>
              <a:ext uri="{FF2B5EF4-FFF2-40B4-BE49-F238E27FC236}">
                <a16:creationId xmlns:a16="http://schemas.microsoft.com/office/drawing/2014/main" id="{9412192E-2BBE-A73A-E7E5-0A7507AE56E5}"/>
              </a:ext>
            </a:extLst>
          </p:cNvPr>
          <p:cNvPicPr>
            <a:picLocks noChangeAspect="1"/>
          </p:cNvPicPr>
          <p:nvPr/>
        </p:nvPicPr>
        <p:blipFill rotWithShape="1">
          <a:blip r:embed="rId5"/>
          <a:srcRect l="53054" t="2266" r="35331" b="32179"/>
          <a:stretch/>
        </p:blipFill>
        <p:spPr>
          <a:xfrm rot="5400000">
            <a:off x="6776360" y="2406898"/>
            <a:ext cx="1127970" cy="4774691"/>
          </a:xfrm>
          <a:prstGeom prst="rect">
            <a:avLst/>
          </a:prstGeom>
        </p:spPr>
      </p:pic>
      <p:sp>
        <p:nvSpPr>
          <p:cNvPr id="17" name="ZoneTexte 16">
            <a:extLst>
              <a:ext uri="{FF2B5EF4-FFF2-40B4-BE49-F238E27FC236}">
                <a16:creationId xmlns:a16="http://schemas.microsoft.com/office/drawing/2014/main" id="{0076411B-F962-31BB-5571-F0081BC934B0}"/>
              </a:ext>
            </a:extLst>
          </p:cNvPr>
          <p:cNvSpPr txBox="1"/>
          <p:nvPr/>
        </p:nvSpPr>
        <p:spPr>
          <a:xfrm>
            <a:off x="1642683" y="6500283"/>
            <a:ext cx="2061618" cy="307777"/>
          </a:xfrm>
          <a:prstGeom prst="rect">
            <a:avLst/>
          </a:prstGeom>
          <a:noFill/>
        </p:spPr>
        <p:txBody>
          <a:bodyPr wrap="square">
            <a:spAutoFit/>
          </a:bodyPr>
          <a:lstStyle/>
          <a:p>
            <a:r>
              <a:rPr lang="fr-FR" altLang="fr-FR" sz="1400" dirty="0">
                <a:latin typeface="Calisto MT" panose="02040603050505030304" pitchFamily="18" charset="77"/>
              </a:rPr>
              <a:t>ADHV - 993W3/67 </a:t>
            </a:r>
          </a:p>
        </p:txBody>
      </p:sp>
    </p:spTree>
    <p:extLst>
      <p:ext uri="{BB962C8B-B14F-4D97-AF65-F5344CB8AC3E}">
        <p14:creationId xmlns:p14="http://schemas.microsoft.com/office/powerpoint/2010/main" val="1017825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F9E127EB-62B3-A8FE-F26C-B2745150B21D}"/>
              </a:ext>
            </a:extLst>
          </p:cNvPr>
          <p:cNvSpPr txBox="1"/>
          <p:nvPr/>
        </p:nvSpPr>
        <p:spPr>
          <a:xfrm>
            <a:off x="1306856" y="766732"/>
            <a:ext cx="8182831" cy="5632311"/>
          </a:xfrm>
          <a:prstGeom prst="rect">
            <a:avLst/>
          </a:prstGeom>
          <a:noFill/>
        </p:spPr>
        <p:txBody>
          <a:bodyPr wrap="square" rtlCol="0">
            <a:spAutoFit/>
          </a:bodyPr>
          <a:lstStyle/>
          <a:p>
            <a:pPr algn="just"/>
            <a:r>
              <a:rPr lang="fr-FR" sz="2000" dirty="0">
                <a:latin typeface="Calisto MT" panose="02040603050505030304" pitchFamily="18" charset="77"/>
              </a:rPr>
              <a:t>La déportation est la politique nazie pour mettre à l’écart puis éliminer tous ceux qui s’opposent à l’idéologie d’Hitler : aux « indésirables » liés aux critères racistes et sociaux (Juifs, Tziganes, Slaves, homosexuels, criminels, handicapés) viennent s’ajouter les communistes, les socialistes, les chrétiens-démocrates, les résistants, c’est-à-dire tous ceux qui s’opposent à l’ordre nazi.</a:t>
            </a:r>
          </a:p>
          <a:p>
            <a:pPr algn="just"/>
            <a:endParaRPr lang="fr-FR" sz="2000" dirty="0">
              <a:latin typeface="Calisto MT" panose="02040603050505030304" pitchFamily="18" charset="77"/>
            </a:endParaRPr>
          </a:p>
          <a:p>
            <a:pPr algn="just"/>
            <a:endParaRPr lang="fr-FR" sz="2000" dirty="0">
              <a:latin typeface="Calisto MT" panose="02040603050505030304" pitchFamily="18" charset="77"/>
            </a:endParaRP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La déportation est le déplacement de ces populations ciblées, qualifiées « d’indésirables » dans différents types de camps ou dans des prisons en France et en Europe : un voyage vers l’inconnu, sans retour souvent.</a:t>
            </a:r>
          </a:p>
          <a:p>
            <a:pPr algn="just"/>
            <a:endParaRPr lang="fr-FR" sz="2000" dirty="0">
              <a:latin typeface="Calisto MT" panose="02040603050505030304" pitchFamily="18" charset="77"/>
            </a:endParaRPr>
          </a:p>
          <a:p>
            <a:pPr algn="just"/>
            <a:endParaRPr lang="fr-FR" sz="2000" dirty="0">
              <a:latin typeface="Calisto MT" panose="02040603050505030304" pitchFamily="18" charset="77"/>
            </a:endParaRPr>
          </a:p>
          <a:p>
            <a:pPr algn="just"/>
            <a:endParaRPr lang="fr-FR" sz="2000" dirty="0">
              <a:latin typeface="Calisto MT" panose="02040603050505030304" pitchFamily="18" charset="77"/>
            </a:endParaRPr>
          </a:p>
          <a:p>
            <a:pPr algn="just"/>
            <a:r>
              <a:rPr lang="fr-FR" sz="2000" dirty="0">
                <a:latin typeface="Calisto MT" panose="02040603050505030304" pitchFamily="18" charset="77"/>
              </a:rPr>
              <a:t>Résister à la déportation c’est, par exemple, se cacher, s’évader, fuir, exister, survivre, laisser une trace pour qu’aujourd’hui encore, on se souvienne.</a:t>
            </a:r>
          </a:p>
        </p:txBody>
      </p:sp>
      <p:sp>
        <p:nvSpPr>
          <p:cNvPr id="5" name="Rectangle 4">
            <a:extLst>
              <a:ext uri="{FF2B5EF4-FFF2-40B4-BE49-F238E27FC236}">
                <a16:creationId xmlns:a16="http://schemas.microsoft.com/office/drawing/2014/main" id="{8B8BA682-C578-0095-3373-0981AD76693C}"/>
              </a:ext>
            </a:extLst>
          </p:cNvPr>
          <p:cNvSpPr/>
          <p:nvPr/>
        </p:nvSpPr>
        <p:spPr>
          <a:xfrm>
            <a:off x="568712" y="446049"/>
            <a:ext cx="535259" cy="60328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7452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4C8412D8-9F5F-7918-7B95-C59AC5F14029}"/>
              </a:ext>
            </a:extLst>
          </p:cNvPr>
          <p:cNvSpPr txBox="1"/>
          <p:nvPr/>
        </p:nvSpPr>
        <p:spPr>
          <a:xfrm>
            <a:off x="1569651" y="148698"/>
            <a:ext cx="6508513" cy="400110"/>
          </a:xfrm>
          <a:prstGeom prst="rect">
            <a:avLst/>
          </a:prstGeom>
          <a:noFill/>
        </p:spPr>
        <p:txBody>
          <a:bodyPr wrap="none" rtlCol="0">
            <a:spAutoFit/>
          </a:bodyPr>
          <a:lstStyle/>
          <a:p>
            <a:r>
              <a:rPr lang="fr-FR" sz="2000" b="1" dirty="0">
                <a:latin typeface="Calisto MT" panose="02040603050505030304" pitchFamily="18" charset="77"/>
              </a:rPr>
              <a:t>TEMOIGNAGE D’UN JEUNE RESISTANT ARRETE</a:t>
            </a:r>
          </a:p>
        </p:txBody>
      </p:sp>
      <p:sp>
        <p:nvSpPr>
          <p:cNvPr id="9" name="ZoneTexte 8">
            <a:extLst>
              <a:ext uri="{FF2B5EF4-FFF2-40B4-BE49-F238E27FC236}">
                <a16:creationId xmlns:a16="http://schemas.microsoft.com/office/drawing/2014/main" id="{ED4C891D-80C7-16FD-8A57-2765BB8D6241}"/>
              </a:ext>
            </a:extLst>
          </p:cNvPr>
          <p:cNvSpPr txBox="1"/>
          <p:nvPr/>
        </p:nvSpPr>
        <p:spPr>
          <a:xfrm>
            <a:off x="826266" y="6483661"/>
            <a:ext cx="8364034" cy="307777"/>
          </a:xfrm>
          <a:prstGeom prst="rect">
            <a:avLst/>
          </a:prstGeom>
          <a:noFill/>
        </p:spPr>
        <p:txBody>
          <a:bodyPr wrap="square">
            <a:spAutoFit/>
          </a:bodyPr>
          <a:lstStyle/>
          <a:p>
            <a:r>
              <a:rPr lang="fr-FR" sz="1400" dirty="0">
                <a:latin typeface="Calisto MT" panose="02040603050505030304" pitchFamily="18" charset="77"/>
              </a:rPr>
              <a:t>ADHV –  in 8 L 198 : Yves Soulignac, </a:t>
            </a:r>
            <a:r>
              <a:rPr lang="fr-FR" sz="1400" i="1" dirty="0">
                <a:latin typeface="Calisto MT" panose="02040603050505030304" pitchFamily="18" charset="77"/>
              </a:rPr>
              <a:t>Les camps d’internement en Limousin (1939-1945), </a:t>
            </a:r>
            <a:r>
              <a:rPr lang="fr-FR" sz="1400" dirty="0">
                <a:latin typeface="Calisto MT" panose="02040603050505030304" pitchFamily="18" charset="77"/>
              </a:rPr>
              <a:t>1995, p.98-99.</a:t>
            </a:r>
            <a:endParaRPr lang="fr-FR" sz="1400" dirty="0"/>
          </a:p>
        </p:txBody>
      </p:sp>
      <p:pic>
        <p:nvPicPr>
          <p:cNvPr id="3" name="Image 2">
            <a:extLst>
              <a:ext uri="{FF2B5EF4-FFF2-40B4-BE49-F238E27FC236}">
                <a16:creationId xmlns:a16="http://schemas.microsoft.com/office/drawing/2014/main" id="{92D2C01C-7FF6-3805-E0DF-0A1B8B37C39C}"/>
              </a:ext>
            </a:extLst>
          </p:cNvPr>
          <p:cNvPicPr>
            <a:picLocks noChangeAspect="1"/>
          </p:cNvPicPr>
          <p:nvPr/>
        </p:nvPicPr>
        <p:blipFill rotWithShape="1">
          <a:blip r:embed="rId2"/>
          <a:srcRect l="4980" t="12000" r="5458" b="5618"/>
          <a:stretch/>
        </p:blipFill>
        <p:spPr>
          <a:xfrm rot="5400000">
            <a:off x="-521835" y="1503768"/>
            <a:ext cx="5780919" cy="3988105"/>
          </a:xfrm>
          <a:prstGeom prst="rect">
            <a:avLst/>
          </a:prstGeom>
        </p:spPr>
      </p:pic>
      <p:pic>
        <p:nvPicPr>
          <p:cNvPr id="8" name="Image 7">
            <a:extLst>
              <a:ext uri="{FF2B5EF4-FFF2-40B4-BE49-F238E27FC236}">
                <a16:creationId xmlns:a16="http://schemas.microsoft.com/office/drawing/2014/main" id="{D4076880-5A8F-88AE-9D90-FE450CB2E05C}"/>
              </a:ext>
            </a:extLst>
          </p:cNvPr>
          <p:cNvPicPr>
            <a:picLocks noChangeAspect="1"/>
          </p:cNvPicPr>
          <p:nvPr/>
        </p:nvPicPr>
        <p:blipFill rotWithShape="1">
          <a:blip r:embed="rId3"/>
          <a:srcRect l="11237" t="5751" r="4498" b="3860"/>
          <a:stretch/>
        </p:blipFill>
        <p:spPr>
          <a:xfrm rot="16200000">
            <a:off x="3976295" y="1174275"/>
            <a:ext cx="5778890" cy="4649120"/>
          </a:xfrm>
          <a:prstGeom prst="rect">
            <a:avLst/>
          </a:prstGeom>
        </p:spPr>
      </p:pic>
    </p:spTree>
    <p:extLst>
      <p:ext uri="{BB962C8B-B14F-4D97-AF65-F5344CB8AC3E}">
        <p14:creationId xmlns:p14="http://schemas.microsoft.com/office/powerpoint/2010/main" val="3736733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B23600-C5CD-0240-8E33-ED0E1D34C86B}"/>
              </a:ext>
            </a:extLst>
          </p:cNvPr>
          <p:cNvSpPr>
            <a:spLocks noGrp="1"/>
          </p:cNvSpPr>
          <p:nvPr>
            <p:ph type="title"/>
          </p:nvPr>
        </p:nvSpPr>
        <p:spPr>
          <a:xfrm>
            <a:off x="1018572" y="0"/>
            <a:ext cx="7511910" cy="630296"/>
          </a:xfrm>
        </p:spPr>
        <p:txBody>
          <a:bodyPr>
            <a:normAutofit/>
          </a:bodyPr>
          <a:lstStyle/>
          <a:p>
            <a:pPr algn="ctr"/>
            <a:r>
              <a:rPr lang="fr-FR" sz="2000" b="1" dirty="0">
                <a:latin typeface="Calisto MT" panose="02040603050505030304" pitchFamily="18" charset="77"/>
              </a:rPr>
              <a:t>FORTIFICATIONS DU CAMP DE NEXON</a:t>
            </a:r>
          </a:p>
        </p:txBody>
      </p:sp>
      <p:pic>
        <p:nvPicPr>
          <p:cNvPr id="5" name="Image 4">
            <a:extLst>
              <a:ext uri="{FF2B5EF4-FFF2-40B4-BE49-F238E27FC236}">
                <a16:creationId xmlns:a16="http://schemas.microsoft.com/office/drawing/2014/main" id="{8FB23BAB-D0DF-7A47-8F8C-74C07D5D59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628075" y="1248187"/>
            <a:ext cx="6230066" cy="4742960"/>
          </a:xfrm>
          <a:prstGeom prst="rect">
            <a:avLst/>
          </a:prstGeom>
        </p:spPr>
      </p:pic>
      <p:pic>
        <p:nvPicPr>
          <p:cNvPr id="7" name="Image 6">
            <a:extLst>
              <a:ext uri="{FF2B5EF4-FFF2-40B4-BE49-F238E27FC236}">
                <a16:creationId xmlns:a16="http://schemas.microsoft.com/office/drawing/2014/main" id="{8CC20CDC-86AA-CA4C-A881-B588D67B539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30641" y="550855"/>
            <a:ext cx="4595150" cy="3994100"/>
          </a:xfrm>
          <a:prstGeom prst="rect">
            <a:avLst/>
          </a:prstGeom>
        </p:spPr>
      </p:pic>
      <p:sp>
        <p:nvSpPr>
          <p:cNvPr id="8" name="ZoneTexte 7">
            <a:extLst>
              <a:ext uri="{FF2B5EF4-FFF2-40B4-BE49-F238E27FC236}">
                <a16:creationId xmlns:a16="http://schemas.microsoft.com/office/drawing/2014/main" id="{2F47107E-4B8E-154E-86C2-3A76869E324C}"/>
              </a:ext>
            </a:extLst>
          </p:cNvPr>
          <p:cNvSpPr txBox="1"/>
          <p:nvPr/>
        </p:nvSpPr>
        <p:spPr>
          <a:xfrm>
            <a:off x="6256478" y="6426923"/>
            <a:ext cx="2824812" cy="307777"/>
          </a:xfrm>
          <a:prstGeom prst="rect">
            <a:avLst/>
          </a:prstGeom>
          <a:noFill/>
        </p:spPr>
        <p:txBody>
          <a:bodyPr wrap="none" rtlCol="0">
            <a:spAutoFit/>
          </a:bodyPr>
          <a:lstStyle/>
          <a:p>
            <a:r>
              <a:rPr lang="fr-FR" sz="1400" dirty="0">
                <a:latin typeface="Calisto MT" panose="02040603050505030304" pitchFamily="18" charset="77"/>
              </a:rPr>
              <a:t>ADHV – 185W3/60 : 31 mai 1944</a:t>
            </a:r>
          </a:p>
        </p:txBody>
      </p:sp>
    </p:spTree>
    <p:extLst>
      <p:ext uri="{BB962C8B-B14F-4D97-AF65-F5344CB8AC3E}">
        <p14:creationId xmlns:p14="http://schemas.microsoft.com/office/powerpoint/2010/main" val="4132015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185W3_67 (1)ret">
            <a:extLst>
              <a:ext uri="{FF2B5EF4-FFF2-40B4-BE49-F238E27FC236}">
                <a16:creationId xmlns:a16="http://schemas.microsoft.com/office/drawing/2014/main" id="{F95E8EEB-42C5-BE4E-9260-F5DB12576EE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571500"/>
            <a:ext cx="43434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185W3_67 (2)ret">
            <a:extLst>
              <a:ext uri="{FF2B5EF4-FFF2-40B4-BE49-F238E27FC236}">
                <a16:creationId xmlns:a16="http://schemas.microsoft.com/office/drawing/2014/main" id="{0D046812-D8D8-5041-84FF-0A0D57253FF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825" y="571500"/>
            <a:ext cx="4219575"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a:extLst>
              <a:ext uri="{FF2B5EF4-FFF2-40B4-BE49-F238E27FC236}">
                <a16:creationId xmlns:a16="http://schemas.microsoft.com/office/drawing/2014/main" id="{9C312E7B-290F-9245-935B-F972BA6BEF16}"/>
              </a:ext>
            </a:extLst>
          </p:cNvPr>
          <p:cNvSpPr>
            <a:spLocks noGrp="1"/>
          </p:cNvSpPr>
          <p:nvPr>
            <p:ph type="title"/>
          </p:nvPr>
        </p:nvSpPr>
        <p:spPr>
          <a:xfrm>
            <a:off x="1005662" y="44261"/>
            <a:ext cx="8167344" cy="527239"/>
          </a:xfrm>
        </p:spPr>
        <p:txBody>
          <a:bodyPr>
            <a:normAutofit/>
          </a:bodyPr>
          <a:lstStyle/>
          <a:p>
            <a:pPr algn="ctr"/>
            <a:r>
              <a:rPr lang="fr-FR" sz="2000" b="1" dirty="0">
                <a:latin typeface="Calisto MT" panose="02040603050505030304" pitchFamily="18" charset="77"/>
              </a:rPr>
              <a:t>L’ATTAQUE DU CAMP DE NEXON PAR LE MAQUIS </a:t>
            </a:r>
          </a:p>
        </p:txBody>
      </p:sp>
      <p:sp>
        <p:nvSpPr>
          <p:cNvPr id="7" name="ZoneTexte 6">
            <a:extLst>
              <a:ext uri="{FF2B5EF4-FFF2-40B4-BE49-F238E27FC236}">
                <a16:creationId xmlns:a16="http://schemas.microsoft.com/office/drawing/2014/main" id="{CB5CA5A4-6A51-AE47-B7AF-4BF812A8B35D}"/>
              </a:ext>
            </a:extLst>
          </p:cNvPr>
          <p:cNvSpPr txBox="1"/>
          <p:nvPr/>
        </p:nvSpPr>
        <p:spPr>
          <a:xfrm>
            <a:off x="5890208" y="6475511"/>
            <a:ext cx="2792752" cy="307777"/>
          </a:xfrm>
          <a:prstGeom prst="rect">
            <a:avLst/>
          </a:prstGeom>
          <a:noFill/>
        </p:spPr>
        <p:txBody>
          <a:bodyPr wrap="none" rtlCol="0">
            <a:spAutoFit/>
          </a:bodyPr>
          <a:lstStyle/>
          <a:p>
            <a:r>
              <a:rPr lang="fr-FR" altLang="fr-FR" sz="1400" dirty="0">
                <a:latin typeface="Calisto MT" panose="02040603050505030304" pitchFamily="18" charset="77"/>
              </a:rPr>
              <a:t>ADHV - 185W3/67 : 11 juin 1944</a:t>
            </a:r>
            <a:endParaRPr lang="fr-FR" sz="1400" dirty="0">
              <a:latin typeface="Calisto MT" panose="02040603050505030304" pitchFamily="18" charset="77"/>
            </a:endParaRPr>
          </a:p>
        </p:txBody>
      </p:sp>
      <p:sp>
        <p:nvSpPr>
          <p:cNvPr id="3" name="ZoneTexte 2">
            <a:extLst>
              <a:ext uri="{FF2B5EF4-FFF2-40B4-BE49-F238E27FC236}">
                <a16:creationId xmlns:a16="http://schemas.microsoft.com/office/drawing/2014/main" id="{FDD16B63-6F1B-2346-81BA-7AC50E3ACC09}"/>
              </a:ext>
            </a:extLst>
          </p:cNvPr>
          <p:cNvSpPr txBox="1"/>
          <p:nvPr/>
        </p:nvSpPr>
        <p:spPr>
          <a:xfrm>
            <a:off x="5089334" y="5163294"/>
            <a:ext cx="4594493" cy="1200329"/>
          </a:xfrm>
          <a:prstGeom prst="rect">
            <a:avLst/>
          </a:prstGeom>
          <a:noFill/>
        </p:spPr>
        <p:txBody>
          <a:bodyPr wrap="square" rtlCol="0">
            <a:spAutoFit/>
          </a:bodyPr>
          <a:lstStyle/>
          <a:p>
            <a:pPr algn="just"/>
            <a:r>
              <a:rPr lang="fr-FR" dirty="0">
                <a:latin typeface="Calisto MT" panose="02040603050505030304" pitchFamily="18" charset="77"/>
              </a:rPr>
              <a:t>Le 11 juin 1944, les FFI attaquent le camp, provoquent une panne d’électricité pour faciliter l’évasion d’une cinquantaine de détenus.</a:t>
            </a:r>
          </a:p>
        </p:txBody>
      </p:sp>
    </p:spTree>
    <p:extLst>
      <p:ext uri="{BB962C8B-B14F-4D97-AF65-F5344CB8AC3E}">
        <p14:creationId xmlns:p14="http://schemas.microsoft.com/office/powerpoint/2010/main" val="2330642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1D5F6078-F281-4EEB-A207-88A59CAD2EF8}"/>
              </a:ext>
            </a:extLst>
          </p:cNvPr>
          <p:cNvSpPr txBox="1"/>
          <p:nvPr/>
        </p:nvSpPr>
        <p:spPr>
          <a:xfrm>
            <a:off x="43418" y="173620"/>
            <a:ext cx="9819163" cy="400110"/>
          </a:xfrm>
          <a:prstGeom prst="rect">
            <a:avLst/>
          </a:prstGeom>
          <a:noFill/>
        </p:spPr>
        <p:txBody>
          <a:bodyPr wrap="none" rtlCol="0">
            <a:spAutoFit/>
          </a:bodyPr>
          <a:lstStyle/>
          <a:p>
            <a:r>
              <a:rPr lang="fr-FR" sz="2000" b="1" dirty="0">
                <a:latin typeface="Calisto MT" panose="02040603050505030304" pitchFamily="18" charset="77"/>
              </a:rPr>
              <a:t>TEMOIGNAGE DE L’ATTAQUE DU CAMP DE NEXON PAR JULES ANOQUE</a:t>
            </a:r>
          </a:p>
        </p:txBody>
      </p:sp>
      <p:sp>
        <p:nvSpPr>
          <p:cNvPr id="7" name="ZoneTexte 6">
            <a:extLst>
              <a:ext uri="{FF2B5EF4-FFF2-40B4-BE49-F238E27FC236}">
                <a16:creationId xmlns:a16="http://schemas.microsoft.com/office/drawing/2014/main" id="{85A4EBF9-2BBF-7D71-2330-0BBD40FACB0A}"/>
              </a:ext>
            </a:extLst>
          </p:cNvPr>
          <p:cNvSpPr txBox="1"/>
          <p:nvPr/>
        </p:nvSpPr>
        <p:spPr>
          <a:xfrm>
            <a:off x="833377" y="6376603"/>
            <a:ext cx="7591822" cy="307777"/>
          </a:xfrm>
          <a:prstGeom prst="rect">
            <a:avLst/>
          </a:prstGeom>
          <a:noFill/>
        </p:spPr>
        <p:txBody>
          <a:bodyPr wrap="none" rtlCol="0">
            <a:spAutoFit/>
          </a:bodyPr>
          <a:lstStyle/>
          <a:p>
            <a:r>
              <a:rPr lang="fr-FR" sz="1400" dirty="0">
                <a:latin typeface="Calisto MT" panose="02040603050505030304" pitchFamily="18" charset="77"/>
              </a:rPr>
              <a:t>ADHV –  in 8 L 198 : Yves Soulignac, </a:t>
            </a:r>
            <a:r>
              <a:rPr lang="fr-FR" sz="1400" i="1" dirty="0">
                <a:latin typeface="Calisto MT" panose="02040603050505030304" pitchFamily="18" charset="77"/>
              </a:rPr>
              <a:t>Les camps d’internement en Limousin (1939-1945), </a:t>
            </a:r>
            <a:r>
              <a:rPr lang="fr-FR" sz="1400" dirty="0">
                <a:latin typeface="Calisto MT" panose="02040603050505030304" pitchFamily="18" charset="77"/>
              </a:rPr>
              <a:t>1995, p.100.</a:t>
            </a:r>
          </a:p>
        </p:txBody>
      </p:sp>
      <p:pic>
        <p:nvPicPr>
          <p:cNvPr id="3" name="Image 2">
            <a:extLst>
              <a:ext uri="{FF2B5EF4-FFF2-40B4-BE49-F238E27FC236}">
                <a16:creationId xmlns:a16="http://schemas.microsoft.com/office/drawing/2014/main" id="{3E9841E4-AAD7-D56E-980E-882B46C2CFBB}"/>
              </a:ext>
            </a:extLst>
          </p:cNvPr>
          <p:cNvPicPr>
            <a:picLocks noChangeAspect="1"/>
          </p:cNvPicPr>
          <p:nvPr/>
        </p:nvPicPr>
        <p:blipFill rotWithShape="1">
          <a:blip r:embed="rId2"/>
          <a:srcRect l="23133" t="8358" r="40402" b="5323"/>
          <a:stretch/>
        </p:blipFill>
        <p:spPr>
          <a:xfrm rot="5400000">
            <a:off x="2547901" y="-881605"/>
            <a:ext cx="4668401" cy="8287945"/>
          </a:xfrm>
          <a:prstGeom prst="rect">
            <a:avLst/>
          </a:prstGeom>
        </p:spPr>
      </p:pic>
    </p:spTree>
    <p:extLst>
      <p:ext uri="{BB962C8B-B14F-4D97-AF65-F5344CB8AC3E}">
        <p14:creationId xmlns:p14="http://schemas.microsoft.com/office/powerpoint/2010/main" val="3601435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5020DA3-42DF-9E28-BD4B-6B794CD7721B}"/>
              </a:ext>
            </a:extLst>
          </p:cNvPr>
          <p:cNvSpPr>
            <a:spLocks noGrp="1" noChangeArrowheads="1"/>
          </p:cNvSpPr>
          <p:nvPr>
            <p:ph type="title"/>
          </p:nvPr>
        </p:nvSpPr>
        <p:spPr>
          <a:xfrm>
            <a:off x="2095500" y="0"/>
            <a:ext cx="5715000" cy="609600"/>
          </a:xfrm>
        </p:spPr>
        <p:txBody>
          <a:bodyPr/>
          <a:lstStyle/>
          <a:p>
            <a:pPr algn="ctr" eaLnBrk="1" hangingPunct="1"/>
            <a:r>
              <a:rPr lang="fr-FR" altLang="fr-FR" sz="2000" b="1" dirty="0">
                <a:latin typeface="Calisto MT" panose="02040603050505030304" pitchFamily="18" charset="77"/>
              </a:rPr>
              <a:t>LES EVASIONS DES CAMPS DE TRAVAIL</a:t>
            </a:r>
            <a:endParaRPr lang="fr-FR" altLang="fr-FR" dirty="0">
              <a:latin typeface="Calisto MT" panose="02040603050505030304" pitchFamily="18" charset="77"/>
            </a:endParaRPr>
          </a:p>
        </p:txBody>
      </p:sp>
      <p:sp>
        <p:nvSpPr>
          <p:cNvPr id="4103" name="Text Box 7">
            <a:extLst>
              <a:ext uri="{FF2B5EF4-FFF2-40B4-BE49-F238E27FC236}">
                <a16:creationId xmlns:a16="http://schemas.microsoft.com/office/drawing/2014/main" id="{176AA4B3-5FB2-D436-CDB0-04E3ADA854D7}"/>
              </a:ext>
            </a:extLst>
          </p:cNvPr>
          <p:cNvSpPr txBox="1">
            <a:spLocks noChangeArrowheads="1"/>
          </p:cNvSpPr>
          <p:nvPr/>
        </p:nvSpPr>
        <p:spPr bwMode="auto">
          <a:xfrm>
            <a:off x="4953000" y="1858964"/>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2000" dirty="0">
                <a:latin typeface="Calisto MT" panose="02040603050505030304" pitchFamily="18" charset="77"/>
              </a:rPr>
              <a:t>Cette liasse comporte de nombreuses fiches d’évadés ou de déserteurs de travailleurs étrangers qui manquent à l’appel. </a:t>
            </a:r>
          </a:p>
          <a:p>
            <a:pPr algn="just"/>
            <a:endParaRPr lang="fr-FR" altLang="fr-FR" sz="2000" dirty="0">
              <a:latin typeface="Calisto MT" panose="02040603050505030304" pitchFamily="18" charset="77"/>
            </a:endParaRPr>
          </a:p>
          <a:p>
            <a:pPr algn="just"/>
            <a:r>
              <a:rPr lang="fr-FR" altLang="fr-FR" sz="2000" dirty="0">
                <a:latin typeface="Calisto MT" panose="02040603050505030304" pitchFamily="18" charset="77"/>
              </a:rPr>
              <a:t>Dans les fiches, les renseignements vont de la description physique et vestimentaire aux détails de leur fuite après enq</a:t>
            </a:r>
            <a:r>
              <a:rPr lang="fr-FR" altLang="ja-JP" sz="2000" dirty="0">
                <a:latin typeface="Calisto MT" panose="02040603050505030304" pitchFamily="18" charset="77"/>
              </a:rPr>
              <a:t>uête </a:t>
            </a:r>
            <a:r>
              <a:rPr lang="fr-FR" altLang="fr-FR" sz="2000" dirty="0">
                <a:latin typeface="Calisto MT" panose="02040603050505030304" pitchFamily="18" charset="77"/>
              </a:rPr>
              <a:t>: retour dans leur pays d’origine ou m</a:t>
            </a:r>
            <a:r>
              <a:rPr lang="fr-FR" altLang="ja-JP" sz="2000" dirty="0">
                <a:latin typeface="Calisto MT" panose="02040603050505030304" pitchFamily="18" charset="77"/>
              </a:rPr>
              <a:t>ême en Angleterre</a:t>
            </a:r>
            <a:r>
              <a:rPr lang="fr-FR" altLang="fr-FR" sz="2000" dirty="0">
                <a:latin typeface="Calisto MT" panose="02040603050505030304" pitchFamily="18" charset="77"/>
              </a:rPr>
              <a:t>, vol d’argent, connaissance de la langue française, bagages, etc.</a:t>
            </a:r>
          </a:p>
        </p:txBody>
      </p:sp>
      <p:pic>
        <p:nvPicPr>
          <p:cNvPr id="4114" name="Picture 18" descr="985W1621 autre doc seul ret">
            <a:extLst>
              <a:ext uri="{FF2B5EF4-FFF2-40B4-BE49-F238E27FC236}">
                <a16:creationId xmlns:a16="http://schemas.microsoft.com/office/drawing/2014/main" id="{1EEEF33A-DDEC-2D72-D9B9-06BBC3B15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0" r="1334"/>
          <a:stretch>
            <a:fillRect/>
          </a:stretch>
        </p:blipFill>
        <p:spPr bwMode="auto">
          <a:xfrm>
            <a:off x="381000" y="592139"/>
            <a:ext cx="4267200" cy="567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 Box 4">
            <a:extLst>
              <a:ext uri="{FF2B5EF4-FFF2-40B4-BE49-F238E27FC236}">
                <a16:creationId xmlns:a16="http://schemas.microsoft.com/office/drawing/2014/main" id="{AE88E512-36D9-CE25-AC26-C01E087C2F5B}"/>
              </a:ext>
            </a:extLst>
          </p:cNvPr>
          <p:cNvSpPr txBox="1">
            <a:spLocks noChangeArrowheads="1"/>
          </p:cNvSpPr>
          <p:nvPr/>
        </p:nvSpPr>
        <p:spPr bwMode="auto">
          <a:xfrm>
            <a:off x="1595981" y="6407905"/>
            <a:ext cx="1837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400" dirty="0">
                <a:latin typeface="Calisto MT" panose="02040603050505030304" pitchFamily="18" charset="77"/>
              </a:rPr>
              <a:t>ADHV - 985 W 1621</a:t>
            </a:r>
          </a:p>
        </p:txBody>
      </p:sp>
    </p:spTree>
    <p:extLst>
      <p:ext uri="{BB962C8B-B14F-4D97-AF65-F5344CB8AC3E}">
        <p14:creationId xmlns:p14="http://schemas.microsoft.com/office/powerpoint/2010/main" val="2894723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CD82D25-B6D6-02A2-25B2-7BBFF9268099}"/>
              </a:ext>
            </a:extLst>
          </p:cNvPr>
          <p:cNvPicPr>
            <a:picLocks noChangeAspect="1"/>
          </p:cNvPicPr>
          <p:nvPr/>
        </p:nvPicPr>
        <p:blipFill rotWithShape="1">
          <a:blip r:embed="rId2"/>
          <a:srcRect l="5783" r="6988"/>
          <a:stretch/>
        </p:blipFill>
        <p:spPr>
          <a:xfrm rot="5400000">
            <a:off x="-384674" y="1022503"/>
            <a:ext cx="5982162" cy="5143500"/>
          </a:xfrm>
          <a:prstGeom prst="rect">
            <a:avLst/>
          </a:prstGeom>
        </p:spPr>
      </p:pic>
      <p:pic>
        <p:nvPicPr>
          <p:cNvPr id="7" name="Image 6">
            <a:extLst>
              <a:ext uri="{FF2B5EF4-FFF2-40B4-BE49-F238E27FC236}">
                <a16:creationId xmlns:a16="http://schemas.microsoft.com/office/drawing/2014/main" id="{FA0BE784-2AE3-1C2D-9A8A-B17B9F4F703B}"/>
              </a:ext>
            </a:extLst>
          </p:cNvPr>
          <p:cNvPicPr>
            <a:picLocks noChangeAspect="1"/>
          </p:cNvPicPr>
          <p:nvPr/>
        </p:nvPicPr>
        <p:blipFill rotWithShape="1">
          <a:blip r:embed="rId3"/>
          <a:srcRect l="11406" t="4503" r="18393" b="7251"/>
          <a:stretch/>
        </p:blipFill>
        <p:spPr>
          <a:xfrm rot="5400000">
            <a:off x="5194681" y="740885"/>
            <a:ext cx="4814374" cy="4538949"/>
          </a:xfrm>
          <a:prstGeom prst="rect">
            <a:avLst/>
          </a:prstGeom>
        </p:spPr>
      </p:pic>
      <p:sp>
        <p:nvSpPr>
          <p:cNvPr id="8" name="Rectangle 7">
            <a:extLst>
              <a:ext uri="{FF2B5EF4-FFF2-40B4-BE49-F238E27FC236}">
                <a16:creationId xmlns:a16="http://schemas.microsoft.com/office/drawing/2014/main" id="{089498DB-58F2-5BF4-8338-59E6F37A1BAE}"/>
              </a:ext>
            </a:extLst>
          </p:cNvPr>
          <p:cNvSpPr/>
          <p:nvPr/>
        </p:nvSpPr>
        <p:spPr>
          <a:xfrm>
            <a:off x="5332393" y="1211855"/>
            <a:ext cx="4538950" cy="6499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F35D25F-DE03-0BA0-917D-8A5907A276C4}"/>
              </a:ext>
            </a:extLst>
          </p:cNvPr>
          <p:cNvSpPr txBox="1"/>
          <p:nvPr/>
        </p:nvSpPr>
        <p:spPr>
          <a:xfrm>
            <a:off x="324091" y="110729"/>
            <a:ext cx="9017084" cy="369332"/>
          </a:xfrm>
          <a:prstGeom prst="rect">
            <a:avLst/>
          </a:prstGeom>
          <a:noFill/>
        </p:spPr>
        <p:txBody>
          <a:bodyPr wrap="none" rtlCol="0">
            <a:spAutoFit/>
          </a:bodyPr>
          <a:lstStyle/>
          <a:p>
            <a:r>
              <a:rPr lang="fr-FR" b="1" dirty="0">
                <a:latin typeface="Calisto MT" panose="02040603050505030304" pitchFamily="18" charset="77"/>
              </a:rPr>
              <a:t>EVASIONS ET COMPLICITES A L’HOPITAL PAR LES PERSONNELS DE SANTE</a:t>
            </a:r>
          </a:p>
        </p:txBody>
      </p:sp>
      <p:sp>
        <p:nvSpPr>
          <p:cNvPr id="10" name="ZoneTexte 9">
            <a:extLst>
              <a:ext uri="{FF2B5EF4-FFF2-40B4-BE49-F238E27FC236}">
                <a16:creationId xmlns:a16="http://schemas.microsoft.com/office/drawing/2014/main" id="{18C4A807-0118-677B-D559-1113A261ECC1}"/>
              </a:ext>
            </a:extLst>
          </p:cNvPr>
          <p:cNvSpPr txBox="1"/>
          <p:nvPr/>
        </p:nvSpPr>
        <p:spPr>
          <a:xfrm>
            <a:off x="6873143" y="6254828"/>
            <a:ext cx="1457450" cy="307777"/>
          </a:xfrm>
          <a:prstGeom prst="rect">
            <a:avLst/>
          </a:prstGeom>
          <a:noFill/>
        </p:spPr>
        <p:txBody>
          <a:bodyPr wrap="none" rtlCol="0">
            <a:spAutoFit/>
          </a:bodyPr>
          <a:lstStyle/>
          <a:p>
            <a:r>
              <a:rPr lang="fr-FR" sz="1400" dirty="0">
                <a:latin typeface="Calisto MT" panose="02040603050505030304" pitchFamily="18" charset="77"/>
              </a:rPr>
              <a:t>ADHV – 11 J 19</a:t>
            </a:r>
          </a:p>
        </p:txBody>
      </p:sp>
    </p:spTree>
    <p:extLst>
      <p:ext uri="{BB962C8B-B14F-4D97-AF65-F5344CB8AC3E}">
        <p14:creationId xmlns:p14="http://schemas.microsoft.com/office/powerpoint/2010/main" val="3985620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60" name="Picture 1052" descr="185W3_67 liste(1)ret">
            <a:extLst>
              <a:ext uri="{FF2B5EF4-FFF2-40B4-BE49-F238E27FC236}">
                <a16:creationId xmlns:a16="http://schemas.microsoft.com/office/drawing/2014/main" id="{01B31E51-F48A-0DF9-F306-5D7B24608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01" t="2849" b="15683"/>
          <a:stretch>
            <a:fillRect/>
          </a:stretch>
        </p:blipFill>
        <p:spPr bwMode="auto">
          <a:xfrm>
            <a:off x="4937126" y="723900"/>
            <a:ext cx="45878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1046" descr="185W1_114ret">
            <a:extLst>
              <a:ext uri="{FF2B5EF4-FFF2-40B4-BE49-F238E27FC236}">
                <a16:creationId xmlns:a16="http://schemas.microsoft.com/office/drawing/2014/main" id="{5161E439-1B47-8857-1911-A4ED2C0D9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283" b="5421"/>
          <a:stretch>
            <a:fillRect/>
          </a:stretch>
        </p:blipFill>
        <p:spPr bwMode="auto">
          <a:xfrm>
            <a:off x="381001" y="571500"/>
            <a:ext cx="45243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026">
            <a:extLst>
              <a:ext uri="{FF2B5EF4-FFF2-40B4-BE49-F238E27FC236}">
                <a16:creationId xmlns:a16="http://schemas.microsoft.com/office/drawing/2014/main" id="{48702C3D-72AD-9651-AC59-EDFD6934C34E}"/>
              </a:ext>
            </a:extLst>
          </p:cNvPr>
          <p:cNvSpPr>
            <a:spLocks noGrp="1" noChangeArrowheads="1"/>
          </p:cNvSpPr>
          <p:nvPr>
            <p:ph type="title"/>
          </p:nvPr>
        </p:nvSpPr>
        <p:spPr>
          <a:xfrm>
            <a:off x="3467100" y="0"/>
            <a:ext cx="2971800" cy="533400"/>
          </a:xfrm>
        </p:spPr>
        <p:txBody>
          <a:bodyPr/>
          <a:lstStyle/>
          <a:p>
            <a:pPr algn="ctr" eaLnBrk="1" hangingPunct="1"/>
            <a:r>
              <a:rPr lang="fr-FR" altLang="fr-FR" sz="2000" b="1" dirty="0">
                <a:latin typeface="Calisto MT" panose="02040603050505030304" pitchFamily="18" charset="77"/>
              </a:rPr>
              <a:t>LES COMPLICITES</a:t>
            </a:r>
            <a:endParaRPr lang="fr-FR" altLang="fr-FR" dirty="0">
              <a:latin typeface="Calisto MT" panose="02040603050505030304" pitchFamily="18" charset="77"/>
            </a:endParaRPr>
          </a:p>
        </p:txBody>
      </p:sp>
      <p:sp>
        <p:nvSpPr>
          <p:cNvPr id="18438" name="Line 1030">
            <a:extLst>
              <a:ext uri="{FF2B5EF4-FFF2-40B4-BE49-F238E27FC236}">
                <a16:creationId xmlns:a16="http://schemas.microsoft.com/office/drawing/2014/main" id="{19FCD44E-514B-2F1B-2DD7-A77B7F9AC3B6}"/>
              </a:ext>
            </a:extLst>
          </p:cNvPr>
          <p:cNvSpPr>
            <a:spLocks noChangeShapeType="1"/>
          </p:cNvSpPr>
          <p:nvPr/>
        </p:nvSpPr>
        <p:spPr bwMode="auto">
          <a:xfrm>
            <a:off x="2057400" y="3200400"/>
            <a:ext cx="1066800" cy="0"/>
          </a:xfrm>
          <a:prstGeom prst="line">
            <a:avLst/>
          </a:prstGeom>
          <a:noFill/>
          <a:ln w="28575">
            <a:solidFill>
              <a:srgbClr val="EE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0" name="Line 1032">
            <a:extLst>
              <a:ext uri="{FF2B5EF4-FFF2-40B4-BE49-F238E27FC236}">
                <a16:creationId xmlns:a16="http://schemas.microsoft.com/office/drawing/2014/main" id="{3C82BDB8-7B52-D7EB-C8A6-03AF8E96DB7B}"/>
              </a:ext>
            </a:extLst>
          </p:cNvPr>
          <p:cNvSpPr>
            <a:spLocks noChangeShapeType="1"/>
          </p:cNvSpPr>
          <p:nvPr/>
        </p:nvSpPr>
        <p:spPr bwMode="auto">
          <a:xfrm>
            <a:off x="2133600" y="3581400"/>
            <a:ext cx="2362200" cy="0"/>
          </a:xfrm>
          <a:prstGeom prst="line">
            <a:avLst/>
          </a:prstGeom>
          <a:noFill/>
          <a:ln w="28575">
            <a:solidFill>
              <a:srgbClr val="EE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441" name="Line 1033">
            <a:extLst>
              <a:ext uri="{FF2B5EF4-FFF2-40B4-BE49-F238E27FC236}">
                <a16:creationId xmlns:a16="http://schemas.microsoft.com/office/drawing/2014/main" id="{A0B07072-716A-625F-67E9-21357397F1B0}"/>
              </a:ext>
            </a:extLst>
          </p:cNvPr>
          <p:cNvSpPr>
            <a:spLocks noChangeShapeType="1"/>
          </p:cNvSpPr>
          <p:nvPr/>
        </p:nvSpPr>
        <p:spPr bwMode="auto">
          <a:xfrm>
            <a:off x="1752600" y="3962400"/>
            <a:ext cx="1295400" cy="0"/>
          </a:xfrm>
          <a:prstGeom prst="line">
            <a:avLst/>
          </a:prstGeom>
          <a:noFill/>
          <a:ln w="28575">
            <a:solidFill>
              <a:srgbClr val="EE0000"/>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40967" name="Text Box 1042">
            <a:extLst>
              <a:ext uri="{FF2B5EF4-FFF2-40B4-BE49-F238E27FC236}">
                <a16:creationId xmlns:a16="http://schemas.microsoft.com/office/drawing/2014/main" id="{C7EC4ECC-3C3F-AAC4-08C1-C4444F421943}"/>
              </a:ext>
            </a:extLst>
          </p:cNvPr>
          <p:cNvSpPr txBox="1">
            <a:spLocks noChangeArrowheads="1"/>
          </p:cNvSpPr>
          <p:nvPr/>
        </p:nvSpPr>
        <p:spPr bwMode="auto">
          <a:xfrm>
            <a:off x="6194605" y="6374454"/>
            <a:ext cx="22411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fr-FR" altLang="fr-FR" sz="1400" dirty="0">
                <a:latin typeface="Calisto MT" panose="02040603050505030304" pitchFamily="18" charset="77"/>
              </a:rPr>
              <a:t>ADHV - 185W3/67</a:t>
            </a:r>
          </a:p>
        </p:txBody>
      </p:sp>
      <p:sp>
        <p:nvSpPr>
          <p:cNvPr id="40968" name="Rectangle 1043">
            <a:extLst>
              <a:ext uri="{FF2B5EF4-FFF2-40B4-BE49-F238E27FC236}">
                <a16:creationId xmlns:a16="http://schemas.microsoft.com/office/drawing/2014/main" id="{5F367223-FF7A-74EF-05CD-57F42EBD9E97}"/>
              </a:ext>
            </a:extLst>
          </p:cNvPr>
          <p:cNvSpPr>
            <a:spLocks noChangeArrowheads="1"/>
          </p:cNvSpPr>
          <p:nvPr/>
        </p:nvSpPr>
        <p:spPr bwMode="auto">
          <a:xfrm>
            <a:off x="1719762" y="6374454"/>
            <a:ext cx="17473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fr-FR" altLang="fr-FR" sz="1400" dirty="0">
                <a:latin typeface="Calisto MT" panose="02040603050505030304" pitchFamily="18" charset="77"/>
              </a:rPr>
              <a:t>ADHV- 185W1/114</a:t>
            </a:r>
          </a:p>
        </p:txBody>
      </p:sp>
      <p:sp>
        <p:nvSpPr>
          <p:cNvPr id="18456" name="Rectangle 1048">
            <a:extLst>
              <a:ext uri="{FF2B5EF4-FFF2-40B4-BE49-F238E27FC236}">
                <a16:creationId xmlns:a16="http://schemas.microsoft.com/office/drawing/2014/main" id="{B0117DEC-59FF-7723-C6E7-5C518A4C1134}"/>
              </a:ext>
            </a:extLst>
          </p:cNvPr>
          <p:cNvSpPr>
            <a:spLocks noChangeArrowheads="1"/>
          </p:cNvSpPr>
          <p:nvPr/>
        </p:nvSpPr>
        <p:spPr bwMode="auto">
          <a:xfrm>
            <a:off x="8001000" y="3429000"/>
            <a:ext cx="1524000" cy="381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18457" name="Rectangle 1049">
            <a:extLst>
              <a:ext uri="{FF2B5EF4-FFF2-40B4-BE49-F238E27FC236}">
                <a16:creationId xmlns:a16="http://schemas.microsoft.com/office/drawing/2014/main" id="{8A015106-F346-7F99-A64A-C6AD7A4F4EB7}"/>
              </a:ext>
            </a:extLst>
          </p:cNvPr>
          <p:cNvSpPr>
            <a:spLocks noChangeArrowheads="1"/>
          </p:cNvSpPr>
          <p:nvPr/>
        </p:nvSpPr>
        <p:spPr bwMode="auto">
          <a:xfrm>
            <a:off x="8001000" y="4267200"/>
            <a:ext cx="1524000" cy="5334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18458" name="Rectangle 1050">
            <a:extLst>
              <a:ext uri="{FF2B5EF4-FFF2-40B4-BE49-F238E27FC236}">
                <a16:creationId xmlns:a16="http://schemas.microsoft.com/office/drawing/2014/main" id="{FDEF9AC5-DB35-0E97-51C4-AE54DAF986B5}"/>
              </a:ext>
            </a:extLst>
          </p:cNvPr>
          <p:cNvSpPr>
            <a:spLocks noChangeArrowheads="1"/>
          </p:cNvSpPr>
          <p:nvPr/>
        </p:nvSpPr>
        <p:spPr bwMode="auto">
          <a:xfrm>
            <a:off x="8001000" y="5715000"/>
            <a:ext cx="1524000" cy="3810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pic>
        <p:nvPicPr>
          <p:cNvPr id="18461" name="Picture 1053" descr="185W3_67 liste(2)ret">
            <a:extLst>
              <a:ext uri="{FF2B5EF4-FFF2-40B4-BE49-F238E27FC236}">
                <a16:creationId xmlns:a16="http://schemas.microsoft.com/office/drawing/2014/main" id="{09421891-A955-4243-FB3A-762AED589C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13" r="1945" b="16325"/>
          <a:stretch>
            <a:fillRect/>
          </a:stretch>
        </p:blipFill>
        <p:spPr bwMode="auto">
          <a:xfrm>
            <a:off x="4876800" y="609600"/>
            <a:ext cx="4648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2" name="Rectangle 1054">
            <a:extLst>
              <a:ext uri="{FF2B5EF4-FFF2-40B4-BE49-F238E27FC236}">
                <a16:creationId xmlns:a16="http://schemas.microsoft.com/office/drawing/2014/main" id="{BF83644C-33C3-220E-92B4-4C5610C723F1}"/>
              </a:ext>
            </a:extLst>
          </p:cNvPr>
          <p:cNvSpPr>
            <a:spLocks noChangeArrowheads="1"/>
          </p:cNvSpPr>
          <p:nvPr/>
        </p:nvSpPr>
        <p:spPr bwMode="auto">
          <a:xfrm>
            <a:off x="7924800" y="2895600"/>
            <a:ext cx="1600200" cy="3048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18463" name="Rectangle 1055">
            <a:extLst>
              <a:ext uri="{FF2B5EF4-FFF2-40B4-BE49-F238E27FC236}">
                <a16:creationId xmlns:a16="http://schemas.microsoft.com/office/drawing/2014/main" id="{0E3B1CAE-24E3-E229-CB77-4095CF58F152}"/>
              </a:ext>
            </a:extLst>
          </p:cNvPr>
          <p:cNvSpPr>
            <a:spLocks noChangeArrowheads="1"/>
          </p:cNvSpPr>
          <p:nvPr/>
        </p:nvSpPr>
        <p:spPr bwMode="auto">
          <a:xfrm>
            <a:off x="7924800" y="4114800"/>
            <a:ext cx="1600200" cy="2286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
        <p:nvSpPr>
          <p:cNvPr id="18464" name="Rectangle 1056">
            <a:extLst>
              <a:ext uri="{FF2B5EF4-FFF2-40B4-BE49-F238E27FC236}">
                <a16:creationId xmlns:a16="http://schemas.microsoft.com/office/drawing/2014/main" id="{EF8C775A-68B7-F28D-21D2-F1FAFCECE0DC}"/>
              </a:ext>
            </a:extLst>
          </p:cNvPr>
          <p:cNvSpPr>
            <a:spLocks noChangeArrowheads="1"/>
          </p:cNvSpPr>
          <p:nvPr/>
        </p:nvSpPr>
        <p:spPr bwMode="auto">
          <a:xfrm>
            <a:off x="7924800" y="4876800"/>
            <a:ext cx="1524000" cy="22860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fr-FR" altLang="fr-FR"/>
          </a:p>
        </p:txBody>
      </p:sp>
    </p:spTree>
    <p:extLst>
      <p:ext uri="{BB962C8B-B14F-4D97-AF65-F5344CB8AC3E}">
        <p14:creationId xmlns:p14="http://schemas.microsoft.com/office/powerpoint/2010/main" val="3405044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696415-5AD0-AA40-9E28-AA7EB420BA76}"/>
              </a:ext>
            </a:extLst>
          </p:cNvPr>
          <p:cNvSpPr>
            <a:spLocks noGrp="1"/>
          </p:cNvSpPr>
          <p:nvPr>
            <p:ph type="title"/>
          </p:nvPr>
        </p:nvSpPr>
        <p:spPr>
          <a:xfrm>
            <a:off x="958468" y="-3153"/>
            <a:ext cx="7770736" cy="473053"/>
          </a:xfrm>
        </p:spPr>
        <p:txBody>
          <a:bodyPr>
            <a:normAutofit/>
          </a:bodyPr>
          <a:lstStyle/>
          <a:p>
            <a:pPr algn="ctr"/>
            <a:r>
              <a:rPr lang="fr-FR" sz="2000" b="1" dirty="0">
                <a:latin typeface="Calisto MT" panose="02040603050505030304" pitchFamily="18" charset="77"/>
              </a:rPr>
              <a:t>LE CAMP DE ST PAUL D’EYJEAUX</a:t>
            </a:r>
          </a:p>
        </p:txBody>
      </p:sp>
      <p:sp>
        <p:nvSpPr>
          <p:cNvPr id="5" name="Rectangle 4">
            <a:extLst>
              <a:ext uri="{FF2B5EF4-FFF2-40B4-BE49-F238E27FC236}">
                <a16:creationId xmlns:a16="http://schemas.microsoft.com/office/drawing/2014/main" id="{71606BC1-0D90-A647-A2C8-19E1AED105BE}"/>
              </a:ext>
            </a:extLst>
          </p:cNvPr>
          <p:cNvSpPr/>
          <p:nvPr/>
        </p:nvSpPr>
        <p:spPr>
          <a:xfrm>
            <a:off x="6157502" y="2321004"/>
            <a:ext cx="3274305" cy="2308324"/>
          </a:xfrm>
          <a:prstGeom prst="rect">
            <a:avLst/>
          </a:prstGeom>
        </p:spPr>
        <p:txBody>
          <a:bodyPr wrap="square">
            <a:spAutoFit/>
          </a:bodyPr>
          <a:lstStyle/>
          <a:p>
            <a:pPr algn="just"/>
            <a:r>
              <a:rPr lang="fr-FR" altLang="fr-FR" dirty="0">
                <a:latin typeface="Calisto MT" panose="02040603050505030304" pitchFamily="18" charset="77"/>
              </a:rPr>
              <a:t>Créé le 1er décembre 1940 avec une capacité de 600 places, le camp de Saint-Paul d’</a:t>
            </a:r>
            <a:r>
              <a:rPr lang="fr-FR" altLang="fr-FR" dirty="0" err="1">
                <a:latin typeface="Calisto MT" panose="02040603050505030304" pitchFamily="18" charset="77"/>
              </a:rPr>
              <a:t>Eyjaux</a:t>
            </a:r>
            <a:r>
              <a:rPr lang="fr-FR" altLang="fr-FR" dirty="0">
                <a:latin typeface="Calisto MT" panose="02040603050505030304" pitchFamily="18" charset="77"/>
              </a:rPr>
              <a:t> a accueilli environ 480 internés politiques dans 38 baraques dans l’enceinte cl</a:t>
            </a:r>
            <a:r>
              <a:rPr lang="fr-FR" altLang="ja-JP" dirty="0">
                <a:latin typeface="Calisto MT" panose="02040603050505030304" pitchFamily="18" charset="77"/>
              </a:rPr>
              <a:t>ôturée.</a:t>
            </a:r>
            <a:r>
              <a:rPr lang="fr-FR" altLang="fr-FR" dirty="0">
                <a:latin typeface="Calisto MT" panose="02040603050505030304" pitchFamily="18" charset="77"/>
              </a:rPr>
              <a:t> Il est libéré par les FFI le 10 juin 1944.</a:t>
            </a:r>
          </a:p>
        </p:txBody>
      </p:sp>
      <p:sp>
        <p:nvSpPr>
          <p:cNvPr id="6" name="Rectangle 5">
            <a:extLst>
              <a:ext uri="{FF2B5EF4-FFF2-40B4-BE49-F238E27FC236}">
                <a16:creationId xmlns:a16="http://schemas.microsoft.com/office/drawing/2014/main" id="{160AA9C3-0049-D341-AB02-CC0C4B63B3D0}"/>
              </a:ext>
            </a:extLst>
          </p:cNvPr>
          <p:cNvSpPr/>
          <p:nvPr/>
        </p:nvSpPr>
        <p:spPr>
          <a:xfrm>
            <a:off x="2154836" y="6550223"/>
            <a:ext cx="1899879" cy="307777"/>
          </a:xfrm>
          <a:prstGeom prst="rect">
            <a:avLst/>
          </a:prstGeom>
        </p:spPr>
        <p:txBody>
          <a:bodyPr wrap="none">
            <a:spAutoFit/>
          </a:bodyPr>
          <a:lstStyle/>
          <a:p>
            <a:pPr algn="ctr"/>
            <a:r>
              <a:rPr lang="fr-FR" altLang="fr-FR" sz="1400" dirty="0">
                <a:latin typeface="Calisto MT" panose="02040603050505030304" pitchFamily="18" charset="77"/>
              </a:rPr>
              <a:t>ADHV - 185 W 3 / 68</a:t>
            </a:r>
          </a:p>
        </p:txBody>
      </p:sp>
      <p:pic>
        <p:nvPicPr>
          <p:cNvPr id="11" name="Image 10">
            <a:extLst>
              <a:ext uri="{FF2B5EF4-FFF2-40B4-BE49-F238E27FC236}">
                <a16:creationId xmlns:a16="http://schemas.microsoft.com/office/drawing/2014/main" id="{200B55ED-9AD6-BE4F-998B-673ADAF95C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261016" y="995749"/>
            <a:ext cx="5974035" cy="5143500"/>
          </a:xfrm>
          <a:prstGeom prst="rect">
            <a:avLst/>
          </a:prstGeom>
        </p:spPr>
      </p:pic>
    </p:spTree>
    <p:extLst>
      <p:ext uri="{BB962C8B-B14F-4D97-AF65-F5344CB8AC3E}">
        <p14:creationId xmlns:p14="http://schemas.microsoft.com/office/powerpoint/2010/main" val="1045045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C2681FE-2DF1-271B-F1E6-3975A59D2B97}"/>
              </a:ext>
            </a:extLst>
          </p:cNvPr>
          <p:cNvPicPr>
            <a:picLocks noChangeAspect="1"/>
          </p:cNvPicPr>
          <p:nvPr/>
        </p:nvPicPr>
        <p:blipFill rotWithShape="1">
          <a:blip r:embed="rId2"/>
          <a:srcRect l="8205" t="2980" r="6051" b="5669"/>
          <a:stretch/>
        </p:blipFill>
        <p:spPr>
          <a:xfrm rot="5400000">
            <a:off x="-490018" y="1119547"/>
            <a:ext cx="6276911" cy="5015522"/>
          </a:xfrm>
          <a:prstGeom prst="rect">
            <a:avLst/>
          </a:prstGeom>
        </p:spPr>
      </p:pic>
      <p:sp>
        <p:nvSpPr>
          <p:cNvPr id="8" name="ZoneTexte 7">
            <a:extLst>
              <a:ext uri="{FF2B5EF4-FFF2-40B4-BE49-F238E27FC236}">
                <a16:creationId xmlns:a16="http://schemas.microsoft.com/office/drawing/2014/main" id="{982AF20B-E4B4-C804-F8D4-59DA63BFD2EA}"/>
              </a:ext>
            </a:extLst>
          </p:cNvPr>
          <p:cNvSpPr txBox="1"/>
          <p:nvPr/>
        </p:nvSpPr>
        <p:spPr>
          <a:xfrm>
            <a:off x="3244265" y="42796"/>
            <a:ext cx="3823867" cy="400110"/>
          </a:xfrm>
          <a:prstGeom prst="rect">
            <a:avLst/>
          </a:prstGeom>
          <a:noFill/>
        </p:spPr>
        <p:txBody>
          <a:bodyPr wrap="none" rtlCol="0">
            <a:spAutoFit/>
          </a:bodyPr>
          <a:lstStyle/>
          <a:p>
            <a:r>
              <a:rPr lang="fr-FR" sz="2000" b="1" dirty="0">
                <a:latin typeface="Calisto MT" panose="02040603050505030304" pitchFamily="18" charset="77"/>
              </a:rPr>
              <a:t>RESISTER DANS LES CAMPS</a:t>
            </a:r>
          </a:p>
        </p:txBody>
      </p:sp>
      <p:sp>
        <p:nvSpPr>
          <p:cNvPr id="9" name="ZoneTexte 8">
            <a:extLst>
              <a:ext uri="{FF2B5EF4-FFF2-40B4-BE49-F238E27FC236}">
                <a16:creationId xmlns:a16="http://schemas.microsoft.com/office/drawing/2014/main" id="{0D137252-5478-4EEA-5FEA-18EF6FC9D947}"/>
              </a:ext>
            </a:extLst>
          </p:cNvPr>
          <p:cNvSpPr txBox="1"/>
          <p:nvPr/>
        </p:nvSpPr>
        <p:spPr>
          <a:xfrm>
            <a:off x="6710404" y="6471332"/>
            <a:ext cx="1797287" cy="307777"/>
          </a:xfrm>
          <a:prstGeom prst="rect">
            <a:avLst/>
          </a:prstGeom>
          <a:noFill/>
        </p:spPr>
        <p:txBody>
          <a:bodyPr wrap="none" rtlCol="0">
            <a:spAutoFit/>
          </a:bodyPr>
          <a:lstStyle/>
          <a:p>
            <a:r>
              <a:rPr lang="fr-FR" sz="1400" dirty="0">
                <a:latin typeface="Calisto MT" panose="02040603050505030304" pitchFamily="18" charset="77"/>
              </a:rPr>
              <a:t>ADHV – 185W3/68 </a:t>
            </a:r>
          </a:p>
        </p:txBody>
      </p:sp>
      <p:cxnSp>
        <p:nvCxnSpPr>
          <p:cNvPr id="11" name="Connecteur droit avec flèche 10">
            <a:extLst>
              <a:ext uri="{FF2B5EF4-FFF2-40B4-BE49-F238E27FC236}">
                <a16:creationId xmlns:a16="http://schemas.microsoft.com/office/drawing/2014/main" id="{E5DD2738-0B5B-5A2F-2BDD-B90D15ED59A8}"/>
              </a:ext>
            </a:extLst>
          </p:cNvPr>
          <p:cNvCxnSpPr/>
          <p:nvPr/>
        </p:nvCxnSpPr>
        <p:spPr>
          <a:xfrm flipH="1">
            <a:off x="5283200" y="4178300"/>
            <a:ext cx="736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D1DC2A73-A09C-DE22-A2B1-785FE7837A14}"/>
              </a:ext>
            </a:extLst>
          </p:cNvPr>
          <p:cNvCxnSpPr/>
          <p:nvPr/>
        </p:nvCxnSpPr>
        <p:spPr>
          <a:xfrm flipH="1">
            <a:off x="5283200" y="5461000"/>
            <a:ext cx="7366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26D65238-B456-C426-79E1-C1481E8A6078}"/>
              </a:ext>
            </a:extLst>
          </p:cNvPr>
          <p:cNvSpPr txBox="1"/>
          <p:nvPr/>
        </p:nvSpPr>
        <p:spPr>
          <a:xfrm>
            <a:off x="6082133" y="3855134"/>
            <a:ext cx="3683191" cy="646331"/>
          </a:xfrm>
          <a:prstGeom prst="rect">
            <a:avLst/>
          </a:prstGeom>
          <a:noFill/>
        </p:spPr>
        <p:txBody>
          <a:bodyPr wrap="square" rtlCol="0">
            <a:spAutoFit/>
          </a:bodyPr>
          <a:lstStyle/>
          <a:p>
            <a:pPr algn="just"/>
            <a:r>
              <a:rPr lang="fr-FR" dirty="0">
                <a:latin typeface="Calisto MT" panose="02040603050505030304" pitchFamily="18" charset="77"/>
              </a:rPr>
              <a:t>Panne électrique lors de la diffusion d’un discours du maréchal Pétain.</a:t>
            </a:r>
          </a:p>
        </p:txBody>
      </p:sp>
      <p:sp>
        <p:nvSpPr>
          <p:cNvPr id="14" name="ZoneTexte 13">
            <a:extLst>
              <a:ext uri="{FF2B5EF4-FFF2-40B4-BE49-F238E27FC236}">
                <a16:creationId xmlns:a16="http://schemas.microsoft.com/office/drawing/2014/main" id="{9C2DBE1C-7A04-F16F-55C4-BE131C328FC7}"/>
              </a:ext>
            </a:extLst>
          </p:cNvPr>
          <p:cNvSpPr txBox="1"/>
          <p:nvPr/>
        </p:nvSpPr>
        <p:spPr>
          <a:xfrm>
            <a:off x="6082133" y="5178622"/>
            <a:ext cx="3618523" cy="923330"/>
          </a:xfrm>
          <a:prstGeom prst="rect">
            <a:avLst/>
          </a:prstGeom>
          <a:noFill/>
        </p:spPr>
        <p:txBody>
          <a:bodyPr wrap="square" rtlCol="0">
            <a:spAutoFit/>
          </a:bodyPr>
          <a:lstStyle/>
          <a:p>
            <a:pPr algn="just"/>
            <a:r>
              <a:rPr lang="fr-FR" dirty="0">
                <a:latin typeface="Calisto MT" panose="02040603050505030304" pitchFamily="18" charset="77"/>
              </a:rPr>
              <a:t>Une ceinture de flanelle rouge, symbole communiste en guise de drapeau français. </a:t>
            </a:r>
          </a:p>
        </p:txBody>
      </p:sp>
    </p:spTree>
    <p:extLst>
      <p:ext uri="{BB962C8B-B14F-4D97-AF65-F5344CB8AC3E}">
        <p14:creationId xmlns:p14="http://schemas.microsoft.com/office/powerpoint/2010/main" val="4120565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745F5D7-628B-F577-8544-DD05CD8AFD50}"/>
              </a:ext>
            </a:extLst>
          </p:cNvPr>
          <p:cNvSpPr>
            <a:spLocks noGrp="1" noChangeArrowheads="1"/>
          </p:cNvSpPr>
          <p:nvPr>
            <p:ph type="title"/>
          </p:nvPr>
        </p:nvSpPr>
        <p:spPr>
          <a:xfrm>
            <a:off x="3124200" y="0"/>
            <a:ext cx="3657600" cy="457200"/>
          </a:xfrm>
        </p:spPr>
        <p:txBody>
          <a:bodyPr>
            <a:normAutofit/>
          </a:bodyPr>
          <a:lstStyle/>
          <a:p>
            <a:pPr algn="ctr" eaLnBrk="1" hangingPunct="1"/>
            <a:r>
              <a:rPr lang="fr-FR" altLang="fr-FR" sz="2000" b="1" dirty="0">
                <a:latin typeface="Calisto MT" panose="02040603050505030304" pitchFamily="18" charset="77"/>
              </a:rPr>
              <a:t>ECRIRE</a:t>
            </a:r>
          </a:p>
        </p:txBody>
      </p:sp>
      <p:sp>
        <p:nvSpPr>
          <p:cNvPr id="6150" name="Text Box 6">
            <a:extLst>
              <a:ext uri="{FF2B5EF4-FFF2-40B4-BE49-F238E27FC236}">
                <a16:creationId xmlns:a16="http://schemas.microsoft.com/office/drawing/2014/main" id="{7CBD9105-FF57-31C0-DA1C-977886DEF90A}"/>
              </a:ext>
            </a:extLst>
          </p:cNvPr>
          <p:cNvSpPr txBox="1">
            <a:spLocks noChangeArrowheads="1"/>
          </p:cNvSpPr>
          <p:nvPr/>
        </p:nvSpPr>
        <p:spPr bwMode="auto">
          <a:xfrm>
            <a:off x="115746" y="379548"/>
            <a:ext cx="970847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just"/>
            <a:r>
              <a:rPr lang="fr-FR" altLang="fr-FR" sz="1800" dirty="0">
                <a:latin typeface="Calisto MT" panose="02040603050505030304" pitchFamily="18" charset="77"/>
              </a:rPr>
              <a:t>Il s’agit de ne pas vouloir dispara</a:t>
            </a:r>
            <a:r>
              <a:rPr lang="fr-FR" altLang="ja-JP" sz="1800" dirty="0">
                <a:latin typeface="Calisto MT" panose="02040603050505030304" pitchFamily="18" charset="77"/>
              </a:rPr>
              <a:t>ître sans transmettre ou laisser une trace malgré l’internement. Les recherches montrent que des internés composaient musiques et opéras sur le moindre support; c’est le travail que s’est donné le compositeur italien Francesco </a:t>
            </a:r>
            <a:r>
              <a:rPr lang="fr-FR" altLang="ja-JP" sz="1800" dirty="0" err="1">
                <a:latin typeface="Calisto MT" panose="02040603050505030304" pitchFamily="18" charset="77"/>
              </a:rPr>
              <a:t>Lotoro</a:t>
            </a:r>
            <a:r>
              <a:rPr lang="fr-FR" altLang="ja-JP" sz="1800" dirty="0">
                <a:latin typeface="Calisto MT" panose="02040603050505030304" pitchFamily="18" charset="77"/>
              </a:rPr>
              <a:t> : rechercher ces partitions et ces airs qui sont restés imprimés dans le cœur des survivants et qui, 80 ans après, revivent (concerts, exposition « la musique dans les camps nazis » au Mémorial de Shoah). Ecrire c’est continuer d’exister. Dans les documents, nous avons retrouvé des testaments, témoignages de vies fauchées dans les camps où le destin à plus ou moins long terme est souvent la mort.</a:t>
            </a:r>
            <a:endParaRPr lang="fr-FR" altLang="fr-FR" sz="1800" dirty="0">
              <a:latin typeface="Calisto MT" panose="02040603050505030304" pitchFamily="18" charset="77"/>
            </a:endParaRPr>
          </a:p>
        </p:txBody>
      </p:sp>
      <p:pic>
        <p:nvPicPr>
          <p:cNvPr id="6158" name="Picture 14" descr="testament 1ret">
            <a:extLst>
              <a:ext uri="{FF2B5EF4-FFF2-40B4-BE49-F238E27FC236}">
                <a16:creationId xmlns:a16="http://schemas.microsoft.com/office/drawing/2014/main" id="{EEB71A03-322D-9A30-868D-142010A69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27" t="2859" b="17506"/>
          <a:stretch>
            <a:fillRect/>
          </a:stretch>
        </p:blipFill>
        <p:spPr bwMode="auto">
          <a:xfrm>
            <a:off x="645493" y="2396093"/>
            <a:ext cx="3781541" cy="433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5" descr="testament 2ret">
            <a:extLst>
              <a:ext uri="{FF2B5EF4-FFF2-40B4-BE49-F238E27FC236}">
                <a16:creationId xmlns:a16="http://schemas.microsoft.com/office/drawing/2014/main" id="{34AC380F-3AF3-349A-6A02-9FC82A194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0884" b="9816"/>
          <a:stretch>
            <a:fillRect/>
          </a:stretch>
        </p:blipFill>
        <p:spPr bwMode="auto">
          <a:xfrm>
            <a:off x="5181600" y="2404043"/>
            <a:ext cx="4174273" cy="401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5">
            <a:extLst>
              <a:ext uri="{FF2B5EF4-FFF2-40B4-BE49-F238E27FC236}">
                <a16:creationId xmlns:a16="http://schemas.microsoft.com/office/drawing/2014/main" id="{BFD5069D-AA16-B662-B4D4-3F865FD5745A}"/>
              </a:ext>
            </a:extLst>
          </p:cNvPr>
          <p:cNvSpPr txBox="1">
            <a:spLocks noChangeArrowheads="1"/>
          </p:cNvSpPr>
          <p:nvPr/>
        </p:nvSpPr>
        <p:spPr bwMode="auto">
          <a:xfrm>
            <a:off x="6285706" y="6483549"/>
            <a:ext cx="21351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fr-FR" altLang="fr-FR" sz="1400" dirty="0">
                <a:latin typeface="Calisto MT" panose="02040603050505030304" pitchFamily="18" charset="77"/>
              </a:rPr>
              <a:t>ADHV - 993 W 66</a:t>
            </a:r>
          </a:p>
        </p:txBody>
      </p:sp>
    </p:spTree>
    <p:extLst>
      <p:ext uri="{BB962C8B-B14F-4D97-AF65-F5344CB8AC3E}">
        <p14:creationId xmlns:p14="http://schemas.microsoft.com/office/powerpoint/2010/main" val="33630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CA7249-8F5D-A8F4-081F-60BE6D44DADE}"/>
              </a:ext>
            </a:extLst>
          </p:cNvPr>
          <p:cNvSpPr>
            <a:spLocks noGrp="1"/>
          </p:cNvSpPr>
          <p:nvPr>
            <p:ph type="title"/>
          </p:nvPr>
        </p:nvSpPr>
        <p:spPr>
          <a:xfrm>
            <a:off x="1293948" y="446050"/>
            <a:ext cx="7318103" cy="6032809"/>
          </a:xfrm>
        </p:spPr>
        <p:txBody>
          <a:bodyPr>
            <a:normAutofit fontScale="90000"/>
          </a:bodyPr>
          <a:lstStyle/>
          <a:p>
            <a:r>
              <a:rPr lang="fr-FR" dirty="0">
                <a:latin typeface="Calisto MT" panose="02040603050505030304" pitchFamily="18" charset="77"/>
              </a:rPr>
              <a:t>Se cacher, </a:t>
            </a:r>
            <a:br>
              <a:rPr lang="fr-FR" dirty="0">
                <a:latin typeface="Calisto MT" panose="02040603050505030304" pitchFamily="18" charset="77"/>
              </a:rPr>
            </a:br>
            <a:r>
              <a:rPr lang="fr-FR" dirty="0">
                <a:latin typeface="Calisto MT" panose="02040603050505030304" pitchFamily="18" charset="77"/>
              </a:rPr>
              <a:t>Cacher les autres</a:t>
            </a:r>
            <a:br>
              <a:rPr lang="fr-FR" dirty="0">
                <a:latin typeface="Calisto MT" panose="02040603050505030304" pitchFamily="18" charset="77"/>
              </a:rPr>
            </a:br>
            <a:br>
              <a:rPr lang="fr-FR" dirty="0">
                <a:latin typeface="Calisto MT" panose="02040603050505030304" pitchFamily="18" charset="77"/>
              </a:rPr>
            </a:br>
            <a:br>
              <a:rPr lang="fr-FR" dirty="0">
                <a:latin typeface="Calisto MT" panose="02040603050505030304" pitchFamily="18" charset="77"/>
              </a:rPr>
            </a:br>
            <a:r>
              <a:rPr lang="fr-FR" dirty="0">
                <a:latin typeface="Calisto MT" panose="02040603050505030304" pitchFamily="18" charset="77"/>
              </a:rPr>
              <a:t>Aider les populations ciblées par l’idéologie nazie et ceux qui s’y opposent</a:t>
            </a:r>
            <a:br>
              <a:rPr lang="fr-FR" dirty="0">
                <a:latin typeface="Calisto MT" panose="02040603050505030304" pitchFamily="18" charset="77"/>
              </a:rPr>
            </a:br>
            <a:br>
              <a:rPr lang="fr-FR" dirty="0">
                <a:latin typeface="Calisto MT" panose="02040603050505030304" pitchFamily="18" charset="77"/>
              </a:rPr>
            </a:br>
            <a:br>
              <a:rPr lang="fr-FR" dirty="0">
                <a:latin typeface="Calisto MT" panose="02040603050505030304" pitchFamily="18" charset="77"/>
              </a:rPr>
            </a:br>
            <a:r>
              <a:rPr lang="fr-FR" dirty="0">
                <a:latin typeface="Calisto MT" panose="02040603050505030304" pitchFamily="18" charset="77"/>
              </a:rPr>
              <a:t>Fuir</a:t>
            </a:r>
          </a:p>
        </p:txBody>
      </p:sp>
      <p:sp>
        <p:nvSpPr>
          <p:cNvPr id="3" name="Rectangle 2">
            <a:extLst>
              <a:ext uri="{FF2B5EF4-FFF2-40B4-BE49-F238E27FC236}">
                <a16:creationId xmlns:a16="http://schemas.microsoft.com/office/drawing/2014/main" id="{2C5344D4-C809-CA40-1B69-AF921DD6FD13}"/>
              </a:ext>
            </a:extLst>
          </p:cNvPr>
          <p:cNvSpPr/>
          <p:nvPr/>
        </p:nvSpPr>
        <p:spPr>
          <a:xfrm>
            <a:off x="568712" y="446049"/>
            <a:ext cx="535259" cy="60328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45012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B06BD94-B680-47B0-07BA-DD9ADC69C0CF}"/>
              </a:ext>
            </a:extLst>
          </p:cNvPr>
          <p:cNvSpPr txBox="1"/>
          <p:nvPr/>
        </p:nvSpPr>
        <p:spPr>
          <a:xfrm>
            <a:off x="1293541" y="820788"/>
            <a:ext cx="6945400" cy="4832092"/>
          </a:xfrm>
          <a:prstGeom prst="rect">
            <a:avLst/>
          </a:prstGeom>
          <a:noFill/>
        </p:spPr>
        <p:txBody>
          <a:bodyPr wrap="square" rtlCol="0">
            <a:spAutoFit/>
          </a:bodyPr>
          <a:lstStyle/>
          <a:p>
            <a:r>
              <a:rPr lang="fr-FR" sz="4400" dirty="0">
                <a:latin typeface="Calisto MT" panose="02040603050505030304" pitchFamily="18" charset="77"/>
              </a:rPr>
              <a:t>Survivre, </a:t>
            </a:r>
          </a:p>
          <a:p>
            <a:endParaRPr lang="fr-FR" sz="4400" dirty="0">
              <a:latin typeface="Calisto MT" panose="02040603050505030304" pitchFamily="18" charset="77"/>
            </a:endParaRPr>
          </a:p>
          <a:p>
            <a:endParaRPr lang="fr-FR" sz="4400" dirty="0">
              <a:latin typeface="Calisto MT" panose="02040603050505030304" pitchFamily="18" charset="77"/>
            </a:endParaRPr>
          </a:p>
          <a:p>
            <a:r>
              <a:rPr lang="fr-FR" sz="4400" dirty="0">
                <a:latin typeface="Calisto MT" panose="02040603050505030304" pitchFamily="18" charset="77"/>
              </a:rPr>
              <a:t>Témoigner,</a:t>
            </a:r>
          </a:p>
          <a:p>
            <a:endParaRPr lang="fr-FR" sz="4400" dirty="0">
              <a:latin typeface="Calisto MT" panose="02040603050505030304" pitchFamily="18" charset="77"/>
            </a:endParaRPr>
          </a:p>
          <a:p>
            <a:endParaRPr lang="fr-FR" sz="4400" dirty="0">
              <a:latin typeface="Calisto MT" panose="02040603050505030304" pitchFamily="18" charset="77"/>
            </a:endParaRPr>
          </a:p>
          <a:p>
            <a:r>
              <a:rPr lang="fr-FR" sz="4400" dirty="0">
                <a:latin typeface="Calisto MT" panose="02040603050505030304" pitchFamily="18" charset="77"/>
              </a:rPr>
              <a:t>Se souvenir</a:t>
            </a:r>
          </a:p>
        </p:txBody>
      </p:sp>
      <p:sp>
        <p:nvSpPr>
          <p:cNvPr id="2" name="Rectangle 1">
            <a:extLst>
              <a:ext uri="{FF2B5EF4-FFF2-40B4-BE49-F238E27FC236}">
                <a16:creationId xmlns:a16="http://schemas.microsoft.com/office/drawing/2014/main" id="{AF2E333F-8D62-943F-8CF9-7199434D6EBD}"/>
              </a:ext>
            </a:extLst>
          </p:cNvPr>
          <p:cNvSpPr/>
          <p:nvPr/>
        </p:nvSpPr>
        <p:spPr>
          <a:xfrm>
            <a:off x="568712" y="446049"/>
            <a:ext cx="535259" cy="603281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98225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615702-66ED-9892-7BC5-219B5C5BC6B6}"/>
              </a:ext>
            </a:extLst>
          </p:cNvPr>
          <p:cNvSpPr>
            <a:spLocks noGrp="1"/>
          </p:cNvSpPr>
          <p:nvPr>
            <p:ph type="title"/>
          </p:nvPr>
        </p:nvSpPr>
        <p:spPr>
          <a:xfrm>
            <a:off x="797718" y="0"/>
            <a:ext cx="8310563" cy="585369"/>
          </a:xfrm>
        </p:spPr>
        <p:txBody>
          <a:bodyPr>
            <a:normAutofit fontScale="90000"/>
          </a:bodyPr>
          <a:lstStyle/>
          <a:p>
            <a:pPr algn="ctr"/>
            <a:r>
              <a:rPr lang="fr-FR" sz="2000" b="1" dirty="0">
                <a:latin typeface="Calisto MT" panose="02040603050505030304" pitchFamily="18" charset="77"/>
              </a:rPr>
              <a:t>TEMOIGNER AUPRES DES JEUNES GENERATIONS : THERESE MENOT</a:t>
            </a:r>
          </a:p>
        </p:txBody>
      </p:sp>
      <p:pic>
        <p:nvPicPr>
          <p:cNvPr id="7" name="Image 6">
            <a:extLst>
              <a:ext uri="{FF2B5EF4-FFF2-40B4-BE49-F238E27FC236}">
                <a16:creationId xmlns:a16="http://schemas.microsoft.com/office/drawing/2014/main" id="{72272137-A6F1-525E-164A-17B13B49E8A8}"/>
              </a:ext>
            </a:extLst>
          </p:cNvPr>
          <p:cNvPicPr>
            <a:picLocks noChangeAspect="1"/>
          </p:cNvPicPr>
          <p:nvPr/>
        </p:nvPicPr>
        <p:blipFill rotWithShape="1">
          <a:blip r:embed="rId2"/>
          <a:srcRect l="15664" t="33012" r="44810" b="16115"/>
          <a:stretch/>
        </p:blipFill>
        <p:spPr>
          <a:xfrm rot="5400000">
            <a:off x="3878279" y="573480"/>
            <a:ext cx="5916451" cy="5711041"/>
          </a:xfrm>
          <a:prstGeom prst="rect">
            <a:avLst/>
          </a:prstGeom>
        </p:spPr>
      </p:pic>
      <p:sp>
        <p:nvSpPr>
          <p:cNvPr id="12" name="ZoneTexte 11">
            <a:extLst>
              <a:ext uri="{FF2B5EF4-FFF2-40B4-BE49-F238E27FC236}">
                <a16:creationId xmlns:a16="http://schemas.microsoft.com/office/drawing/2014/main" id="{916F8562-B952-92B4-4B3F-5C9C9415273D}"/>
              </a:ext>
            </a:extLst>
          </p:cNvPr>
          <p:cNvSpPr txBox="1"/>
          <p:nvPr/>
        </p:nvSpPr>
        <p:spPr>
          <a:xfrm>
            <a:off x="5290885" y="6387225"/>
            <a:ext cx="4019114" cy="307777"/>
          </a:xfrm>
          <a:prstGeom prst="rect">
            <a:avLst/>
          </a:prstGeom>
          <a:noFill/>
        </p:spPr>
        <p:txBody>
          <a:bodyPr wrap="none" rtlCol="0">
            <a:spAutoFit/>
          </a:bodyPr>
          <a:lstStyle/>
          <a:p>
            <a:r>
              <a:rPr lang="fr-FR" sz="1400" dirty="0">
                <a:latin typeface="Calisto MT" panose="02040603050505030304" pitchFamily="18" charset="77"/>
              </a:rPr>
              <a:t>ADHV – I/L 416 : </a:t>
            </a:r>
            <a:r>
              <a:rPr lang="fr-FR" sz="1400" i="1" dirty="0">
                <a:latin typeface="Calisto MT" panose="02040603050505030304" pitchFamily="18" charset="77"/>
              </a:rPr>
              <a:t>Le Populaire</a:t>
            </a:r>
            <a:r>
              <a:rPr lang="fr-FR" sz="1400" dirty="0">
                <a:latin typeface="Calisto MT" panose="02040603050505030304" pitchFamily="18" charset="77"/>
              </a:rPr>
              <a:t>, 14 et 18 août 2009</a:t>
            </a:r>
          </a:p>
        </p:txBody>
      </p:sp>
      <p:sp>
        <p:nvSpPr>
          <p:cNvPr id="4" name="ZoneTexte 3">
            <a:extLst>
              <a:ext uri="{FF2B5EF4-FFF2-40B4-BE49-F238E27FC236}">
                <a16:creationId xmlns:a16="http://schemas.microsoft.com/office/drawing/2014/main" id="{C0B39C75-1722-D540-3019-69044F1603A9}"/>
              </a:ext>
            </a:extLst>
          </p:cNvPr>
          <p:cNvSpPr txBox="1"/>
          <p:nvPr/>
        </p:nvSpPr>
        <p:spPr>
          <a:xfrm>
            <a:off x="8230" y="6387224"/>
            <a:ext cx="4606886" cy="461665"/>
          </a:xfrm>
          <a:prstGeom prst="rect">
            <a:avLst/>
          </a:prstGeom>
          <a:noFill/>
        </p:spPr>
        <p:txBody>
          <a:bodyPr wrap="square" rtlCol="0">
            <a:spAutoFit/>
          </a:bodyPr>
          <a:lstStyle/>
          <a:p>
            <a:r>
              <a:rPr lang="fr-FR" sz="1200" dirty="0">
                <a:latin typeface="Calisto MT" panose="02040603050505030304" pitchFamily="18" charset="77"/>
              </a:rPr>
              <a:t>ADHV – in 8 L647 : </a:t>
            </a:r>
            <a:r>
              <a:rPr lang="fr-FR" sz="1200" dirty="0" err="1">
                <a:latin typeface="Calisto MT" panose="02040603050505030304" pitchFamily="18" charset="77"/>
              </a:rPr>
              <a:t>ss</a:t>
            </a:r>
            <a:r>
              <a:rPr lang="fr-FR" sz="1200" dirty="0">
                <a:latin typeface="Calisto MT" panose="02040603050505030304" pitchFamily="18" charset="77"/>
              </a:rPr>
              <a:t> la </a:t>
            </a:r>
            <a:r>
              <a:rPr lang="fr-FR" sz="1200" dirty="0" err="1">
                <a:latin typeface="Calisto MT" panose="02040603050505030304" pitchFamily="18" charset="77"/>
              </a:rPr>
              <a:t>dir</a:t>
            </a:r>
            <a:r>
              <a:rPr lang="fr-FR" sz="1200" dirty="0">
                <a:latin typeface="Calisto MT" panose="02040603050505030304" pitchFamily="18" charset="77"/>
              </a:rPr>
              <a:t>. </a:t>
            </a:r>
            <a:r>
              <a:rPr lang="fr-FR" sz="1200" dirty="0" err="1">
                <a:latin typeface="Calisto MT" panose="02040603050505030304" pitchFamily="18" charset="77"/>
              </a:rPr>
              <a:t>dePlas</a:t>
            </a:r>
            <a:r>
              <a:rPr lang="fr-FR" sz="1200" dirty="0">
                <a:latin typeface="Calisto MT" panose="02040603050505030304" pitchFamily="18" charset="77"/>
              </a:rPr>
              <a:t> Pascal, </a:t>
            </a:r>
            <a:r>
              <a:rPr lang="fr-FR" sz="1200" i="1" dirty="0">
                <a:latin typeface="Calisto MT" panose="02040603050505030304" pitchFamily="18" charset="77"/>
              </a:rPr>
              <a:t>Visages de la Résistance (1940-1944), Libération de Limoges</a:t>
            </a:r>
            <a:r>
              <a:rPr lang="fr-FR" sz="1200" dirty="0">
                <a:latin typeface="Calisto MT" panose="02040603050505030304" pitchFamily="18" charset="77"/>
              </a:rPr>
              <a:t>, éd. Lucien </a:t>
            </a:r>
            <a:r>
              <a:rPr lang="fr-FR" sz="1200" dirty="0" err="1">
                <a:latin typeface="Calisto MT" panose="02040603050505030304" pitchFamily="18" charset="77"/>
              </a:rPr>
              <a:t>Souny</a:t>
            </a:r>
            <a:r>
              <a:rPr lang="fr-FR" sz="1200" dirty="0">
                <a:latin typeface="Calisto MT" panose="02040603050505030304" pitchFamily="18" charset="77"/>
              </a:rPr>
              <a:t>, 2005, p.81 et 89.</a:t>
            </a:r>
          </a:p>
        </p:txBody>
      </p:sp>
      <p:pic>
        <p:nvPicPr>
          <p:cNvPr id="6" name="Image 5">
            <a:extLst>
              <a:ext uri="{FF2B5EF4-FFF2-40B4-BE49-F238E27FC236}">
                <a16:creationId xmlns:a16="http://schemas.microsoft.com/office/drawing/2014/main" id="{62A39B35-3676-17CB-8566-A8BBD08BE6F3}"/>
              </a:ext>
            </a:extLst>
          </p:cNvPr>
          <p:cNvPicPr>
            <a:picLocks noChangeAspect="1"/>
          </p:cNvPicPr>
          <p:nvPr/>
        </p:nvPicPr>
        <p:blipFill rotWithShape="1">
          <a:blip r:embed="rId3"/>
          <a:srcRect l="6866" t="14264" r="55934" b="13107"/>
          <a:stretch/>
        </p:blipFill>
        <p:spPr>
          <a:xfrm rot="5400000">
            <a:off x="714988" y="-121451"/>
            <a:ext cx="2551206" cy="3735659"/>
          </a:xfrm>
          <a:prstGeom prst="rect">
            <a:avLst/>
          </a:prstGeom>
        </p:spPr>
      </p:pic>
      <p:pic>
        <p:nvPicPr>
          <p:cNvPr id="8" name="Image 7">
            <a:extLst>
              <a:ext uri="{FF2B5EF4-FFF2-40B4-BE49-F238E27FC236}">
                <a16:creationId xmlns:a16="http://schemas.microsoft.com/office/drawing/2014/main" id="{CD783B89-763B-9C20-FFFC-37CBF8AFDB7E}"/>
              </a:ext>
            </a:extLst>
          </p:cNvPr>
          <p:cNvPicPr>
            <a:picLocks noChangeAspect="1"/>
          </p:cNvPicPr>
          <p:nvPr/>
        </p:nvPicPr>
        <p:blipFill rotWithShape="1">
          <a:blip r:embed="rId4"/>
          <a:srcRect l="19414" t="9790" r="13075" b="46521"/>
          <a:stretch/>
        </p:blipFill>
        <p:spPr>
          <a:xfrm>
            <a:off x="122761" y="3163848"/>
            <a:ext cx="3735659" cy="3223376"/>
          </a:xfrm>
          <a:prstGeom prst="rect">
            <a:avLst/>
          </a:prstGeom>
        </p:spPr>
      </p:pic>
    </p:spTree>
    <p:extLst>
      <p:ext uri="{BB962C8B-B14F-4D97-AF65-F5344CB8AC3E}">
        <p14:creationId xmlns:p14="http://schemas.microsoft.com/office/powerpoint/2010/main" val="3657133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6D0324-C4F4-544C-B474-05F59294E281}"/>
              </a:ext>
            </a:extLst>
          </p:cNvPr>
          <p:cNvSpPr>
            <a:spLocks noGrp="1"/>
          </p:cNvSpPr>
          <p:nvPr>
            <p:ph type="title"/>
          </p:nvPr>
        </p:nvSpPr>
        <p:spPr>
          <a:xfrm>
            <a:off x="3773347" y="0"/>
            <a:ext cx="4779586" cy="659441"/>
          </a:xfrm>
        </p:spPr>
        <p:txBody>
          <a:bodyPr>
            <a:normAutofit/>
          </a:bodyPr>
          <a:lstStyle/>
          <a:p>
            <a:pPr algn="ctr"/>
            <a:r>
              <a:rPr lang="fr-FR" sz="2000" b="1" dirty="0">
                <a:latin typeface="Calisto MT" panose="02040603050505030304" pitchFamily="18" charset="77"/>
              </a:rPr>
              <a:t>LES STELES</a:t>
            </a:r>
          </a:p>
        </p:txBody>
      </p:sp>
      <p:pic>
        <p:nvPicPr>
          <p:cNvPr id="6" name="Image 5">
            <a:extLst>
              <a:ext uri="{FF2B5EF4-FFF2-40B4-BE49-F238E27FC236}">
                <a16:creationId xmlns:a16="http://schemas.microsoft.com/office/drawing/2014/main" id="{01A487C6-49D1-FB41-BAEE-336D765B4F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235" y="2928194"/>
            <a:ext cx="2170324" cy="3559631"/>
          </a:xfrm>
          <a:prstGeom prst="rect">
            <a:avLst/>
          </a:prstGeom>
        </p:spPr>
      </p:pic>
      <p:sp>
        <p:nvSpPr>
          <p:cNvPr id="7" name="ZoneTexte 6">
            <a:extLst>
              <a:ext uri="{FF2B5EF4-FFF2-40B4-BE49-F238E27FC236}">
                <a16:creationId xmlns:a16="http://schemas.microsoft.com/office/drawing/2014/main" id="{80AC79FC-A1D9-7748-876F-709539F2424E}"/>
              </a:ext>
            </a:extLst>
          </p:cNvPr>
          <p:cNvSpPr txBox="1"/>
          <p:nvPr/>
        </p:nvSpPr>
        <p:spPr>
          <a:xfrm>
            <a:off x="729089" y="6487825"/>
            <a:ext cx="2344616" cy="369332"/>
          </a:xfrm>
          <a:prstGeom prst="rect">
            <a:avLst/>
          </a:prstGeom>
          <a:noFill/>
        </p:spPr>
        <p:txBody>
          <a:bodyPr wrap="none" rtlCol="0">
            <a:spAutoFit/>
          </a:bodyPr>
          <a:lstStyle/>
          <a:p>
            <a:r>
              <a:rPr lang="fr-FR" dirty="0"/>
              <a:t>Stèle du Clos de </a:t>
            </a:r>
            <a:r>
              <a:rPr lang="fr-FR" dirty="0" err="1"/>
              <a:t>Sussac</a:t>
            </a:r>
            <a:endParaRPr lang="fr-FR" dirty="0"/>
          </a:p>
        </p:txBody>
      </p:sp>
      <p:sp>
        <p:nvSpPr>
          <p:cNvPr id="8" name="ZoneTexte 7">
            <a:extLst>
              <a:ext uri="{FF2B5EF4-FFF2-40B4-BE49-F238E27FC236}">
                <a16:creationId xmlns:a16="http://schemas.microsoft.com/office/drawing/2014/main" id="{18CA1A26-85B1-514F-88E0-3F19C4049295}"/>
              </a:ext>
            </a:extLst>
          </p:cNvPr>
          <p:cNvSpPr txBox="1"/>
          <p:nvPr/>
        </p:nvSpPr>
        <p:spPr>
          <a:xfrm>
            <a:off x="3317065" y="560946"/>
            <a:ext cx="6331027" cy="5632311"/>
          </a:xfrm>
          <a:prstGeom prst="rect">
            <a:avLst/>
          </a:prstGeom>
          <a:noFill/>
        </p:spPr>
        <p:txBody>
          <a:bodyPr wrap="square" rtlCol="0">
            <a:spAutoFit/>
          </a:bodyPr>
          <a:lstStyle/>
          <a:p>
            <a:pPr algn="ctr"/>
            <a:r>
              <a:rPr lang="fr-FR" dirty="0">
                <a:latin typeface="Calisto MT" panose="02040603050505030304" pitchFamily="18" charset="77"/>
              </a:rPr>
              <a:t>Violette Szabo a 20 ans quand elle s’engage dans la résistance. En 1942 elle devient agent secret britannique pour le SOE (</a:t>
            </a:r>
            <a:r>
              <a:rPr lang="fr-FR" dirty="0" err="1">
                <a:latin typeface="Calisto MT" panose="02040603050505030304" pitchFamily="18" charset="77"/>
              </a:rPr>
              <a:t>Special</a:t>
            </a:r>
            <a:r>
              <a:rPr lang="fr-FR" dirty="0">
                <a:latin typeface="Calisto MT" panose="02040603050505030304" pitchFamily="18" charset="77"/>
              </a:rPr>
              <a:t> Operations </a:t>
            </a:r>
            <a:r>
              <a:rPr lang="fr-FR" dirty="0" err="1">
                <a:latin typeface="Calisto MT" panose="02040603050505030304" pitchFamily="18" charset="77"/>
              </a:rPr>
              <a:t>Executive</a:t>
            </a:r>
            <a:r>
              <a:rPr lang="fr-FR" dirty="0">
                <a:latin typeface="Calisto MT" panose="02040603050505030304" pitchFamily="18" charset="77"/>
              </a:rPr>
              <a:t>).</a:t>
            </a:r>
          </a:p>
          <a:p>
            <a:pPr algn="just"/>
            <a:r>
              <a:rPr lang="fr-FR" dirty="0">
                <a:latin typeface="Calisto MT" panose="02040603050505030304" pitchFamily="18" charset="77"/>
              </a:rPr>
              <a:t> </a:t>
            </a:r>
          </a:p>
          <a:p>
            <a:pPr marL="285750" indent="-285750" algn="just">
              <a:buFontTx/>
              <a:buChar char="-"/>
            </a:pPr>
            <a:r>
              <a:rPr lang="fr-FR" dirty="0">
                <a:latin typeface="Calisto MT" panose="02040603050505030304" pitchFamily="18" charset="77"/>
              </a:rPr>
              <a:t>Après une première mission réussie près de Cherbourg, elle est parachutée le 7 juin 1944, au lendemain du Jour J au-dessus de </a:t>
            </a:r>
            <a:r>
              <a:rPr lang="fr-FR" dirty="0" err="1">
                <a:latin typeface="Calisto MT" panose="02040603050505030304" pitchFamily="18" charset="77"/>
              </a:rPr>
              <a:t>Sussac</a:t>
            </a:r>
            <a:r>
              <a:rPr lang="fr-FR" dirty="0">
                <a:latin typeface="Calisto MT" panose="02040603050505030304" pitchFamily="18" charset="77"/>
              </a:rPr>
              <a:t>. Il s’agit de coordonner les maquis locaux pour des missions de sabotage contre les communications allemandes.</a:t>
            </a:r>
          </a:p>
          <a:p>
            <a:pPr algn="just"/>
            <a:endParaRPr lang="fr-FR" dirty="0">
              <a:latin typeface="Calisto MT" panose="02040603050505030304" pitchFamily="18" charset="77"/>
            </a:endParaRPr>
          </a:p>
          <a:p>
            <a:pPr marL="285750" indent="-285750" algn="just">
              <a:buFontTx/>
              <a:buChar char="-"/>
            </a:pPr>
            <a:r>
              <a:rPr lang="fr-FR" dirty="0">
                <a:latin typeface="Calisto MT" panose="02040603050505030304" pitchFamily="18" charset="77"/>
              </a:rPr>
              <a:t>Elle est capturée par des Allemands de la division </a:t>
            </a:r>
            <a:r>
              <a:rPr lang="fr-FR" i="1" dirty="0" err="1">
                <a:latin typeface="Calisto MT" panose="02040603050505030304" pitchFamily="18" charset="77"/>
              </a:rPr>
              <a:t>Das</a:t>
            </a:r>
            <a:r>
              <a:rPr lang="fr-FR" i="1" dirty="0">
                <a:latin typeface="Calisto MT" panose="02040603050505030304" pitchFamily="18" charset="77"/>
              </a:rPr>
              <a:t> Reich </a:t>
            </a:r>
            <a:r>
              <a:rPr lang="fr-FR" dirty="0">
                <a:latin typeface="Calisto MT" panose="02040603050505030304" pitchFamily="18" charset="77"/>
              </a:rPr>
              <a:t>lors d’une embuscade près de Salon-la-Tour le 10 juin, transférée au siège de la Gestapo à Limoges et torturée.</a:t>
            </a:r>
          </a:p>
          <a:p>
            <a:pPr algn="just"/>
            <a:endParaRPr lang="fr-FR" dirty="0">
              <a:latin typeface="Calisto MT" panose="02040603050505030304" pitchFamily="18" charset="77"/>
            </a:endParaRPr>
          </a:p>
          <a:p>
            <a:pPr marL="285750" indent="-285750" algn="just">
              <a:buFontTx/>
              <a:buChar char="-"/>
            </a:pPr>
            <a:r>
              <a:rPr lang="fr-FR" dirty="0">
                <a:latin typeface="Calisto MT" panose="02040603050505030304" pitchFamily="18" charset="77"/>
              </a:rPr>
              <a:t>Refusant de parler, elle est incarcérée dans la prison de Fresnes à Paris avant d’être déportée au camp de concentration de Ravensbrück le 8 août 1944. </a:t>
            </a:r>
          </a:p>
          <a:p>
            <a:pPr algn="just"/>
            <a:endParaRPr lang="fr-FR" dirty="0">
              <a:latin typeface="Calisto MT" panose="02040603050505030304" pitchFamily="18" charset="77"/>
            </a:endParaRPr>
          </a:p>
          <a:p>
            <a:pPr marL="285750" indent="-285750" algn="just">
              <a:buFontTx/>
              <a:buChar char="-"/>
            </a:pPr>
            <a:r>
              <a:rPr lang="fr-FR" dirty="0">
                <a:latin typeface="Calisto MT" panose="02040603050505030304" pitchFamily="18" charset="77"/>
              </a:rPr>
              <a:t>Devant l’avancée des Alliés, elle est exécutée entre le 26 janvier et le 5 février 1945 d’une balle dans la tête.</a:t>
            </a:r>
          </a:p>
        </p:txBody>
      </p:sp>
      <p:pic>
        <p:nvPicPr>
          <p:cNvPr id="14" name="Image 13">
            <a:extLst>
              <a:ext uri="{FF2B5EF4-FFF2-40B4-BE49-F238E27FC236}">
                <a16:creationId xmlns:a16="http://schemas.microsoft.com/office/drawing/2014/main" id="{534D7EAF-7E00-494F-8331-04204F50AB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235" y="168939"/>
            <a:ext cx="2170324" cy="2564929"/>
          </a:xfrm>
          <a:prstGeom prst="rect">
            <a:avLst/>
          </a:prstGeom>
        </p:spPr>
      </p:pic>
    </p:spTree>
    <p:extLst>
      <p:ext uri="{BB962C8B-B14F-4D97-AF65-F5344CB8AC3E}">
        <p14:creationId xmlns:p14="http://schemas.microsoft.com/office/powerpoint/2010/main" val="3368321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98FA35-A55F-9C48-BA44-1FF5C53AE944}"/>
              </a:ext>
            </a:extLst>
          </p:cNvPr>
          <p:cNvSpPr>
            <a:spLocks noGrp="1"/>
          </p:cNvSpPr>
          <p:nvPr>
            <p:ph type="title"/>
          </p:nvPr>
        </p:nvSpPr>
        <p:spPr>
          <a:xfrm>
            <a:off x="633984" y="0"/>
            <a:ext cx="8383715" cy="610233"/>
          </a:xfrm>
        </p:spPr>
        <p:txBody>
          <a:bodyPr>
            <a:normAutofit/>
          </a:bodyPr>
          <a:lstStyle/>
          <a:p>
            <a:pPr algn="ctr"/>
            <a:r>
              <a:rPr lang="fr-FR" sz="2000" b="1" dirty="0">
                <a:latin typeface="Calisto MT" panose="02040603050505030304" pitchFamily="18" charset="77"/>
              </a:rPr>
              <a:t>LES MERLINETTES</a:t>
            </a:r>
          </a:p>
        </p:txBody>
      </p:sp>
      <p:pic>
        <p:nvPicPr>
          <p:cNvPr id="4" name="Image 3">
            <a:extLst>
              <a:ext uri="{FF2B5EF4-FFF2-40B4-BE49-F238E27FC236}">
                <a16:creationId xmlns:a16="http://schemas.microsoft.com/office/drawing/2014/main" id="{656C9AE1-395E-C445-B443-CFAFF4E3E2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87287" y="517636"/>
            <a:ext cx="4991371" cy="4219976"/>
          </a:xfrm>
          <a:prstGeom prst="rect">
            <a:avLst/>
          </a:prstGeom>
        </p:spPr>
      </p:pic>
      <p:sp>
        <p:nvSpPr>
          <p:cNvPr id="5" name="Rectangle 4">
            <a:extLst>
              <a:ext uri="{FF2B5EF4-FFF2-40B4-BE49-F238E27FC236}">
                <a16:creationId xmlns:a16="http://schemas.microsoft.com/office/drawing/2014/main" id="{C3BD376C-3517-BD4B-8C75-4BFF00300384}"/>
              </a:ext>
            </a:extLst>
          </p:cNvPr>
          <p:cNvSpPr/>
          <p:nvPr/>
        </p:nvSpPr>
        <p:spPr>
          <a:xfrm>
            <a:off x="216568" y="4822569"/>
            <a:ext cx="9279124" cy="2031325"/>
          </a:xfrm>
          <a:prstGeom prst="rect">
            <a:avLst/>
          </a:prstGeom>
        </p:spPr>
        <p:txBody>
          <a:bodyPr wrap="square">
            <a:spAutoFit/>
          </a:bodyPr>
          <a:lstStyle/>
          <a:p>
            <a:pPr algn="ctr"/>
            <a:r>
              <a:rPr lang="fr-FR" dirty="0"/>
              <a:t>Stèle sur la route entre St Léger-</a:t>
            </a:r>
            <a:r>
              <a:rPr lang="fr-FR" dirty="0" err="1"/>
              <a:t>Magnazeix</a:t>
            </a:r>
            <a:r>
              <a:rPr lang="fr-FR" dirty="0"/>
              <a:t> et </a:t>
            </a:r>
            <a:r>
              <a:rPr lang="fr-FR" dirty="0" err="1"/>
              <a:t>Jouac</a:t>
            </a:r>
            <a:endParaRPr lang="fr-FR" dirty="0"/>
          </a:p>
          <a:p>
            <a:pPr algn="ctr"/>
            <a:endParaRPr lang="fr-FR" dirty="0"/>
          </a:p>
          <a:p>
            <a:pPr algn="ctr"/>
            <a:r>
              <a:rPr lang="fr-FR" dirty="0"/>
              <a:t>Cette stèle commémore les « </a:t>
            </a:r>
            <a:r>
              <a:rPr lang="fr-FR" dirty="0" err="1"/>
              <a:t>Merlinettes</a:t>
            </a:r>
            <a:r>
              <a:rPr lang="fr-FR" dirty="0"/>
              <a:t> », un corps militaire dirigé par le général Merlin depuis l’Afrique du Nord qui a été parachuté dans la nuit du 5 au 6 avril 1944 en Haute-Vienne avec du matériel radio.</a:t>
            </a:r>
          </a:p>
          <a:p>
            <a:pPr algn="ctr"/>
            <a:r>
              <a:rPr lang="fr-FR" dirty="0"/>
              <a:t>Arrêtées à Paris, ces femmes sont déportées au camp de Ravensbrück et finalement exécutées le 18 janvier 1945.</a:t>
            </a:r>
          </a:p>
        </p:txBody>
      </p:sp>
      <p:pic>
        <p:nvPicPr>
          <p:cNvPr id="6" name="Image 5">
            <a:extLst>
              <a:ext uri="{FF2B5EF4-FFF2-40B4-BE49-F238E27FC236}">
                <a16:creationId xmlns:a16="http://schemas.microsoft.com/office/drawing/2014/main" id="{5A2E997E-1824-2946-BFF9-3E9506F076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341" y="517636"/>
            <a:ext cx="4364506" cy="4212336"/>
          </a:xfrm>
          <a:prstGeom prst="rect">
            <a:avLst/>
          </a:prstGeom>
        </p:spPr>
      </p:pic>
    </p:spTree>
    <p:extLst>
      <p:ext uri="{BB962C8B-B14F-4D97-AF65-F5344CB8AC3E}">
        <p14:creationId xmlns:p14="http://schemas.microsoft.com/office/powerpoint/2010/main" val="859960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52DF6B2-FF65-6D7B-8790-1E8C5CAAB49C}"/>
              </a:ext>
            </a:extLst>
          </p:cNvPr>
          <p:cNvSpPr txBox="1"/>
          <p:nvPr/>
        </p:nvSpPr>
        <p:spPr>
          <a:xfrm>
            <a:off x="1962199" y="63805"/>
            <a:ext cx="6170279" cy="400110"/>
          </a:xfrm>
          <a:prstGeom prst="rect">
            <a:avLst/>
          </a:prstGeom>
          <a:noFill/>
        </p:spPr>
        <p:txBody>
          <a:bodyPr wrap="none" rtlCol="0">
            <a:spAutoFit/>
          </a:bodyPr>
          <a:lstStyle/>
          <a:p>
            <a:r>
              <a:rPr lang="fr-FR" sz="2000" b="1" dirty="0">
                <a:latin typeface="Calisto MT" panose="02040603050505030304" pitchFamily="18" charset="77"/>
              </a:rPr>
              <a:t>BATIMENT AVEC PLAQUE COMMEMORATIVE</a:t>
            </a:r>
          </a:p>
        </p:txBody>
      </p:sp>
      <p:sp>
        <p:nvSpPr>
          <p:cNvPr id="3" name="ZoneTexte 2">
            <a:extLst>
              <a:ext uri="{FF2B5EF4-FFF2-40B4-BE49-F238E27FC236}">
                <a16:creationId xmlns:a16="http://schemas.microsoft.com/office/drawing/2014/main" id="{2C9C2519-AA2C-D810-0895-54172F2DB46C}"/>
              </a:ext>
            </a:extLst>
          </p:cNvPr>
          <p:cNvSpPr txBox="1"/>
          <p:nvPr/>
        </p:nvSpPr>
        <p:spPr>
          <a:xfrm>
            <a:off x="340463" y="5051699"/>
            <a:ext cx="9225074" cy="1477328"/>
          </a:xfrm>
          <a:prstGeom prst="rect">
            <a:avLst/>
          </a:prstGeom>
          <a:noFill/>
        </p:spPr>
        <p:txBody>
          <a:bodyPr wrap="square">
            <a:spAutoFit/>
          </a:bodyPr>
          <a:lstStyle/>
          <a:p>
            <a:pPr algn="just"/>
            <a:r>
              <a:rPr lang="fr-FR" b="1" dirty="0">
                <a:solidFill>
                  <a:srgbClr val="202122"/>
                </a:solidFill>
                <a:latin typeface="Calisto MT" panose="02040603050505030304" pitchFamily="18" charset="77"/>
                <a:cs typeface="Arial" panose="020B0604020202020204" pitchFamily="34" charset="0"/>
              </a:rPr>
              <a:t>Arsène </a:t>
            </a:r>
            <a:r>
              <a:rPr lang="fr-FR" b="1" dirty="0" err="1">
                <a:solidFill>
                  <a:srgbClr val="202122"/>
                </a:solidFill>
                <a:latin typeface="Calisto MT" panose="02040603050505030304" pitchFamily="18" charset="77"/>
                <a:cs typeface="Arial" panose="020B0604020202020204" pitchFamily="34" charset="0"/>
              </a:rPr>
              <a:t>Bonneaud</a:t>
            </a:r>
            <a:r>
              <a:rPr lang="fr-FR" b="1" dirty="0">
                <a:solidFill>
                  <a:srgbClr val="202122"/>
                </a:solidFill>
                <a:latin typeface="Calisto MT" panose="02040603050505030304" pitchFamily="18" charset="77"/>
                <a:cs typeface="Arial" panose="020B0604020202020204" pitchFamily="34" charset="0"/>
              </a:rPr>
              <a:t>, </a:t>
            </a:r>
            <a:r>
              <a:rPr lang="fr-FR" sz="1800" dirty="0">
                <a:solidFill>
                  <a:srgbClr val="202122"/>
                </a:solidFill>
                <a:latin typeface="Calisto MT" panose="02040603050505030304" pitchFamily="18" charset="77"/>
                <a:cs typeface="Arial" panose="020B0604020202020204" pitchFamily="34" charset="0"/>
              </a:rPr>
              <a:t>chef du mouvement Franc-Tireur pour la région R5 (Haute-Vienne, Dordogne, Corrèze, Creuse et Indre) </a:t>
            </a:r>
            <a:r>
              <a:rPr lang="fr-FR" sz="1800" b="1" dirty="0">
                <a:solidFill>
                  <a:srgbClr val="202122"/>
                </a:solidFill>
                <a:latin typeface="Calisto MT" panose="02040603050505030304" pitchFamily="18" charset="77"/>
                <a:cs typeface="Arial" panose="020B0604020202020204" pitchFamily="34" charset="0"/>
              </a:rPr>
              <a:t>est contraint de se livrer à la Gestapo en mars 1943 </a:t>
            </a:r>
            <a:r>
              <a:rPr lang="fr-FR" sz="1800" dirty="0">
                <a:solidFill>
                  <a:srgbClr val="202122"/>
                </a:solidFill>
                <a:latin typeface="Calisto MT" panose="02040603050505030304" pitchFamily="18" charset="77"/>
                <a:cs typeface="Arial" panose="020B0604020202020204" pitchFamily="34" charset="0"/>
              </a:rPr>
              <a:t>après le démantèlement du réseau et l’arrestation de sa femme et de sa fille. Interné, condamné à mort, il est finalement déporté au camp de concentration de Buchenwald où il meurt en février 1944 à l’âge de 60 ans.</a:t>
            </a:r>
          </a:p>
        </p:txBody>
      </p:sp>
      <p:sp>
        <p:nvSpPr>
          <p:cNvPr id="9" name="ZoneTexte 8">
            <a:extLst>
              <a:ext uri="{FF2B5EF4-FFF2-40B4-BE49-F238E27FC236}">
                <a16:creationId xmlns:a16="http://schemas.microsoft.com/office/drawing/2014/main" id="{CF909EB5-A10A-F0D9-9CEC-9BE7C682ACE1}"/>
              </a:ext>
            </a:extLst>
          </p:cNvPr>
          <p:cNvSpPr txBox="1"/>
          <p:nvPr/>
        </p:nvSpPr>
        <p:spPr>
          <a:xfrm>
            <a:off x="6894233" y="1371855"/>
            <a:ext cx="2547223" cy="1477328"/>
          </a:xfrm>
          <a:prstGeom prst="rect">
            <a:avLst/>
          </a:prstGeom>
          <a:noFill/>
        </p:spPr>
        <p:txBody>
          <a:bodyPr wrap="square">
            <a:spAutoFit/>
          </a:bodyPr>
          <a:lstStyle/>
          <a:p>
            <a:pPr algn="just"/>
            <a:r>
              <a:rPr lang="fr-FR" b="0" i="0" u="none" strike="noStrike" dirty="0">
                <a:effectLst/>
                <a:latin typeface="Calisto MT" panose="02040603050505030304" pitchFamily="18" charset="77"/>
              </a:rPr>
              <a:t>Par arrêté préfectoral du 6 février 1980, le Collège de Nexon prend le nom de « Collège Arsène BONNEAUD »</a:t>
            </a:r>
            <a:endParaRPr lang="fr-FR" dirty="0">
              <a:latin typeface="Calisto MT" panose="02040603050505030304" pitchFamily="18" charset="77"/>
            </a:endParaRPr>
          </a:p>
        </p:txBody>
      </p:sp>
      <p:pic>
        <p:nvPicPr>
          <p:cNvPr id="5" name="Image 4">
            <a:extLst>
              <a:ext uri="{FF2B5EF4-FFF2-40B4-BE49-F238E27FC236}">
                <a16:creationId xmlns:a16="http://schemas.microsoft.com/office/drawing/2014/main" id="{4FFFD9D9-46EF-0CC4-5BF2-67261E988771}"/>
              </a:ext>
            </a:extLst>
          </p:cNvPr>
          <p:cNvPicPr>
            <a:picLocks noChangeAspect="1"/>
          </p:cNvPicPr>
          <p:nvPr/>
        </p:nvPicPr>
        <p:blipFill rotWithShape="1">
          <a:blip r:embed="rId2"/>
          <a:srcRect l="12658" t="10663" r="4691" b="2718"/>
          <a:stretch/>
        </p:blipFill>
        <p:spPr>
          <a:xfrm>
            <a:off x="216382" y="479444"/>
            <a:ext cx="6423949" cy="4085863"/>
          </a:xfrm>
          <a:prstGeom prst="rect">
            <a:avLst/>
          </a:prstGeom>
        </p:spPr>
      </p:pic>
      <p:sp>
        <p:nvSpPr>
          <p:cNvPr id="6" name="ZoneTexte 5">
            <a:extLst>
              <a:ext uri="{FF2B5EF4-FFF2-40B4-BE49-F238E27FC236}">
                <a16:creationId xmlns:a16="http://schemas.microsoft.com/office/drawing/2014/main" id="{70ED2B9F-2AC7-B157-3D77-B2FF345B146C}"/>
              </a:ext>
            </a:extLst>
          </p:cNvPr>
          <p:cNvSpPr txBox="1"/>
          <p:nvPr/>
        </p:nvSpPr>
        <p:spPr>
          <a:xfrm>
            <a:off x="2566581" y="4565307"/>
            <a:ext cx="1723549" cy="307777"/>
          </a:xfrm>
          <a:prstGeom prst="rect">
            <a:avLst/>
          </a:prstGeom>
          <a:noFill/>
        </p:spPr>
        <p:txBody>
          <a:bodyPr wrap="none" rtlCol="0">
            <a:spAutoFit/>
          </a:bodyPr>
          <a:lstStyle/>
          <a:p>
            <a:r>
              <a:rPr lang="fr-FR" sz="1400" dirty="0">
                <a:latin typeface="Calisto MT" panose="02040603050505030304" pitchFamily="18" charset="77"/>
              </a:rPr>
              <a:t>ADHV – 46 Fi 8700</a:t>
            </a:r>
          </a:p>
        </p:txBody>
      </p:sp>
    </p:spTree>
    <p:extLst>
      <p:ext uri="{BB962C8B-B14F-4D97-AF65-F5344CB8AC3E}">
        <p14:creationId xmlns:p14="http://schemas.microsoft.com/office/powerpoint/2010/main" val="1783510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ACF8C8B-FE45-C972-1CD2-C426BD56DE27}"/>
              </a:ext>
            </a:extLst>
          </p:cNvPr>
          <p:cNvPicPr>
            <a:picLocks noChangeAspect="1"/>
          </p:cNvPicPr>
          <p:nvPr/>
        </p:nvPicPr>
        <p:blipFill rotWithShape="1">
          <a:blip r:embed="rId2"/>
          <a:srcRect l="14180" t="28695" r="35892" b="34003"/>
          <a:stretch/>
        </p:blipFill>
        <p:spPr>
          <a:xfrm>
            <a:off x="5597914" y="535257"/>
            <a:ext cx="3880625" cy="2174489"/>
          </a:xfrm>
          <a:prstGeom prst="rect">
            <a:avLst/>
          </a:prstGeom>
        </p:spPr>
      </p:pic>
      <p:sp>
        <p:nvSpPr>
          <p:cNvPr id="9" name="ZoneTexte 8">
            <a:extLst>
              <a:ext uri="{FF2B5EF4-FFF2-40B4-BE49-F238E27FC236}">
                <a16:creationId xmlns:a16="http://schemas.microsoft.com/office/drawing/2014/main" id="{2C767695-CF5B-465D-6711-0472382384AA}"/>
              </a:ext>
            </a:extLst>
          </p:cNvPr>
          <p:cNvSpPr txBox="1"/>
          <p:nvPr/>
        </p:nvSpPr>
        <p:spPr>
          <a:xfrm>
            <a:off x="550845" y="6524188"/>
            <a:ext cx="9044847" cy="276999"/>
          </a:xfrm>
          <a:prstGeom prst="rect">
            <a:avLst/>
          </a:prstGeom>
          <a:noFill/>
        </p:spPr>
        <p:txBody>
          <a:bodyPr wrap="square" rtlCol="0">
            <a:spAutoFit/>
          </a:bodyPr>
          <a:lstStyle/>
          <a:p>
            <a:r>
              <a:rPr lang="fr-FR" sz="1200" dirty="0">
                <a:latin typeface="Calisto MT" panose="02040603050505030304" pitchFamily="18" charset="77"/>
              </a:rPr>
              <a:t>ADHV – in 8 L647 : </a:t>
            </a:r>
            <a:r>
              <a:rPr lang="fr-FR" sz="1200" dirty="0" err="1">
                <a:latin typeface="Calisto MT" panose="02040603050505030304" pitchFamily="18" charset="77"/>
              </a:rPr>
              <a:t>ss</a:t>
            </a:r>
            <a:r>
              <a:rPr lang="fr-FR" sz="1200" dirty="0">
                <a:latin typeface="Calisto MT" panose="02040603050505030304" pitchFamily="18" charset="77"/>
              </a:rPr>
              <a:t> la </a:t>
            </a:r>
            <a:r>
              <a:rPr lang="fr-FR" sz="1200" dirty="0" err="1">
                <a:latin typeface="Calisto MT" panose="02040603050505030304" pitchFamily="18" charset="77"/>
              </a:rPr>
              <a:t>dir</a:t>
            </a:r>
            <a:r>
              <a:rPr lang="fr-FR" sz="1200" dirty="0">
                <a:latin typeface="Calisto MT" panose="02040603050505030304" pitchFamily="18" charset="77"/>
              </a:rPr>
              <a:t>. </a:t>
            </a:r>
            <a:r>
              <a:rPr lang="fr-FR" sz="1200" dirty="0" err="1">
                <a:latin typeface="Calisto MT" panose="02040603050505030304" pitchFamily="18" charset="77"/>
              </a:rPr>
              <a:t>dePlas</a:t>
            </a:r>
            <a:r>
              <a:rPr lang="fr-FR" sz="1200" dirty="0">
                <a:latin typeface="Calisto MT" panose="02040603050505030304" pitchFamily="18" charset="77"/>
              </a:rPr>
              <a:t> Pascal, </a:t>
            </a:r>
            <a:r>
              <a:rPr lang="fr-FR" sz="1200" i="1" dirty="0">
                <a:latin typeface="Calisto MT" panose="02040603050505030304" pitchFamily="18" charset="77"/>
              </a:rPr>
              <a:t>Visages de la Résistance (1940-1944), Libération de Limoges</a:t>
            </a:r>
            <a:r>
              <a:rPr lang="fr-FR" sz="1200" dirty="0">
                <a:latin typeface="Calisto MT" panose="02040603050505030304" pitchFamily="18" charset="77"/>
              </a:rPr>
              <a:t>, éd. Lucien </a:t>
            </a:r>
            <a:r>
              <a:rPr lang="fr-FR" sz="1200" dirty="0" err="1">
                <a:latin typeface="Calisto MT" panose="02040603050505030304" pitchFamily="18" charset="77"/>
              </a:rPr>
              <a:t>Souny</a:t>
            </a:r>
            <a:r>
              <a:rPr lang="fr-FR" sz="1200" dirty="0">
                <a:latin typeface="Calisto MT" panose="02040603050505030304" pitchFamily="18" charset="77"/>
              </a:rPr>
              <a:t>, 2005, p.37 et 38.</a:t>
            </a:r>
          </a:p>
        </p:txBody>
      </p:sp>
      <p:sp>
        <p:nvSpPr>
          <p:cNvPr id="16" name="ZoneTexte 15">
            <a:extLst>
              <a:ext uri="{FF2B5EF4-FFF2-40B4-BE49-F238E27FC236}">
                <a16:creationId xmlns:a16="http://schemas.microsoft.com/office/drawing/2014/main" id="{000DEB35-761B-8FCB-3C21-EECC14A8C14D}"/>
              </a:ext>
            </a:extLst>
          </p:cNvPr>
          <p:cNvSpPr txBox="1"/>
          <p:nvPr/>
        </p:nvSpPr>
        <p:spPr>
          <a:xfrm>
            <a:off x="2810108" y="56813"/>
            <a:ext cx="4089838" cy="400110"/>
          </a:xfrm>
          <a:prstGeom prst="rect">
            <a:avLst/>
          </a:prstGeom>
          <a:noFill/>
        </p:spPr>
        <p:txBody>
          <a:bodyPr wrap="none" rtlCol="0">
            <a:spAutoFit/>
          </a:bodyPr>
          <a:lstStyle/>
          <a:p>
            <a:r>
              <a:rPr lang="fr-FR" sz="2000" b="1" dirty="0">
                <a:latin typeface="Calisto MT" panose="02040603050505030304" pitchFamily="18" charset="77"/>
              </a:rPr>
              <a:t>PLAQUES DE RUE A LIMOGES</a:t>
            </a:r>
          </a:p>
        </p:txBody>
      </p:sp>
      <p:pic>
        <p:nvPicPr>
          <p:cNvPr id="3" name="Image 2">
            <a:extLst>
              <a:ext uri="{FF2B5EF4-FFF2-40B4-BE49-F238E27FC236}">
                <a16:creationId xmlns:a16="http://schemas.microsoft.com/office/drawing/2014/main" id="{B22C5CDD-61ED-6D03-B586-4CFF2665844C}"/>
              </a:ext>
            </a:extLst>
          </p:cNvPr>
          <p:cNvPicPr>
            <a:picLocks noChangeAspect="1"/>
          </p:cNvPicPr>
          <p:nvPr/>
        </p:nvPicPr>
        <p:blipFill rotWithShape="1">
          <a:blip r:embed="rId3"/>
          <a:srcRect l="23589" t="26459" r="22549" b="38389"/>
          <a:stretch/>
        </p:blipFill>
        <p:spPr>
          <a:xfrm>
            <a:off x="376406" y="528095"/>
            <a:ext cx="4314458" cy="2111815"/>
          </a:xfrm>
          <a:prstGeom prst="rect">
            <a:avLst/>
          </a:prstGeom>
        </p:spPr>
      </p:pic>
      <p:pic>
        <p:nvPicPr>
          <p:cNvPr id="4" name="Image 3">
            <a:extLst>
              <a:ext uri="{FF2B5EF4-FFF2-40B4-BE49-F238E27FC236}">
                <a16:creationId xmlns:a16="http://schemas.microsoft.com/office/drawing/2014/main" id="{4951C579-6185-6FC1-6B23-2EFA34370A34}"/>
              </a:ext>
            </a:extLst>
          </p:cNvPr>
          <p:cNvPicPr>
            <a:picLocks noChangeAspect="1"/>
          </p:cNvPicPr>
          <p:nvPr/>
        </p:nvPicPr>
        <p:blipFill rotWithShape="1">
          <a:blip r:embed="rId4"/>
          <a:srcRect l="19890" t="5147" r="24116" b="4836"/>
          <a:stretch/>
        </p:blipFill>
        <p:spPr>
          <a:xfrm rot="16200000">
            <a:off x="725646" y="2437030"/>
            <a:ext cx="3615978" cy="4359875"/>
          </a:xfrm>
          <a:prstGeom prst="rect">
            <a:avLst/>
          </a:prstGeom>
        </p:spPr>
      </p:pic>
      <p:pic>
        <p:nvPicPr>
          <p:cNvPr id="7" name="Image 6">
            <a:extLst>
              <a:ext uri="{FF2B5EF4-FFF2-40B4-BE49-F238E27FC236}">
                <a16:creationId xmlns:a16="http://schemas.microsoft.com/office/drawing/2014/main" id="{1D9E67D4-C325-7E04-E8E6-5DDDD0CE7ADB}"/>
              </a:ext>
            </a:extLst>
          </p:cNvPr>
          <p:cNvPicPr>
            <a:picLocks noChangeAspect="1"/>
          </p:cNvPicPr>
          <p:nvPr/>
        </p:nvPicPr>
        <p:blipFill rotWithShape="1">
          <a:blip r:embed="rId5"/>
          <a:srcRect l="8328" t="7640" r="33229" b="8567"/>
          <a:stretch/>
        </p:blipFill>
        <p:spPr>
          <a:xfrm rot="5400000">
            <a:off x="5732323" y="2721242"/>
            <a:ext cx="3569308" cy="3838123"/>
          </a:xfrm>
          <a:prstGeom prst="rect">
            <a:avLst/>
          </a:prstGeom>
        </p:spPr>
      </p:pic>
    </p:spTree>
    <p:extLst>
      <p:ext uri="{BB962C8B-B14F-4D97-AF65-F5344CB8AC3E}">
        <p14:creationId xmlns:p14="http://schemas.microsoft.com/office/powerpoint/2010/main" val="1005970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9000" y="9791"/>
            <a:ext cx="5511800" cy="529695"/>
          </a:xfrm>
        </p:spPr>
        <p:txBody>
          <a:bodyPr>
            <a:normAutofit/>
          </a:bodyPr>
          <a:lstStyle/>
          <a:p>
            <a:pPr algn="ctr"/>
            <a:r>
              <a:rPr lang="fr-FR" sz="2000" b="1" dirty="0">
                <a:latin typeface="Calisto MT" panose="02040603050505030304" pitchFamily="18" charset="77"/>
              </a:rPr>
              <a:t>GEORGES GUINGOUIN</a:t>
            </a:r>
          </a:p>
        </p:txBody>
      </p:sp>
      <p:pic>
        <p:nvPicPr>
          <p:cNvPr id="4" name="Picture 4" descr="2 fi 651 1"/>
          <p:cNvPicPr>
            <a:picLocks noChangeAspect="1" noChangeArrowheads="1"/>
          </p:cNvPicPr>
          <p:nvPr/>
        </p:nvPicPr>
        <p:blipFill>
          <a:blip r:embed="rId2"/>
          <a:srcRect/>
          <a:stretch>
            <a:fillRect/>
          </a:stretch>
        </p:blipFill>
        <p:spPr bwMode="auto">
          <a:xfrm>
            <a:off x="4951213" y="804334"/>
            <a:ext cx="4207075" cy="5614811"/>
          </a:xfrm>
          <a:prstGeom prst="rect">
            <a:avLst/>
          </a:prstGeom>
          <a:noFill/>
        </p:spPr>
      </p:pic>
      <p:sp>
        <p:nvSpPr>
          <p:cNvPr id="5" name="Rectangle 4"/>
          <p:cNvSpPr/>
          <p:nvPr/>
        </p:nvSpPr>
        <p:spPr>
          <a:xfrm>
            <a:off x="4951212" y="6396336"/>
            <a:ext cx="4207075" cy="461665"/>
          </a:xfrm>
          <a:prstGeom prst="rect">
            <a:avLst/>
          </a:prstGeom>
        </p:spPr>
        <p:txBody>
          <a:bodyPr wrap="square">
            <a:spAutoFit/>
          </a:bodyPr>
          <a:lstStyle/>
          <a:p>
            <a:r>
              <a:rPr lang="fr-FR" sz="1200" dirty="0"/>
              <a:t>ADHV - 2 Fi 651 : Photographie de Georges </a:t>
            </a:r>
            <a:r>
              <a:rPr lang="fr-FR" sz="1200" dirty="0" err="1"/>
              <a:t>Guingouin</a:t>
            </a:r>
            <a:r>
              <a:rPr lang="fr-FR" sz="1200" dirty="0"/>
              <a:t>, </a:t>
            </a:r>
            <a:r>
              <a:rPr lang="fr-FR" sz="1200" dirty="0" err="1"/>
              <a:t>s.d</a:t>
            </a:r>
            <a:r>
              <a:rPr lang="fr-FR" sz="1200" dirty="0"/>
              <a:t> vers 1945</a:t>
            </a:r>
          </a:p>
        </p:txBody>
      </p:sp>
      <p:sp>
        <p:nvSpPr>
          <p:cNvPr id="6" name="ZoneTexte 5"/>
          <p:cNvSpPr txBox="1"/>
          <p:nvPr/>
        </p:nvSpPr>
        <p:spPr>
          <a:xfrm>
            <a:off x="747889" y="987779"/>
            <a:ext cx="3785908" cy="3970318"/>
          </a:xfrm>
          <a:prstGeom prst="rect">
            <a:avLst/>
          </a:prstGeom>
          <a:noFill/>
        </p:spPr>
        <p:txBody>
          <a:bodyPr wrap="square" rtlCol="0">
            <a:spAutoFit/>
          </a:bodyPr>
          <a:lstStyle/>
          <a:p>
            <a:pPr algn="just"/>
            <a:r>
              <a:rPr lang="fr-FR" dirty="0"/>
              <a:t>Instituteur à Saint Gilles-les-Forêts en Haute-Vienne, communiste, il est considéré comme le premier maquisard de France. </a:t>
            </a:r>
          </a:p>
          <a:p>
            <a:pPr algn="just"/>
            <a:endParaRPr lang="fr-FR" dirty="0"/>
          </a:p>
          <a:p>
            <a:pPr algn="just"/>
            <a:r>
              <a:rPr lang="fr-FR" dirty="0"/>
              <a:t>Il organise dès juillet 1940 des réunions clandestines appelant à la résistance (« l’appel à la lutte »). </a:t>
            </a:r>
          </a:p>
          <a:p>
            <a:pPr algn="just"/>
            <a:endParaRPr lang="fr-FR" dirty="0"/>
          </a:p>
          <a:p>
            <a:pPr algn="just"/>
            <a:r>
              <a:rPr lang="fr-FR" dirty="0"/>
              <a:t>Il publie grâce à une ronéo des journaux clandestins ; </a:t>
            </a:r>
            <a:r>
              <a:rPr lang="fr-FR" i="1" dirty="0"/>
              <a:t>Le Travailleur limousin</a:t>
            </a:r>
            <a:r>
              <a:rPr lang="fr-FR" dirty="0"/>
              <a:t>, </a:t>
            </a:r>
            <a:r>
              <a:rPr lang="fr-FR" i="1" dirty="0"/>
              <a:t>l’Humanité hebdomadaire</a:t>
            </a:r>
            <a:r>
              <a:rPr lang="fr-FR" dirty="0"/>
              <a:t>, distribue de nombreux tracts et de fausses cartes d’alimentation.</a:t>
            </a:r>
          </a:p>
        </p:txBody>
      </p:sp>
      <p:sp>
        <p:nvSpPr>
          <p:cNvPr id="7" name="ZoneTexte 6"/>
          <p:cNvSpPr txBox="1"/>
          <p:nvPr/>
        </p:nvSpPr>
        <p:spPr>
          <a:xfrm>
            <a:off x="562370" y="6073169"/>
            <a:ext cx="4388843" cy="600164"/>
          </a:xfrm>
          <a:prstGeom prst="rect">
            <a:avLst/>
          </a:prstGeom>
          <a:noFill/>
        </p:spPr>
        <p:txBody>
          <a:bodyPr wrap="square" rtlCol="0">
            <a:spAutoFit/>
          </a:bodyPr>
          <a:lstStyle/>
          <a:p>
            <a:r>
              <a:rPr lang="fr-FR" sz="1100" u="sng" dirty="0"/>
              <a:t>Maquis </a:t>
            </a:r>
            <a:r>
              <a:rPr lang="fr-FR" sz="1100" dirty="0"/>
              <a:t>: zones difficiles d’accès (forêts, montagnes) où des résistants se cachaient.</a:t>
            </a:r>
          </a:p>
          <a:p>
            <a:r>
              <a:rPr lang="fr-FR" sz="1100" u="sng" dirty="0"/>
              <a:t>Ronéo </a:t>
            </a:r>
            <a:r>
              <a:rPr lang="fr-FR" sz="1100" dirty="0"/>
              <a:t>: machine permettant la reproduction de textes.</a:t>
            </a:r>
          </a:p>
        </p:txBody>
      </p:sp>
    </p:spTree>
    <p:extLst>
      <p:ext uri="{BB962C8B-B14F-4D97-AF65-F5344CB8AC3E}">
        <p14:creationId xmlns:p14="http://schemas.microsoft.com/office/powerpoint/2010/main" val="239391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Text Box 8"/>
          <p:cNvSpPr txBox="1">
            <a:spLocks noChangeArrowheads="1"/>
          </p:cNvSpPr>
          <p:nvPr/>
        </p:nvSpPr>
        <p:spPr bwMode="auto">
          <a:xfrm>
            <a:off x="338322" y="991366"/>
            <a:ext cx="4081174" cy="5293757"/>
          </a:xfrm>
          <a:prstGeom prst="rect">
            <a:avLst/>
          </a:prstGeom>
          <a:noFill/>
          <a:ln w="9525">
            <a:noFill/>
            <a:miter lim="800000"/>
            <a:headEnd/>
            <a:tailEnd/>
          </a:ln>
        </p:spPr>
        <p:txBody>
          <a:bodyPr wrap="square">
            <a:prstTxWarp prst="textNoShape">
              <a:avLst/>
            </a:prstTxWarp>
            <a:spAutoFit/>
          </a:bodyPr>
          <a:lstStyle/>
          <a:p>
            <a:pPr algn="just"/>
            <a:r>
              <a:rPr lang="fr-FR" dirty="0"/>
              <a:t>«</a:t>
            </a:r>
            <a:r>
              <a:rPr lang="fr-FR" sz="1600" dirty="0"/>
              <a:t> </a:t>
            </a:r>
            <a:r>
              <a:rPr lang="fr-FR" sz="1600" dirty="0" err="1"/>
              <a:t>Guingouin</a:t>
            </a:r>
            <a:r>
              <a:rPr lang="fr-FR" sz="1600" dirty="0"/>
              <a:t> Georges, né le 2-2-1913 à Magnac-Laval (</a:t>
            </a:r>
            <a:r>
              <a:rPr lang="fr-FR" sz="1600" dirty="0" err="1"/>
              <a:t>Hte</a:t>
            </a:r>
            <a:r>
              <a:rPr lang="fr-FR" sz="1600" dirty="0"/>
              <a:t>-Vienne), ex-instituteur, ex-</a:t>
            </a:r>
            <a:r>
              <a:rPr lang="fr-FR" sz="1600" dirty="0" err="1"/>
              <a:t>secétaire</a:t>
            </a:r>
            <a:r>
              <a:rPr lang="fr-FR" sz="1600" dirty="0"/>
              <a:t> de mairie de St-Gilles-la For</a:t>
            </a:r>
            <a:r>
              <a:rPr lang="fr-FR" altLang="ja-JP" sz="1600" dirty="0"/>
              <a:t>êt. »</a:t>
            </a:r>
          </a:p>
          <a:p>
            <a:pPr algn="just"/>
            <a:r>
              <a:rPr lang="fr-FR" altLang="ja-JP" sz="1600" dirty="0"/>
              <a:t>2 mandats d’arrêt : </a:t>
            </a:r>
          </a:p>
          <a:p>
            <a:pPr algn="just"/>
            <a:r>
              <a:rPr lang="fr-FR" altLang="ja-JP" sz="1600" dirty="0"/>
              <a:t>- infraction à la loi sur le rationnement, faux et usage de faux</a:t>
            </a:r>
          </a:p>
          <a:p>
            <a:pPr algn="just">
              <a:buFontTx/>
              <a:buChar char="-"/>
            </a:pPr>
            <a:r>
              <a:rPr lang="fr-FR" altLang="ja-JP" sz="1600" dirty="0"/>
              <a:t> propagande communiste</a:t>
            </a:r>
          </a:p>
          <a:p>
            <a:pPr algn="just">
              <a:buFontTx/>
              <a:buChar char="-"/>
            </a:pPr>
            <a:r>
              <a:rPr lang="fr-FR" sz="1600" dirty="0"/>
              <a:t> fausse identité : « possède des papiers aux noms de </a:t>
            </a:r>
            <a:r>
              <a:rPr lang="fr-FR" sz="1600" dirty="0" err="1"/>
              <a:t>Chastagnac</a:t>
            </a:r>
            <a:r>
              <a:rPr lang="fr-FR" sz="1600" dirty="0"/>
              <a:t> Léon et </a:t>
            </a:r>
            <a:r>
              <a:rPr lang="fr-FR" sz="1600" dirty="0" err="1"/>
              <a:t>Masseux</a:t>
            </a:r>
            <a:r>
              <a:rPr lang="fr-FR" sz="1600" dirty="0"/>
              <a:t> Léon.</a:t>
            </a:r>
          </a:p>
          <a:p>
            <a:pPr algn="just"/>
            <a:endParaRPr lang="fr-FR" sz="1600" dirty="0"/>
          </a:p>
          <a:p>
            <a:pPr algn="just"/>
            <a:r>
              <a:rPr lang="fr-FR" sz="1600" u="sng" dirty="0"/>
              <a:t>Signalement</a:t>
            </a:r>
            <a:r>
              <a:rPr lang="fr-FR" sz="1600" dirty="0"/>
              <a:t> : « taille 1M75 environ, cheveux </a:t>
            </a:r>
            <a:r>
              <a:rPr lang="fr-FR" sz="1600" dirty="0" err="1"/>
              <a:t>chatain</a:t>
            </a:r>
            <a:r>
              <a:rPr lang="fr-FR" sz="1600" dirty="0"/>
              <a:t> foncé taillé en brosse, nez gros, bouche grande, lèvres grosses, menton gros, visage large, corpulence forte »</a:t>
            </a:r>
          </a:p>
          <a:p>
            <a:pPr algn="just"/>
            <a:endParaRPr lang="fr-FR" sz="1600" dirty="0"/>
          </a:p>
          <a:p>
            <a:pPr algn="just"/>
            <a:r>
              <a:rPr lang="fr-FR" sz="1600" u="sng" dirty="0"/>
              <a:t>Signes particuliers </a:t>
            </a:r>
            <a:r>
              <a:rPr lang="fr-FR" sz="1600" dirty="0"/>
              <a:t>: « deux incisives supérieures cassées et remontées en or, cicatrice de 3 cm sur 1/2 entre l’œil droit et l’oreille, blessé à la langue, parle assez mal avec une forte voix, porte des lunettes à gros verres, gesticule en parlant. »</a:t>
            </a:r>
          </a:p>
        </p:txBody>
      </p:sp>
      <p:sp>
        <p:nvSpPr>
          <p:cNvPr id="19458" name="Rectangle 2"/>
          <p:cNvSpPr>
            <a:spLocks noGrp="1" noChangeArrowheads="1"/>
          </p:cNvSpPr>
          <p:nvPr>
            <p:ph type="title"/>
          </p:nvPr>
        </p:nvSpPr>
        <p:spPr>
          <a:xfrm>
            <a:off x="2378909" y="76199"/>
            <a:ext cx="5380082" cy="595829"/>
          </a:xfrm>
        </p:spPr>
        <p:txBody>
          <a:bodyPr>
            <a:normAutofit fontScale="90000"/>
          </a:bodyPr>
          <a:lstStyle/>
          <a:p>
            <a:pPr algn="ctr"/>
            <a:r>
              <a:rPr lang="fr-FR" sz="2000" b="1" dirty="0">
                <a:latin typeface="Calisto MT" panose="02040603050505030304" pitchFamily="18" charset="77"/>
              </a:rPr>
              <a:t>LA TRAQUE  : FICHE DE SIGNALEMENTS CONCERNANT GUINGOUIN</a:t>
            </a:r>
          </a:p>
        </p:txBody>
      </p:sp>
      <p:sp>
        <p:nvSpPr>
          <p:cNvPr id="19462" name="Text Box 6"/>
          <p:cNvSpPr txBox="1">
            <a:spLocks noChangeArrowheads="1"/>
          </p:cNvSpPr>
          <p:nvPr/>
        </p:nvSpPr>
        <p:spPr bwMode="auto">
          <a:xfrm>
            <a:off x="5432426" y="6559885"/>
            <a:ext cx="4473574" cy="276999"/>
          </a:xfrm>
          <a:prstGeom prst="rect">
            <a:avLst/>
          </a:prstGeom>
          <a:noFill/>
          <a:ln w="9525">
            <a:noFill/>
            <a:miter lim="800000"/>
            <a:headEnd/>
            <a:tailEnd/>
          </a:ln>
        </p:spPr>
        <p:txBody>
          <a:bodyPr wrap="square">
            <a:prstTxWarp prst="textNoShape">
              <a:avLst/>
            </a:prstTxWarp>
            <a:spAutoFit/>
          </a:bodyPr>
          <a:lstStyle/>
          <a:p>
            <a:r>
              <a:rPr lang="fr-FR" sz="1200" dirty="0"/>
              <a:t>ADHV - 11 J 11 - S</a:t>
            </a:r>
            <a:r>
              <a:rPr lang="fr-FR" altLang="ja-JP" sz="1200" dirty="0"/>
              <a:t>û</a:t>
            </a:r>
            <a:r>
              <a:rPr lang="fr-FR" sz="1200" dirty="0"/>
              <a:t>reté nationale, Vichy - 18 novembre 1941</a:t>
            </a:r>
          </a:p>
        </p:txBody>
      </p:sp>
      <p:sp>
        <p:nvSpPr>
          <p:cNvPr id="19463" name="Text Box 7"/>
          <p:cNvSpPr txBox="1">
            <a:spLocks noChangeArrowheads="1"/>
          </p:cNvSpPr>
          <p:nvPr/>
        </p:nvSpPr>
        <p:spPr bwMode="auto">
          <a:xfrm>
            <a:off x="1127126" y="2921000"/>
            <a:ext cx="184731" cy="369332"/>
          </a:xfrm>
          <a:prstGeom prst="rect">
            <a:avLst/>
          </a:prstGeom>
          <a:noFill/>
          <a:ln w="9525">
            <a:noFill/>
            <a:miter lim="800000"/>
            <a:headEnd/>
            <a:tailEnd/>
          </a:ln>
        </p:spPr>
        <p:txBody>
          <a:bodyPr wrap="none">
            <a:prstTxWarp prst="textNoShape">
              <a:avLst/>
            </a:prstTxWarp>
            <a:spAutoFit/>
          </a:bodyPr>
          <a:lstStyle/>
          <a:p>
            <a:endParaRPr lang="fr-FR"/>
          </a:p>
        </p:txBody>
      </p:sp>
      <p:pic>
        <p:nvPicPr>
          <p:cNvPr id="19465" name="Picture 9" descr="11j11guingouin"/>
          <p:cNvPicPr>
            <a:picLocks noChangeAspect="1" noChangeArrowheads="1"/>
          </p:cNvPicPr>
          <p:nvPr/>
        </p:nvPicPr>
        <p:blipFill>
          <a:blip r:embed="rId3"/>
          <a:srcRect/>
          <a:stretch>
            <a:fillRect/>
          </a:stretch>
        </p:blipFill>
        <p:spPr bwMode="auto">
          <a:xfrm>
            <a:off x="4953000" y="720356"/>
            <a:ext cx="4473575" cy="5791200"/>
          </a:xfrm>
          <a:prstGeom prst="rect">
            <a:avLst/>
          </a:prstGeom>
          <a:noFill/>
        </p:spPr>
      </p:pic>
    </p:spTree>
    <p:extLst>
      <p:ext uri="{BB962C8B-B14F-4D97-AF65-F5344CB8AC3E}">
        <p14:creationId xmlns:p14="http://schemas.microsoft.com/office/powerpoint/2010/main" val="283855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2C5C45-FC4D-4413-AB07-6921267159BB}"/>
              </a:ext>
            </a:extLst>
          </p:cNvPr>
          <p:cNvSpPr>
            <a:spLocks noGrp="1"/>
          </p:cNvSpPr>
          <p:nvPr>
            <p:ph type="title"/>
          </p:nvPr>
        </p:nvSpPr>
        <p:spPr>
          <a:xfrm>
            <a:off x="1677365" y="90024"/>
            <a:ext cx="7737465" cy="584434"/>
          </a:xfrm>
        </p:spPr>
        <p:txBody>
          <a:bodyPr>
            <a:noAutofit/>
          </a:bodyPr>
          <a:lstStyle/>
          <a:p>
            <a:pPr algn="ctr"/>
            <a:r>
              <a:rPr lang="fr-FR" sz="2000" b="1" dirty="0">
                <a:latin typeface="Calisto MT" panose="02040603050505030304" pitchFamily="18" charset="77"/>
              </a:rPr>
              <a:t>JOSEPH STORCK, PROVISEUR DU LYCEE GAY-LUSSAC (1887-1989)</a:t>
            </a:r>
          </a:p>
        </p:txBody>
      </p:sp>
      <p:pic>
        <p:nvPicPr>
          <p:cNvPr id="10" name="Image 9">
            <a:extLst>
              <a:ext uri="{FF2B5EF4-FFF2-40B4-BE49-F238E27FC236}">
                <a16:creationId xmlns:a16="http://schemas.microsoft.com/office/drawing/2014/main" id="{4CDB1D2F-292B-2ED7-FDA7-73A6D402B870}"/>
              </a:ext>
            </a:extLst>
          </p:cNvPr>
          <p:cNvPicPr>
            <a:picLocks noChangeAspect="1"/>
          </p:cNvPicPr>
          <p:nvPr/>
        </p:nvPicPr>
        <p:blipFill rotWithShape="1">
          <a:blip r:embed="rId2"/>
          <a:srcRect l="21434" t="2068" r="62270" b="6343"/>
          <a:stretch/>
        </p:blipFill>
        <p:spPr>
          <a:xfrm rot="5400000">
            <a:off x="1902467" y="-1158292"/>
            <a:ext cx="1113119" cy="4692157"/>
          </a:xfrm>
          <a:prstGeom prst="rect">
            <a:avLst/>
          </a:prstGeom>
        </p:spPr>
      </p:pic>
      <p:pic>
        <p:nvPicPr>
          <p:cNvPr id="4" name="Image 3">
            <a:extLst>
              <a:ext uri="{FF2B5EF4-FFF2-40B4-BE49-F238E27FC236}">
                <a16:creationId xmlns:a16="http://schemas.microsoft.com/office/drawing/2014/main" id="{A01EC547-2109-EFAE-937F-9072AF3BC533}"/>
              </a:ext>
            </a:extLst>
          </p:cNvPr>
          <p:cNvPicPr>
            <a:picLocks noChangeAspect="1"/>
          </p:cNvPicPr>
          <p:nvPr/>
        </p:nvPicPr>
        <p:blipFill rotWithShape="1">
          <a:blip r:embed="rId3"/>
          <a:srcRect l="61538" r="12137" b="6923"/>
          <a:stretch/>
        </p:blipFill>
        <p:spPr>
          <a:xfrm rot="5400000">
            <a:off x="1571433" y="507179"/>
            <a:ext cx="1765948" cy="4682915"/>
          </a:xfrm>
          <a:prstGeom prst="rect">
            <a:avLst/>
          </a:prstGeom>
        </p:spPr>
      </p:pic>
      <p:sp>
        <p:nvSpPr>
          <p:cNvPr id="6" name="ZoneTexte 5">
            <a:extLst>
              <a:ext uri="{FF2B5EF4-FFF2-40B4-BE49-F238E27FC236}">
                <a16:creationId xmlns:a16="http://schemas.microsoft.com/office/drawing/2014/main" id="{16EC2A73-6970-F016-8BB7-00413091850B}"/>
              </a:ext>
            </a:extLst>
          </p:cNvPr>
          <p:cNvSpPr txBox="1"/>
          <p:nvPr/>
        </p:nvSpPr>
        <p:spPr>
          <a:xfrm>
            <a:off x="5204663" y="5949565"/>
            <a:ext cx="4313932" cy="738664"/>
          </a:xfrm>
          <a:prstGeom prst="rect">
            <a:avLst/>
          </a:prstGeom>
          <a:noFill/>
        </p:spPr>
        <p:txBody>
          <a:bodyPr wrap="square">
            <a:spAutoFit/>
          </a:bodyPr>
          <a:lstStyle/>
          <a:p>
            <a:pPr algn="just"/>
            <a:r>
              <a:rPr lang="fr-FR" sz="1400" dirty="0"/>
              <a:t>ADHV – 1590W24 : Extraits du discours du professeur Michel </a:t>
            </a:r>
            <a:r>
              <a:rPr lang="fr-FR" sz="1400" dirty="0" err="1"/>
              <a:t>Sapanet</a:t>
            </a:r>
            <a:r>
              <a:rPr lang="fr-FR" sz="1400" dirty="0"/>
              <a:t> lors de la remise des prix au lycée Gay-Lussac, 1945.</a:t>
            </a:r>
          </a:p>
        </p:txBody>
      </p:sp>
      <p:pic>
        <p:nvPicPr>
          <p:cNvPr id="9" name="Image 8">
            <a:extLst>
              <a:ext uri="{FF2B5EF4-FFF2-40B4-BE49-F238E27FC236}">
                <a16:creationId xmlns:a16="http://schemas.microsoft.com/office/drawing/2014/main" id="{FF5BA372-3D4A-23D1-9AA6-C85460C2CA23}"/>
              </a:ext>
            </a:extLst>
          </p:cNvPr>
          <p:cNvPicPr>
            <a:picLocks noChangeAspect="1"/>
          </p:cNvPicPr>
          <p:nvPr/>
        </p:nvPicPr>
        <p:blipFill rotWithShape="1">
          <a:blip r:embed="rId4"/>
          <a:srcRect l="24358" t="3131" r="52186" b="4516"/>
          <a:stretch/>
        </p:blipFill>
        <p:spPr>
          <a:xfrm rot="5400000">
            <a:off x="1667358" y="2560476"/>
            <a:ext cx="1591852" cy="4700670"/>
          </a:xfrm>
          <a:prstGeom prst="rect">
            <a:avLst/>
          </a:prstGeom>
        </p:spPr>
      </p:pic>
      <p:sp>
        <p:nvSpPr>
          <p:cNvPr id="12" name="ZoneTexte 11">
            <a:extLst>
              <a:ext uri="{FF2B5EF4-FFF2-40B4-BE49-F238E27FC236}">
                <a16:creationId xmlns:a16="http://schemas.microsoft.com/office/drawing/2014/main" id="{305A769B-2CDB-D014-DDAD-3DBF2A7BABB5}"/>
              </a:ext>
            </a:extLst>
          </p:cNvPr>
          <p:cNvSpPr txBox="1"/>
          <p:nvPr/>
        </p:nvSpPr>
        <p:spPr>
          <a:xfrm>
            <a:off x="203885" y="1719961"/>
            <a:ext cx="1473480" cy="307777"/>
          </a:xfrm>
          <a:prstGeom prst="rect">
            <a:avLst/>
          </a:prstGeom>
          <a:noFill/>
        </p:spPr>
        <p:txBody>
          <a:bodyPr wrap="none" rtlCol="0">
            <a:spAutoFit/>
          </a:bodyPr>
          <a:lstStyle/>
          <a:p>
            <a:r>
              <a:rPr lang="fr-FR" sz="1400" dirty="0">
                <a:latin typeface="Courier" pitchFamily="2" charset="0"/>
              </a:rPr>
              <a:t>Année 1941 :</a:t>
            </a:r>
          </a:p>
        </p:txBody>
      </p:sp>
      <p:sp>
        <p:nvSpPr>
          <p:cNvPr id="14" name="ZoneTexte 13">
            <a:extLst>
              <a:ext uri="{FF2B5EF4-FFF2-40B4-BE49-F238E27FC236}">
                <a16:creationId xmlns:a16="http://schemas.microsoft.com/office/drawing/2014/main" id="{D96B7043-6D73-A99F-718F-32A181270B3E}"/>
              </a:ext>
            </a:extLst>
          </p:cNvPr>
          <p:cNvSpPr txBox="1"/>
          <p:nvPr/>
        </p:nvSpPr>
        <p:spPr>
          <a:xfrm>
            <a:off x="278827" y="366681"/>
            <a:ext cx="1575652" cy="307777"/>
          </a:xfrm>
          <a:prstGeom prst="rect">
            <a:avLst/>
          </a:prstGeom>
          <a:noFill/>
        </p:spPr>
        <p:txBody>
          <a:bodyPr wrap="square">
            <a:spAutoFit/>
          </a:bodyPr>
          <a:lstStyle/>
          <a:p>
            <a:r>
              <a:rPr lang="fr-FR" sz="1400" dirty="0">
                <a:latin typeface="Courier" pitchFamily="2" charset="0"/>
              </a:rPr>
              <a:t>Année 1940 :</a:t>
            </a:r>
          </a:p>
        </p:txBody>
      </p:sp>
      <p:sp>
        <p:nvSpPr>
          <p:cNvPr id="16" name="ZoneTexte 15">
            <a:extLst>
              <a:ext uri="{FF2B5EF4-FFF2-40B4-BE49-F238E27FC236}">
                <a16:creationId xmlns:a16="http://schemas.microsoft.com/office/drawing/2014/main" id="{310D120C-BB68-760F-C1DA-799F1BCA6A63}"/>
              </a:ext>
            </a:extLst>
          </p:cNvPr>
          <p:cNvSpPr txBox="1"/>
          <p:nvPr/>
        </p:nvSpPr>
        <p:spPr>
          <a:xfrm>
            <a:off x="132298" y="3807107"/>
            <a:ext cx="1868711" cy="307777"/>
          </a:xfrm>
          <a:prstGeom prst="rect">
            <a:avLst/>
          </a:prstGeom>
          <a:noFill/>
        </p:spPr>
        <p:txBody>
          <a:bodyPr wrap="square">
            <a:spAutoFit/>
          </a:bodyPr>
          <a:lstStyle/>
          <a:p>
            <a:r>
              <a:rPr lang="fr-FR" sz="1400" dirty="0">
                <a:latin typeface="Courier" pitchFamily="2" charset="0"/>
              </a:rPr>
              <a:t>Année 1942 :</a:t>
            </a:r>
          </a:p>
        </p:txBody>
      </p:sp>
      <p:pic>
        <p:nvPicPr>
          <p:cNvPr id="3" name="Image 2">
            <a:extLst>
              <a:ext uri="{FF2B5EF4-FFF2-40B4-BE49-F238E27FC236}">
                <a16:creationId xmlns:a16="http://schemas.microsoft.com/office/drawing/2014/main" id="{7AB988E7-5AD5-5DF0-3E2A-B408C73EBB92}"/>
              </a:ext>
            </a:extLst>
          </p:cNvPr>
          <p:cNvPicPr>
            <a:picLocks noChangeAspect="1"/>
          </p:cNvPicPr>
          <p:nvPr/>
        </p:nvPicPr>
        <p:blipFill rotWithShape="1">
          <a:blip r:embed="rId5"/>
          <a:srcRect l="32137" t="1804" r="51734" b="3903"/>
          <a:stretch/>
        </p:blipFill>
        <p:spPr>
          <a:xfrm rot="5400000">
            <a:off x="1932285" y="3987114"/>
            <a:ext cx="1063593" cy="4663567"/>
          </a:xfrm>
          <a:prstGeom prst="rect">
            <a:avLst/>
          </a:prstGeom>
        </p:spPr>
      </p:pic>
      <p:sp>
        <p:nvSpPr>
          <p:cNvPr id="5" name="ZoneTexte 4">
            <a:extLst>
              <a:ext uri="{FF2B5EF4-FFF2-40B4-BE49-F238E27FC236}">
                <a16:creationId xmlns:a16="http://schemas.microsoft.com/office/drawing/2014/main" id="{A6D9784B-E128-7BE7-5DBB-C343AB6B6BC1}"/>
              </a:ext>
            </a:extLst>
          </p:cNvPr>
          <p:cNvSpPr txBox="1"/>
          <p:nvPr/>
        </p:nvSpPr>
        <p:spPr>
          <a:xfrm>
            <a:off x="5204663" y="1551900"/>
            <a:ext cx="4313932" cy="3139321"/>
          </a:xfrm>
          <a:prstGeom prst="rect">
            <a:avLst/>
          </a:prstGeom>
          <a:noFill/>
        </p:spPr>
        <p:txBody>
          <a:bodyPr wrap="square" rtlCol="0">
            <a:spAutoFit/>
          </a:bodyPr>
          <a:lstStyle/>
          <a:p>
            <a:pPr algn="just"/>
            <a:r>
              <a:rPr lang="fr-FR" dirty="0">
                <a:latin typeface="Calisto MT" panose="02040603050505030304" pitchFamily="18" charset="77"/>
              </a:rPr>
              <a:t>Joseph STORCK  dirige le lycée Gay-Lussac de Limoges où il prend tous les risques pour sauver des élèves juifs pendant 4 ans </a:t>
            </a:r>
            <a:r>
              <a:rPr lang="fr-FR" b="0" i="0" u="none" strike="noStrike" dirty="0">
                <a:effectLst/>
                <a:latin typeface="Calisto MT" panose="02040603050505030304" pitchFamily="18" charset="77"/>
              </a:rPr>
              <a:t>en leur donnant de fausses identités fabriquées dans son imprimerie clandestine, en les cachant lors des perquisitions de la Gestapo et de la Milice,  plaçant les jeunes en danger dans des familles d’accueil.</a:t>
            </a:r>
            <a:endParaRPr lang="fr-FR" dirty="0">
              <a:latin typeface="Calisto MT" panose="02040603050505030304" pitchFamily="18" charset="77"/>
            </a:endParaRPr>
          </a:p>
          <a:p>
            <a:pPr algn="just"/>
            <a:r>
              <a:rPr lang="fr-FR" dirty="0">
                <a:latin typeface="Calisto MT" panose="02040603050505030304" pitchFamily="18" charset="77"/>
              </a:rPr>
              <a:t>Il recevra à titre posthume le titre de « juste parmi les nations ».</a:t>
            </a:r>
          </a:p>
        </p:txBody>
      </p:sp>
    </p:spTree>
    <p:extLst>
      <p:ext uri="{BB962C8B-B14F-4D97-AF65-F5344CB8AC3E}">
        <p14:creationId xmlns:p14="http://schemas.microsoft.com/office/powerpoint/2010/main" val="71282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9FEBE82-F3F9-F2BF-1FBD-590D0858E409}"/>
              </a:ext>
            </a:extLst>
          </p:cNvPr>
          <p:cNvPicPr>
            <a:picLocks noChangeAspect="1"/>
          </p:cNvPicPr>
          <p:nvPr/>
        </p:nvPicPr>
        <p:blipFill rotWithShape="1">
          <a:blip r:embed="rId2"/>
          <a:srcRect l="4012" t="10798" r="107" b="6238"/>
          <a:stretch/>
        </p:blipFill>
        <p:spPr>
          <a:xfrm rot="5400000">
            <a:off x="-696955" y="1269026"/>
            <a:ext cx="6575510" cy="4267200"/>
          </a:xfrm>
          <a:prstGeom prst="rect">
            <a:avLst/>
          </a:prstGeom>
        </p:spPr>
      </p:pic>
      <p:sp>
        <p:nvSpPr>
          <p:cNvPr id="6" name="ZoneTexte 5">
            <a:extLst>
              <a:ext uri="{FF2B5EF4-FFF2-40B4-BE49-F238E27FC236}">
                <a16:creationId xmlns:a16="http://schemas.microsoft.com/office/drawing/2014/main" id="{869E97DD-6E69-6B07-5B56-FDCA9A60B781}"/>
              </a:ext>
            </a:extLst>
          </p:cNvPr>
          <p:cNvSpPr txBox="1"/>
          <p:nvPr/>
        </p:nvSpPr>
        <p:spPr>
          <a:xfrm>
            <a:off x="4900866" y="5859384"/>
            <a:ext cx="4735689" cy="830997"/>
          </a:xfrm>
          <a:prstGeom prst="rect">
            <a:avLst/>
          </a:prstGeom>
          <a:noFill/>
        </p:spPr>
        <p:txBody>
          <a:bodyPr wrap="square" rtlCol="0">
            <a:spAutoFit/>
          </a:bodyPr>
          <a:lstStyle/>
          <a:p>
            <a:pPr algn="just"/>
            <a:r>
              <a:rPr lang="fr-FR" sz="1200" dirty="0"/>
              <a:t>ADHV – 1590W24 : Procès-verbal de la présence à la distribution des prix du 30 juin 1943 au lycée Gay-Lussac à Limoges dans lequel est mentionnée l’arrestation du professeur de physique-chimie, Arsène </a:t>
            </a:r>
            <a:r>
              <a:rPr lang="fr-FR" sz="1200" dirty="0" err="1"/>
              <a:t>Bonneaud</a:t>
            </a:r>
            <a:r>
              <a:rPr lang="fr-FR" sz="1200" dirty="0"/>
              <a:t> par les troupes d’occupation.</a:t>
            </a:r>
          </a:p>
        </p:txBody>
      </p:sp>
      <p:sp>
        <p:nvSpPr>
          <p:cNvPr id="7" name="Rectangle 6">
            <a:extLst>
              <a:ext uri="{FF2B5EF4-FFF2-40B4-BE49-F238E27FC236}">
                <a16:creationId xmlns:a16="http://schemas.microsoft.com/office/drawing/2014/main" id="{19846B2A-8ECA-3E67-87C1-FE24839ED1D8}"/>
              </a:ext>
            </a:extLst>
          </p:cNvPr>
          <p:cNvSpPr/>
          <p:nvPr/>
        </p:nvSpPr>
        <p:spPr>
          <a:xfrm>
            <a:off x="457200" y="3539474"/>
            <a:ext cx="4267200" cy="25572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3A771BF0-950B-8D9E-8105-A4A494FA7598}"/>
              </a:ext>
            </a:extLst>
          </p:cNvPr>
          <p:cNvSpPr txBox="1"/>
          <p:nvPr/>
        </p:nvSpPr>
        <p:spPr>
          <a:xfrm>
            <a:off x="4900866" y="45213"/>
            <a:ext cx="4624134" cy="400110"/>
          </a:xfrm>
          <a:prstGeom prst="rect">
            <a:avLst/>
          </a:prstGeom>
          <a:noFill/>
        </p:spPr>
        <p:txBody>
          <a:bodyPr wrap="square">
            <a:spAutoFit/>
          </a:bodyPr>
          <a:lstStyle/>
          <a:p>
            <a:pPr algn="ctr"/>
            <a:r>
              <a:rPr lang="fr-FR" sz="2000" b="1" dirty="0">
                <a:latin typeface="Calisto MT" panose="02040603050505030304" pitchFamily="18" charset="77"/>
              </a:rPr>
              <a:t>ARSENE BONNEAUD (1884-1944)</a:t>
            </a:r>
          </a:p>
        </p:txBody>
      </p:sp>
      <p:sp>
        <p:nvSpPr>
          <p:cNvPr id="11" name="ZoneTexte 10">
            <a:extLst>
              <a:ext uri="{FF2B5EF4-FFF2-40B4-BE49-F238E27FC236}">
                <a16:creationId xmlns:a16="http://schemas.microsoft.com/office/drawing/2014/main" id="{2B2C63EE-2F42-E086-2C91-B617800F347D}"/>
              </a:ext>
            </a:extLst>
          </p:cNvPr>
          <p:cNvSpPr txBox="1"/>
          <p:nvPr/>
        </p:nvSpPr>
        <p:spPr>
          <a:xfrm>
            <a:off x="4822964" y="529414"/>
            <a:ext cx="4891491" cy="5078313"/>
          </a:xfrm>
          <a:prstGeom prst="rect">
            <a:avLst/>
          </a:prstGeom>
          <a:noFill/>
        </p:spPr>
        <p:txBody>
          <a:bodyPr wrap="square">
            <a:spAutoFit/>
          </a:bodyPr>
          <a:lstStyle/>
          <a:p>
            <a:pPr algn="just"/>
            <a:r>
              <a:rPr lang="fr-FR" dirty="0">
                <a:latin typeface="Calisto MT" panose="02040603050505030304" pitchFamily="18" charset="77"/>
                <a:cs typeface="Arial" panose="020B0604020202020204" pitchFamily="34" charset="0"/>
              </a:rPr>
              <a:t>Professeur de physique-chimie en 1919 à l’Ecole de Médecine, révoqué en 1941 et au lycée Gay-Lussac, chaire qu’il conserve grâce au proviseur Storck, </a:t>
            </a:r>
            <a:r>
              <a:rPr lang="fr-FR" dirty="0">
                <a:solidFill>
                  <a:srgbClr val="202122"/>
                </a:solidFill>
                <a:latin typeface="Calisto MT" panose="02040603050505030304" pitchFamily="18" charset="77"/>
                <a:cs typeface="Arial" panose="020B0604020202020204" pitchFamily="34" charset="0"/>
              </a:rPr>
              <a:t>Arsène </a:t>
            </a:r>
            <a:r>
              <a:rPr lang="fr-FR" dirty="0" err="1">
                <a:solidFill>
                  <a:srgbClr val="202122"/>
                </a:solidFill>
                <a:latin typeface="Calisto MT" panose="02040603050505030304" pitchFamily="18" charset="77"/>
                <a:cs typeface="Arial" panose="020B0604020202020204" pitchFamily="34" charset="0"/>
              </a:rPr>
              <a:t>Bonneaud</a:t>
            </a:r>
            <a:r>
              <a:rPr lang="fr-FR" dirty="0">
                <a:solidFill>
                  <a:srgbClr val="202122"/>
                </a:solidFill>
                <a:latin typeface="Calisto MT" panose="02040603050505030304" pitchFamily="18" charset="77"/>
                <a:cs typeface="Arial" panose="020B0604020202020204" pitchFamily="34" charset="0"/>
              </a:rPr>
              <a:t>, devient chef du mouvement Franc-Tireur pour la région R5 (Haute-Vienne, Dordogne, Corrèze, Creuse et Indre). </a:t>
            </a:r>
          </a:p>
          <a:p>
            <a:pPr algn="just"/>
            <a:r>
              <a:rPr lang="fr-FR" dirty="0">
                <a:solidFill>
                  <a:srgbClr val="202122"/>
                </a:solidFill>
                <a:latin typeface="Calisto MT" panose="02040603050505030304" pitchFamily="18" charset="77"/>
                <a:cs typeface="Arial" panose="020B0604020202020204" pitchFamily="34" charset="0"/>
              </a:rPr>
              <a:t>Il :</a:t>
            </a:r>
          </a:p>
          <a:p>
            <a:pPr marL="285750" indent="-285750" algn="just">
              <a:buFontTx/>
              <a:buChar char="-"/>
            </a:pPr>
            <a:r>
              <a:rPr lang="fr-FR" dirty="0">
                <a:solidFill>
                  <a:srgbClr val="202122"/>
                </a:solidFill>
                <a:latin typeface="Calisto MT" panose="02040603050505030304" pitchFamily="18" charset="77"/>
                <a:cs typeface="Arial" panose="020B0604020202020204" pitchFamily="34" charset="0"/>
              </a:rPr>
              <a:t>assure les liaisons avec les autres membres du réseau et avec d’autres mouvements qu’il tentera de fédérer, </a:t>
            </a:r>
          </a:p>
          <a:p>
            <a:pPr marL="285750" indent="-285750" algn="just">
              <a:buFontTx/>
              <a:buChar char="-"/>
            </a:pPr>
            <a:r>
              <a:rPr lang="fr-FR" dirty="0">
                <a:solidFill>
                  <a:srgbClr val="202122"/>
                </a:solidFill>
                <a:latin typeface="Calisto MT" panose="02040603050505030304" pitchFamily="18" charset="77"/>
                <a:cs typeface="Arial" panose="020B0604020202020204" pitchFamily="34" charset="0"/>
              </a:rPr>
              <a:t>organise la collecte de renseignements destinés à Londres, la réception, la distribution des journaux clandestins, </a:t>
            </a:r>
          </a:p>
          <a:p>
            <a:pPr marL="285750" indent="-285750" algn="just">
              <a:buFontTx/>
              <a:buChar char="-"/>
            </a:pPr>
            <a:r>
              <a:rPr lang="fr-FR" dirty="0">
                <a:solidFill>
                  <a:srgbClr val="202122"/>
                </a:solidFill>
                <a:latin typeface="Calisto MT" panose="02040603050505030304" pitchFamily="18" charset="77"/>
                <a:cs typeface="Arial" panose="020B0604020202020204" pitchFamily="34" charset="0"/>
              </a:rPr>
              <a:t>participe à la distribution du matériel (parachutages, émetteurs, armes, explosifs)</a:t>
            </a:r>
          </a:p>
          <a:p>
            <a:pPr marL="285750" indent="-285750" algn="just">
              <a:buFontTx/>
              <a:buChar char="-"/>
            </a:pPr>
            <a:r>
              <a:rPr lang="fr-FR" dirty="0">
                <a:solidFill>
                  <a:srgbClr val="202122"/>
                </a:solidFill>
                <a:latin typeface="Calisto MT" panose="02040603050505030304" pitchFamily="18" charset="77"/>
                <a:cs typeface="Arial" panose="020B0604020202020204" pitchFamily="34" charset="0"/>
              </a:rPr>
              <a:t>intensifie le recrutement dans toute la Haute-Vienne.</a:t>
            </a:r>
          </a:p>
        </p:txBody>
      </p:sp>
    </p:spTree>
    <p:extLst>
      <p:ext uri="{BB962C8B-B14F-4D97-AF65-F5344CB8AC3E}">
        <p14:creationId xmlns:p14="http://schemas.microsoft.com/office/powerpoint/2010/main" val="307429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8EA99-D0C1-B313-895F-9A5035470D1B}"/>
              </a:ext>
            </a:extLst>
          </p:cNvPr>
          <p:cNvSpPr>
            <a:spLocks noGrp="1"/>
          </p:cNvSpPr>
          <p:nvPr>
            <p:ph type="title"/>
          </p:nvPr>
        </p:nvSpPr>
        <p:spPr>
          <a:xfrm>
            <a:off x="749300" y="0"/>
            <a:ext cx="8229600" cy="665194"/>
          </a:xfrm>
        </p:spPr>
        <p:txBody>
          <a:bodyPr>
            <a:normAutofit/>
          </a:bodyPr>
          <a:lstStyle/>
          <a:p>
            <a:pPr algn="ctr"/>
            <a:r>
              <a:rPr lang="fr-FR" sz="2000" b="1" dirty="0">
                <a:latin typeface="Calisto MT" panose="02040603050505030304" pitchFamily="18" charset="77"/>
              </a:rPr>
              <a:t>UN RESEAU DE RESISTANCE LYCEEN : LE 17° BARREAU</a:t>
            </a:r>
          </a:p>
        </p:txBody>
      </p:sp>
      <p:sp>
        <p:nvSpPr>
          <p:cNvPr id="4" name="ZoneTexte 3">
            <a:extLst>
              <a:ext uri="{FF2B5EF4-FFF2-40B4-BE49-F238E27FC236}">
                <a16:creationId xmlns:a16="http://schemas.microsoft.com/office/drawing/2014/main" id="{B0EB1852-555F-8043-E263-2096FAAF3932}"/>
              </a:ext>
            </a:extLst>
          </p:cNvPr>
          <p:cNvSpPr txBox="1"/>
          <p:nvPr/>
        </p:nvSpPr>
        <p:spPr>
          <a:xfrm>
            <a:off x="171784" y="585541"/>
            <a:ext cx="5344501" cy="4524315"/>
          </a:xfrm>
          <a:prstGeom prst="rect">
            <a:avLst/>
          </a:prstGeom>
          <a:noFill/>
        </p:spPr>
        <p:txBody>
          <a:bodyPr wrap="square" rtlCol="0">
            <a:spAutoFit/>
          </a:bodyPr>
          <a:lstStyle/>
          <a:p>
            <a:pPr algn="just"/>
            <a:r>
              <a:rPr lang="fr-FR" dirty="0">
                <a:latin typeface="Calisto MT" panose="02040603050505030304" pitchFamily="18" charset="77"/>
              </a:rPr>
              <a:t>Au début de l’année 1942, une vingtaine d’adolescents du lycée Gay Lussac , dont </a:t>
            </a:r>
            <a:r>
              <a:rPr lang="fr-FR" b="1" dirty="0">
                <a:latin typeface="Calisto MT" panose="02040603050505030304" pitchFamily="18" charset="77"/>
              </a:rPr>
              <a:t>Armand Weill, juif réfugié alsacien,</a:t>
            </a:r>
            <a:r>
              <a:rPr lang="fr-FR" dirty="0">
                <a:latin typeface="Calisto MT" panose="02040603050505030304" pitchFamily="18" charset="77"/>
              </a:rPr>
              <a:t> crée spontanément une alliance résistante, nommée le « 17° Barreau » qui a pour actions la distribution de tracts et des sabotages (vols, dégradations, incendies).</a:t>
            </a:r>
          </a:p>
          <a:p>
            <a:pPr algn="just"/>
            <a:endParaRPr lang="fr-FR" dirty="0">
              <a:latin typeface="Calisto MT" panose="02040603050505030304" pitchFamily="18" charset="77"/>
            </a:endParaRPr>
          </a:p>
          <a:p>
            <a:pPr algn="just"/>
            <a:r>
              <a:rPr lang="fr-FR" dirty="0">
                <a:latin typeface="Calisto MT" panose="02040603050505030304" pitchFamily="18" charset="77"/>
              </a:rPr>
              <a:t>Raflés sur dénonciation le 3 et 4 avril 1943, interrogés et internés au camp de Nexon le 8 avril, ils sont libérés le 23 en juillet en attendant leur procès le 26 août qui relaxera finalement les présents (fuite des plus impliqués).</a:t>
            </a:r>
          </a:p>
          <a:p>
            <a:pPr algn="just"/>
            <a:endParaRPr lang="fr-FR" dirty="0">
              <a:latin typeface="Calisto MT" panose="02040603050505030304" pitchFamily="18" charset="77"/>
            </a:endParaRPr>
          </a:p>
          <a:p>
            <a:pPr algn="just"/>
            <a:r>
              <a:rPr lang="fr-FR" dirty="0">
                <a:latin typeface="Calisto MT" panose="02040603050505030304" pitchFamily="18" charset="77"/>
              </a:rPr>
              <a:t>Le proviseur, Joseph Storck prend leur défense, leur rend visite au camp et les aide à passer leurs examens.</a:t>
            </a:r>
          </a:p>
        </p:txBody>
      </p:sp>
      <p:pic>
        <p:nvPicPr>
          <p:cNvPr id="3" name="Image 2">
            <a:extLst>
              <a:ext uri="{FF2B5EF4-FFF2-40B4-BE49-F238E27FC236}">
                <a16:creationId xmlns:a16="http://schemas.microsoft.com/office/drawing/2014/main" id="{C69E63AE-7815-7A92-8EC5-BC1B2C8F3306}"/>
              </a:ext>
            </a:extLst>
          </p:cNvPr>
          <p:cNvPicPr>
            <a:picLocks noChangeAspect="1"/>
          </p:cNvPicPr>
          <p:nvPr/>
        </p:nvPicPr>
        <p:blipFill rotWithShape="1">
          <a:blip r:embed="rId2"/>
          <a:srcRect l="5713" r="4616" b="3114"/>
          <a:stretch/>
        </p:blipFill>
        <p:spPr>
          <a:xfrm rot="5400000">
            <a:off x="5290610" y="1069029"/>
            <a:ext cx="5098877" cy="4131902"/>
          </a:xfrm>
          <a:prstGeom prst="rect">
            <a:avLst/>
          </a:prstGeom>
        </p:spPr>
      </p:pic>
      <p:sp>
        <p:nvSpPr>
          <p:cNvPr id="6" name="ZoneTexte 5">
            <a:extLst>
              <a:ext uri="{FF2B5EF4-FFF2-40B4-BE49-F238E27FC236}">
                <a16:creationId xmlns:a16="http://schemas.microsoft.com/office/drawing/2014/main" id="{3D1B7D86-90AC-6918-99E8-430AFA426AB7}"/>
              </a:ext>
            </a:extLst>
          </p:cNvPr>
          <p:cNvSpPr txBox="1"/>
          <p:nvPr/>
        </p:nvSpPr>
        <p:spPr>
          <a:xfrm>
            <a:off x="5516286" y="6010849"/>
            <a:ext cx="4393724" cy="738664"/>
          </a:xfrm>
          <a:prstGeom prst="rect">
            <a:avLst/>
          </a:prstGeom>
          <a:noFill/>
        </p:spPr>
        <p:txBody>
          <a:bodyPr wrap="square">
            <a:spAutoFit/>
          </a:bodyPr>
          <a:lstStyle/>
          <a:p>
            <a:pPr algn="just"/>
            <a:r>
              <a:rPr lang="fr-FR" sz="1400" dirty="0">
                <a:latin typeface="Calisto MT" panose="02040603050505030304" pitchFamily="18" charset="77"/>
              </a:rPr>
              <a:t>ADHV – 1590W24 : Extraits du discours du professeur Michel </a:t>
            </a:r>
            <a:r>
              <a:rPr lang="fr-FR" sz="1400" dirty="0" err="1">
                <a:latin typeface="Calisto MT" panose="02040603050505030304" pitchFamily="18" charset="77"/>
              </a:rPr>
              <a:t>Sapanet</a:t>
            </a:r>
            <a:r>
              <a:rPr lang="fr-FR" sz="1400" dirty="0">
                <a:latin typeface="Calisto MT" panose="02040603050505030304" pitchFamily="18" charset="77"/>
              </a:rPr>
              <a:t> lors de la remise des prix au lycée Gay-Lussac, 1945.</a:t>
            </a:r>
          </a:p>
        </p:txBody>
      </p:sp>
      <p:pic>
        <p:nvPicPr>
          <p:cNvPr id="7" name="Image 6">
            <a:extLst>
              <a:ext uri="{FF2B5EF4-FFF2-40B4-BE49-F238E27FC236}">
                <a16:creationId xmlns:a16="http://schemas.microsoft.com/office/drawing/2014/main" id="{1BAD32B1-B25B-E290-F6CA-CABEDC67BAC4}"/>
              </a:ext>
            </a:extLst>
          </p:cNvPr>
          <p:cNvPicPr>
            <a:picLocks noChangeAspect="1"/>
          </p:cNvPicPr>
          <p:nvPr/>
        </p:nvPicPr>
        <p:blipFill rotWithShape="1">
          <a:blip r:embed="rId3"/>
          <a:srcRect l="23339" t="2523" r="55018" b="2884"/>
          <a:stretch/>
        </p:blipFill>
        <p:spPr>
          <a:xfrm rot="5400000">
            <a:off x="1989440" y="3242261"/>
            <a:ext cx="1639657" cy="5374846"/>
          </a:xfrm>
          <a:prstGeom prst="rect">
            <a:avLst/>
          </a:prstGeom>
        </p:spPr>
      </p:pic>
      <p:sp>
        <p:nvSpPr>
          <p:cNvPr id="9" name="ZoneTexte 8">
            <a:extLst>
              <a:ext uri="{FF2B5EF4-FFF2-40B4-BE49-F238E27FC236}">
                <a16:creationId xmlns:a16="http://schemas.microsoft.com/office/drawing/2014/main" id="{BD7244C6-AF66-A44E-CB23-D4F770D0F7E6}"/>
              </a:ext>
            </a:extLst>
          </p:cNvPr>
          <p:cNvSpPr txBox="1"/>
          <p:nvPr/>
        </p:nvSpPr>
        <p:spPr>
          <a:xfrm>
            <a:off x="7140742" y="5612230"/>
            <a:ext cx="1726532" cy="307777"/>
          </a:xfrm>
          <a:prstGeom prst="rect">
            <a:avLst/>
          </a:prstGeom>
          <a:noFill/>
        </p:spPr>
        <p:txBody>
          <a:bodyPr wrap="square">
            <a:spAutoFit/>
          </a:bodyPr>
          <a:lstStyle/>
          <a:p>
            <a:pPr algn="ctr"/>
            <a:r>
              <a:rPr lang="fr-FR" sz="1400" dirty="0">
                <a:latin typeface="Calisto MT" panose="02040603050505030304" pitchFamily="18" charset="77"/>
              </a:rPr>
              <a:t>ADHV – 2031W2</a:t>
            </a:r>
          </a:p>
        </p:txBody>
      </p:sp>
    </p:spTree>
    <p:extLst>
      <p:ext uri="{BB962C8B-B14F-4D97-AF65-F5344CB8AC3E}">
        <p14:creationId xmlns:p14="http://schemas.microsoft.com/office/powerpoint/2010/main" val="2943973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0076EC2-862B-98D4-46F3-1E9A72E77C03}"/>
              </a:ext>
            </a:extLst>
          </p:cNvPr>
          <p:cNvSpPr txBox="1"/>
          <p:nvPr/>
        </p:nvSpPr>
        <p:spPr>
          <a:xfrm>
            <a:off x="6581273" y="864742"/>
            <a:ext cx="3080085" cy="5078313"/>
          </a:xfrm>
          <a:prstGeom prst="rect">
            <a:avLst/>
          </a:prstGeom>
          <a:noFill/>
        </p:spPr>
        <p:txBody>
          <a:bodyPr wrap="square" rtlCol="0">
            <a:spAutoFit/>
          </a:bodyPr>
          <a:lstStyle/>
          <a:p>
            <a:pPr algn="just"/>
            <a:r>
              <a:rPr lang="fr-FR" sz="1800" dirty="0">
                <a:solidFill>
                  <a:srgbClr val="333333"/>
                </a:solidFill>
                <a:effectLst/>
                <a:latin typeface="Calisto MT" panose="02040603050505030304" pitchFamily="18" charset="77"/>
                <a:ea typeface="Times New Roman" panose="02020603050405020304" pitchFamily="18" charset="0"/>
                <a:cs typeface="Times New Roman" panose="02020603050405020304" pitchFamily="18" charset="0"/>
              </a:rPr>
              <a:t>L’Organisation de Secours à l’Enfance ou OSE est une organisation juive qui s’implante dans le Limousin, en zone « libre » pour s’occuper et sauver les enfants juifs français et étrangers en utilisant d’abord les voies légales d’émigration. </a:t>
            </a:r>
          </a:p>
          <a:p>
            <a:pPr algn="just"/>
            <a:endParaRPr lang="fr-FR" dirty="0">
              <a:solidFill>
                <a:srgbClr val="333333"/>
              </a:solidFill>
              <a:latin typeface="Calisto MT" panose="02040603050505030304" pitchFamily="18" charset="77"/>
              <a:ea typeface="Times New Roman" panose="02020603050405020304" pitchFamily="18" charset="0"/>
              <a:cs typeface="Times New Roman" panose="02020603050405020304" pitchFamily="18" charset="0"/>
            </a:endParaRPr>
          </a:p>
          <a:p>
            <a:pPr algn="just"/>
            <a:r>
              <a:rPr lang="fr-FR" sz="1800" dirty="0">
                <a:solidFill>
                  <a:srgbClr val="333333"/>
                </a:solidFill>
                <a:effectLst/>
                <a:latin typeface="Calisto MT" panose="02040603050505030304" pitchFamily="18" charset="77"/>
                <a:ea typeface="Times New Roman" panose="02020603050405020304" pitchFamily="18" charset="0"/>
                <a:cs typeface="Times New Roman" panose="02020603050405020304" pitchFamily="18" charset="0"/>
              </a:rPr>
              <a:t>A partir de 1942, face aux menaces de rafles et de déportations, les enfants juifs sont cachés, « camouflés » dans des familles non juives et autres institutions grâce à leurs relations; c’est le cas pour le château de </a:t>
            </a:r>
            <a:r>
              <a:rPr lang="fr-FR" sz="1800" dirty="0" err="1">
                <a:solidFill>
                  <a:srgbClr val="333333"/>
                </a:solidFill>
                <a:effectLst/>
                <a:latin typeface="Calisto MT" panose="02040603050505030304" pitchFamily="18" charset="77"/>
                <a:ea typeface="Times New Roman" panose="02020603050405020304" pitchFamily="18" charset="0"/>
                <a:cs typeface="Times New Roman" panose="02020603050405020304" pitchFamily="18" charset="0"/>
              </a:rPr>
              <a:t>Montintin</a:t>
            </a:r>
            <a:r>
              <a:rPr lang="fr-FR" sz="1800" dirty="0">
                <a:solidFill>
                  <a:srgbClr val="333333"/>
                </a:solidFill>
                <a:effectLst/>
                <a:latin typeface="Calisto MT" panose="02040603050505030304" pitchFamily="18" charset="77"/>
                <a:ea typeface="Times New Roman" panose="02020603050405020304" pitchFamily="18" charset="0"/>
                <a:cs typeface="Times New Roman" panose="02020603050405020304" pitchFamily="18" charset="0"/>
              </a:rPr>
              <a:t>.</a:t>
            </a:r>
          </a:p>
        </p:txBody>
      </p:sp>
      <p:pic>
        <p:nvPicPr>
          <p:cNvPr id="5" name="Image 4">
            <a:extLst>
              <a:ext uri="{FF2B5EF4-FFF2-40B4-BE49-F238E27FC236}">
                <a16:creationId xmlns:a16="http://schemas.microsoft.com/office/drawing/2014/main" id="{9AD19716-297B-C8A6-7CF3-E07DE7875A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427"/>
          <a:stretch/>
        </p:blipFill>
        <p:spPr>
          <a:xfrm>
            <a:off x="156117" y="1223130"/>
            <a:ext cx="6277068" cy="4361535"/>
          </a:xfrm>
          <a:prstGeom prst="rect">
            <a:avLst/>
          </a:prstGeom>
        </p:spPr>
      </p:pic>
      <p:sp>
        <p:nvSpPr>
          <p:cNvPr id="7" name="ZoneTexte 6">
            <a:extLst>
              <a:ext uri="{FF2B5EF4-FFF2-40B4-BE49-F238E27FC236}">
                <a16:creationId xmlns:a16="http://schemas.microsoft.com/office/drawing/2014/main" id="{7E3BF819-D68C-8673-8ABA-A1DA48F5DAAD}"/>
              </a:ext>
            </a:extLst>
          </p:cNvPr>
          <p:cNvSpPr txBox="1"/>
          <p:nvPr/>
        </p:nvSpPr>
        <p:spPr>
          <a:xfrm>
            <a:off x="1840831" y="176281"/>
            <a:ext cx="5859380" cy="400110"/>
          </a:xfrm>
          <a:prstGeom prst="rect">
            <a:avLst/>
          </a:prstGeom>
          <a:noFill/>
        </p:spPr>
        <p:txBody>
          <a:bodyPr wrap="square">
            <a:spAutoFit/>
          </a:bodyPr>
          <a:lstStyle/>
          <a:p>
            <a:pPr algn="ctr"/>
            <a:r>
              <a:rPr lang="fr-FR" sz="2000" b="1" dirty="0">
                <a:latin typeface="Calisto MT" panose="02040603050505030304" pitchFamily="18" charset="77"/>
              </a:rPr>
              <a:t>IL FAUT CACHER LES ENFANTS JUIFS</a:t>
            </a:r>
            <a:endParaRPr lang="fr-FR" sz="2000" dirty="0"/>
          </a:p>
        </p:txBody>
      </p:sp>
      <p:sp>
        <p:nvSpPr>
          <p:cNvPr id="9" name="ZoneTexte 8">
            <a:extLst>
              <a:ext uri="{FF2B5EF4-FFF2-40B4-BE49-F238E27FC236}">
                <a16:creationId xmlns:a16="http://schemas.microsoft.com/office/drawing/2014/main" id="{F21479B8-BB85-4312-1C20-CF6A7E5FD120}"/>
              </a:ext>
            </a:extLst>
          </p:cNvPr>
          <p:cNvSpPr txBox="1"/>
          <p:nvPr/>
        </p:nvSpPr>
        <p:spPr>
          <a:xfrm>
            <a:off x="156117" y="5943055"/>
            <a:ext cx="6277068" cy="738664"/>
          </a:xfrm>
          <a:prstGeom prst="rect">
            <a:avLst/>
          </a:prstGeom>
          <a:noFill/>
        </p:spPr>
        <p:txBody>
          <a:bodyPr wrap="square">
            <a:spAutoFit/>
          </a:bodyPr>
          <a:lstStyle/>
          <a:p>
            <a:pPr algn="just"/>
            <a:r>
              <a:rPr lang="fr-FR" sz="1400" dirty="0">
                <a:latin typeface="Calisto MT" panose="02040603050505030304" pitchFamily="18" charset="77"/>
              </a:rPr>
              <a:t>ADHV – 985W456 – Rapport de la gendarmerie de St Germain-les-Belles au sujet des départs pour une destination inconnue des enfants de </a:t>
            </a:r>
            <a:r>
              <a:rPr lang="fr-FR" sz="1400" dirty="0" err="1">
                <a:latin typeface="Calisto MT" panose="02040603050505030304" pitchFamily="18" charset="77"/>
              </a:rPr>
              <a:t>Montintin</a:t>
            </a:r>
            <a:r>
              <a:rPr lang="fr-FR" sz="1400" dirty="0">
                <a:latin typeface="Calisto MT" panose="02040603050505030304" pitchFamily="18" charset="77"/>
              </a:rPr>
              <a:t> (OSE) entre 1942 et 1944.</a:t>
            </a:r>
          </a:p>
        </p:txBody>
      </p:sp>
    </p:spTree>
    <p:extLst>
      <p:ext uri="{BB962C8B-B14F-4D97-AF65-F5344CB8AC3E}">
        <p14:creationId xmlns:p14="http://schemas.microsoft.com/office/powerpoint/2010/main" val="294928890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1038</TotalTime>
  <Words>2331</Words>
  <Application>Microsoft Macintosh PowerPoint</Application>
  <PresentationFormat>Format A4 (210 x 297 mm)</PresentationFormat>
  <Paragraphs>162</Paragraphs>
  <Slides>35</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Arial</vt:lpstr>
      <vt:lpstr>Calibri</vt:lpstr>
      <vt:lpstr>Calibri Light</vt:lpstr>
      <vt:lpstr>Calisto MT</vt:lpstr>
      <vt:lpstr>Courier</vt:lpstr>
      <vt:lpstr>Garamond</vt:lpstr>
      <vt:lpstr>Thème Office</vt:lpstr>
      <vt:lpstr>RESISTER A LA DEPORTATION EN FRANCE ET EN EUROPE</vt:lpstr>
      <vt:lpstr>Présentation PowerPoint</vt:lpstr>
      <vt:lpstr>Se cacher,  Cacher les autres   Aider les populations ciblées par l’idéologie nazie et ceux qui s’y opposent   Fuir</vt:lpstr>
      <vt:lpstr>GEORGES GUINGOUIN</vt:lpstr>
      <vt:lpstr>LA TRAQUE  : FICHE DE SIGNALEMENTS CONCERNANT GUINGOUIN</vt:lpstr>
      <vt:lpstr>JOSEPH STORCK, PROVISEUR DU LYCEE GAY-LUSSAC (1887-1989)</vt:lpstr>
      <vt:lpstr>Présentation PowerPoint</vt:lpstr>
      <vt:lpstr>UN RESEAU DE RESISTANCE LYCEEN : LE 17° BARREAU</vt:lpstr>
      <vt:lpstr>Présentation PowerPoint</vt:lpstr>
      <vt:lpstr>Présentation PowerPoint</vt:lpstr>
      <vt:lpstr>Présentation PowerPoint</vt:lpstr>
      <vt:lpstr>Présentation PowerPoint</vt:lpstr>
      <vt:lpstr>Présentation PowerPoint</vt:lpstr>
      <vt:lpstr>Présentation PowerPoint</vt:lpstr>
      <vt:lpstr>Evasions,  Attaques de camp,  Complicités    Exister, Communiquer</vt:lpstr>
      <vt:lpstr>LES CAMPS EN HAUTE-VIENNE</vt:lpstr>
      <vt:lpstr>LE CAMP DE NEXON</vt:lpstr>
      <vt:lpstr>LA LEGISLATION</vt:lpstr>
      <vt:lpstr>Présentation PowerPoint</vt:lpstr>
      <vt:lpstr>Présentation PowerPoint</vt:lpstr>
      <vt:lpstr>FORTIFICATIONS DU CAMP DE NEXON</vt:lpstr>
      <vt:lpstr>L’ATTAQUE DU CAMP DE NEXON PAR LE MAQUIS </vt:lpstr>
      <vt:lpstr>Présentation PowerPoint</vt:lpstr>
      <vt:lpstr>LES EVASIONS DES CAMPS DE TRAVAIL</vt:lpstr>
      <vt:lpstr>Présentation PowerPoint</vt:lpstr>
      <vt:lpstr>LES COMPLICITES</vt:lpstr>
      <vt:lpstr>LE CAMP DE ST PAUL D’EYJEAUX</vt:lpstr>
      <vt:lpstr>Présentation PowerPoint</vt:lpstr>
      <vt:lpstr>ECRIRE</vt:lpstr>
      <vt:lpstr>Présentation PowerPoint</vt:lpstr>
      <vt:lpstr>TEMOIGNER AUPRES DES JEUNES GENERATIONS : THERESE MENOT</vt:lpstr>
      <vt:lpstr>LES STELES</vt:lpstr>
      <vt:lpstr>LES MERLINETTES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RESISTER A LA DEPORTATION</dc:title>
  <dc:creator>Sophie SICOT</dc:creator>
  <cp:lastModifiedBy>Sophie SICOT</cp:lastModifiedBy>
  <cp:revision>230</cp:revision>
  <dcterms:created xsi:type="dcterms:W3CDTF">2023-12-21T12:09:21Z</dcterms:created>
  <dcterms:modified xsi:type="dcterms:W3CDTF">2024-02-01T15:22:32Z</dcterms:modified>
</cp:coreProperties>
</file>