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82" r:id="rId3"/>
    <p:sldId id="285" r:id="rId4"/>
    <p:sldId id="286" r:id="rId5"/>
    <p:sldId id="298" r:id="rId6"/>
    <p:sldId id="295" r:id="rId7"/>
    <p:sldId id="296" r:id="rId8"/>
    <p:sldId id="297" r:id="rId9"/>
    <p:sldId id="265" r:id="rId10"/>
    <p:sldId id="299" r:id="rId11"/>
    <p:sldId id="287" r:id="rId12"/>
    <p:sldId id="301" r:id="rId13"/>
    <p:sldId id="307" r:id="rId14"/>
    <p:sldId id="305" r:id="rId15"/>
    <p:sldId id="283" r:id="rId16"/>
    <p:sldId id="284" r:id="rId17"/>
    <p:sldId id="294" r:id="rId18"/>
    <p:sldId id="264" r:id="rId19"/>
    <p:sldId id="288" r:id="rId20"/>
    <p:sldId id="300" r:id="rId21"/>
    <p:sldId id="302" r:id="rId22"/>
    <p:sldId id="303" r:id="rId23"/>
    <p:sldId id="306" r:id="rId24"/>
    <p:sldId id="289" r:id="rId25"/>
    <p:sldId id="290" r:id="rId26"/>
    <p:sldId id="304" r:id="rId27"/>
    <p:sldId id="291" r:id="rId28"/>
    <p:sldId id="281" r:id="rId29"/>
    <p:sldId id="258" r:id="rId30"/>
    <p:sldId id="278" r:id="rId31"/>
    <p:sldId id="293" r:id="rId32"/>
    <p:sldId id="280" r:id="rId33"/>
    <p:sldId id="292" r:id="rId34"/>
    <p:sldId id="276" r:id="rId35"/>
    <p:sldId id="266" r:id="rId36"/>
    <p:sldId id="275" r:id="rId37"/>
    <p:sldId id="273" r:id="rId38"/>
    <p:sldId id="274" r:id="rId39"/>
    <p:sldId id="268" r:id="rId40"/>
    <p:sldId id="269" r:id="rId41"/>
    <p:sldId id="267" r:id="rId42"/>
    <p:sldId id="262" r:id="rId43"/>
    <p:sldId id="263" r:id="rId44"/>
    <p:sldId id="261" r:id="rId45"/>
    <p:sldId id="270" r:id="rId46"/>
    <p:sldId id="271" r:id="rId4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70"/>
  </p:normalViewPr>
  <p:slideViewPr>
    <p:cSldViewPr snapToGrid="0">
      <p:cViewPr varScale="1">
        <p:scale>
          <a:sx n="113" d="100"/>
          <a:sy n="113" d="100"/>
        </p:scale>
        <p:origin x="1328"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AC113-7D38-274C-9D97-8683D809F77A}"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925F6-119A-DA45-A196-168CB2495264}" type="slidenum">
              <a:rPr lang="fr-FR" smtClean="0"/>
              <a:t>‹N°›</a:t>
            </a:fld>
            <a:endParaRPr lang="fr-FR"/>
          </a:p>
        </p:txBody>
      </p:sp>
    </p:spTree>
    <p:extLst>
      <p:ext uri="{BB962C8B-B14F-4D97-AF65-F5344CB8AC3E}">
        <p14:creationId xmlns:p14="http://schemas.microsoft.com/office/powerpoint/2010/main" val="231770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E7C69F7-B1B3-CD1A-C2B8-3E1FA1008B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A03B48-B211-EB44-88E6-0388E578B36A}" type="slidenum">
              <a:rPr lang="fr-FR" altLang="fr-FR" sz="1200" smtClean="0"/>
              <a:pPr/>
              <a:t>3</a:t>
            </a:fld>
            <a:endParaRPr lang="fr-FR" altLang="fr-FR" sz="1200"/>
          </a:p>
        </p:txBody>
      </p:sp>
      <p:sp>
        <p:nvSpPr>
          <p:cNvPr id="19458" name="Rectangle 2">
            <a:extLst>
              <a:ext uri="{FF2B5EF4-FFF2-40B4-BE49-F238E27FC236}">
                <a16:creationId xmlns:a16="http://schemas.microsoft.com/office/drawing/2014/main" id="{F32D0F01-095F-2863-E16F-AFEA18AABEE9}"/>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60C46233-8AEB-F01B-E8C9-60867FD6559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235240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13A19D01-F0B7-6540-9C74-E02638E1BA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7E0B2E-EC46-CF43-BECD-B343E90F4213}" type="slidenum">
              <a:rPr lang="fr-FR" altLang="fr-FR" sz="1200" smtClean="0"/>
              <a:pPr/>
              <a:t>12</a:t>
            </a:fld>
            <a:endParaRPr lang="fr-FR" altLang="fr-FR" sz="1200"/>
          </a:p>
        </p:txBody>
      </p:sp>
      <p:sp>
        <p:nvSpPr>
          <p:cNvPr id="60418" name="Rectangle 2">
            <a:extLst>
              <a:ext uri="{FF2B5EF4-FFF2-40B4-BE49-F238E27FC236}">
                <a16:creationId xmlns:a16="http://schemas.microsoft.com/office/drawing/2014/main" id="{A275C968-BF49-F318-AE35-512C271155F0}"/>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12166981-5154-7302-9931-7E59CC024F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54501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13A19D01-F0B7-6540-9C74-E02638E1BA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7E0B2E-EC46-CF43-BECD-B343E90F4213}" type="slidenum">
              <a:rPr lang="fr-FR" altLang="fr-FR" sz="1200" smtClean="0"/>
              <a:pPr/>
              <a:t>13</a:t>
            </a:fld>
            <a:endParaRPr lang="fr-FR" altLang="fr-FR" sz="1200"/>
          </a:p>
        </p:txBody>
      </p:sp>
      <p:sp>
        <p:nvSpPr>
          <p:cNvPr id="60418" name="Rectangle 2">
            <a:extLst>
              <a:ext uri="{FF2B5EF4-FFF2-40B4-BE49-F238E27FC236}">
                <a16:creationId xmlns:a16="http://schemas.microsoft.com/office/drawing/2014/main" id="{A275C968-BF49-F318-AE35-512C271155F0}"/>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12166981-5154-7302-9931-7E59CC024F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4010193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1EBF5BA2-8F5E-ABB5-6FDD-F9ECC7320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DC6EC90-5673-5A43-89A3-2B42FBFA4BBC}" type="slidenum">
              <a:rPr lang="fr-FR" altLang="fr-FR" sz="1200" smtClean="0"/>
              <a:pPr/>
              <a:t>14</a:t>
            </a:fld>
            <a:endParaRPr lang="fr-FR" altLang="fr-FR" sz="1200"/>
          </a:p>
        </p:txBody>
      </p:sp>
      <p:sp>
        <p:nvSpPr>
          <p:cNvPr id="68610" name="Rectangle 2">
            <a:extLst>
              <a:ext uri="{FF2B5EF4-FFF2-40B4-BE49-F238E27FC236}">
                <a16:creationId xmlns:a16="http://schemas.microsoft.com/office/drawing/2014/main" id="{4BB0C0DB-1D32-99F0-12AF-E5EC3D83F3A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3C22057-6FCC-B722-C451-92455F40A0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01268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5571870E-0226-3404-CA56-74D5BBC7D9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B90877-0F6A-284B-9928-BB85F36A1DD6}" type="slidenum">
              <a:rPr lang="fr-FR" altLang="fr-FR" sz="1200" smtClean="0"/>
              <a:pPr/>
              <a:t>15</a:t>
            </a:fld>
            <a:endParaRPr lang="fr-FR" altLang="fr-FR" sz="1200"/>
          </a:p>
        </p:txBody>
      </p:sp>
      <p:sp>
        <p:nvSpPr>
          <p:cNvPr id="15362" name="Rectangle 2">
            <a:extLst>
              <a:ext uri="{FF2B5EF4-FFF2-40B4-BE49-F238E27FC236}">
                <a16:creationId xmlns:a16="http://schemas.microsoft.com/office/drawing/2014/main" id="{B54AEADC-E4FB-8FF5-6678-B14A99379AB4}"/>
              </a:ext>
            </a:extLst>
          </p:cNvPr>
          <p:cNvSpPr>
            <a:spLocks noGrp="1" noRot="1" noChangeAspect="1" noChangeArrowheads="1" noTextEdit="1"/>
          </p:cNvSpPr>
          <p:nvPr>
            <p:ph type="sldImg"/>
          </p:nvPr>
        </p:nvSpPr>
        <p:spPr>
          <a:solidFill>
            <a:srgbClr val="FFFFFF"/>
          </a:solidFill>
          <a:ln/>
        </p:spPr>
      </p:sp>
      <p:sp>
        <p:nvSpPr>
          <p:cNvPr id="15363" name="Rectangle 3">
            <a:extLst>
              <a:ext uri="{FF2B5EF4-FFF2-40B4-BE49-F238E27FC236}">
                <a16:creationId xmlns:a16="http://schemas.microsoft.com/office/drawing/2014/main" id="{B65778E3-8241-76D4-0705-90A26637E74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77004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C80A2D54-8801-7381-A1D8-BB711121D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5A7DE5-590C-C34D-9946-E3146B172B46}" type="slidenum">
              <a:rPr lang="fr-FR" altLang="fr-FR" sz="1200" smtClean="0"/>
              <a:pPr/>
              <a:t>16</a:t>
            </a:fld>
            <a:endParaRPr lang="fr-FR" altLang="fr-FR" sz="1200"/>
          </a:p>
        </p:txBody>
      </p:sp>
      <p:sp>
        <p:nvSpPr>
          <p:cNvPr id="17410" name="Rectangle 2">
            <a:extLst>
              <a:ext uri="{FF2B5EF4-FFF2-40B4-BE49-F238E27FC236}">
                <a16:creationId xmlns:a16="http://schemas.microsoft.com/office/drawing/2014/main" id="{033127BC-C58C-6F70-7D8D-B9C29D889EFB}"/>
              </a:ext>
            </a:extLst>
          </p:cNvPr>
          <p:cNvSpPr>
            <a:spLocks noGrp="1" noRot="1" noChangeAspect="1" noChangeArrowheads="1" noTextEdit="1"/>
          </p:cNvSpPr>
          <p:nvPr>
            <p:ph type="sldImg"/>
          </p:nvPr>
        </p:nvSpPr>
        <p:spPr>
          <a:solidFill>
            <a:srgbClr val="FFFFFF"/>
          </a:solidFill>
          <a:ln/>
        </p:spPr>
      </p:sp>
      <p:sp>
        <p:nvSpPr>
          <p:cNvPr id="17411" name="Rectangle 3">
            <a:extLst>
              <a:ext uri="{FF2B5EF4-FFF2-40B4-BE49-F238E27FC236}">
                <a16:creationId xmlns:a16="http://schemas.microsoft.com/office/drawing/2014/main" id="{D41829CC-43E5-50AF-6F17-90458F8FD85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66198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B6A73101-DD24-C1C7-E05D-E1D23CB01A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C15B93-7F3C-D841-B7B8-BBB581EBB7A3}" type="slidenum">
              <a:rPr lang="fr-FR" altLang="fr-FR" sz="1200" smtClean="0"/>
              <a:pPr/>
              <a:t>17</a:t>
            </a:fld>
            <a:endParaRPr lang="fr-FR" altLang="fr-FR" sz="1200"/>
          </a:p>
        </p:txBody>
      </p:sp>
      <p:sp>
        <p:nvSpPr>
          <p:cNvPr id="46082" name="Rectangle 2">
            <a:extLst>
              <a:ext uri="{FF2B5EF4-FFF2-40B4-BE49-F238E27FC236}">
                <a16:creationId xmlns:a16="http://schemas.microsoft.com/office/drawing/2014/main" id="{3E3EF867-30BD-880B-18EC-9E8F5EF748D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852A351A-906E-3A99-10A5-A40D7745B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71713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A0C3D6D-1D73-4489-9338-ECF81FDCD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57ACA8-6D34-8343-ABD7-E5FA3CFEB61D}" type="slidenum">
              <a:rPr lang="fr-FR" altLang="fr-FR" sz="1200" smtClean="0"/>
              <a:pPr/>
              <a:t>18</a:t>
            </a:fld>
            <a:endParaRPr lang="fr-FR" altLang="fr-FR" sz="1200"/>
          </a:p>
        </p:txBody>
      </p:sp>
      <p:sp>
        <p:nvSpPr>
          <p:cNvPr id="29698" name="Rectangle 2">
            <a:extLst>
              <a:ext uri="{FF2B5EF4-FFF2-40B4-BE49-F238E27FC236}">
                <a16:creationId xmlns:a16="http://schemas.microsoft.com/office/drawing/2014/main" id="{0B603783-DCE9-4E95-D129-DF54C6E14A16}"/>
              </a:ext>
            </a:extLst>
          </p:cNvPr>
          <p:cNvSpPr>
            <a:spLocks noGrp="1" noRot="1" noChangeAspect="1" noChangeArrowheads="1" noTextEdit="1"/>
          </p:cNvSpPr>
          <p:nvPr>
            <p:ph type="sldImg"/>
          </p:nvPr>
        </p:nvSpPr>
        <p:spPr>
          <a:solidFill>
            <a:srgbClr val="FFFFFF"/>
          </a:solidFill>
          <a:ln/>
        </p:spPr>
      </p:sp>
      <p:sp>
        <p:nvSpPr>
          <p:cNvPr id="29699" name="Rectangle 3">
            <a:extLst>
              <a:ext uri="{FF2B5EF4-FFF2-40B4-BE49-F238E27FC236}">
                <a16:creationId xmlns:a16="http://schemas.microsoft.com/office/drawing/2014/main" id="{88AAE65F-39E3-15D9-4635-ED61094F4DA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096498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87B776D-0269-A388-014A-C3CC30C09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6050DF-5F5C-8844-9A90-03697520A166}" type="slidenum">
              <a:rPr lang="fr-FR" altLang="fr-FR" sz="1200" smtClean="0"/>
              <a:pPr/>
              <a:t>19</a:t>
            </a:fld>
            <a:endParaRPr lang="fr-FR" altLang="fr-FR" sz="1200"/>
          </a:p>
        </p:txBody>
      </p:sp>
      <p:sp>
        <p:nvSpPr>
          <p:cNvPr id="31746" name="Rectangle 2">
            <a:extLst>
              <a:ext uri="{FF2B5EF4-FFF2-40B4-BE49-F238E27FC236}">
                <a16:creationId xmlns:a16="http://schemas.microsoft.com/office/drawing/2014/main" id="{AF60F971-1BCE-C32B-70DC-6C487F060E02}"/>
              </a:ext>
            </a:extLst>
          </p:cNvPr>
          <p:cNvSpPr>
            <a:spLocks noGrp="1" noRot="1" noChangeAspect="1"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3AC95744-E063-E9D2-27EF-62507037DD5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36854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69D16BA-955B-C317-57F2-E02DDDA00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5FC1BEF-C5D6-FF4A-B8C7-E4D0BDC4A00E}" type="slidenum">
              <a:rPr lang="fr-FR" altLang="fr-FR" sz="1200" smtClean="0"/>
              <a:pPr/>
              <a:t>20</a:t>
            </a:fld>
            <a:endParaRPr lang="fr-FR" altLang="fr-FR" sz="1200"/>
          </a:p>
        </p:txBody>
      </p:sp>
      <p:sp>
        <p:nvSpPr>
          <p:cNvPr id="58370" name="Rectangle 2">
            <a:extLst>
              <a:ext uri="{FF2B5EF4-FFF2-40B4-BE49-F238E27FC236}">
                <a16:creationId xmlns:a16="http://schemas.microsoft.com/office/drawing/2014/main" id="{8A37EC9B-D84F-EC2D-AE2C-52A31DE0F00C}"/>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4FAC4021-1B0D-B60E-347F-C9CBFDCAF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55616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BD848A0-E251-F867-7ABD-B043EFF6E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8B8F4C-2949-7547-87C0-7262C3A010E3}" type="slidenum">
              <a:rPr lang="fr-FR" altLang="fr-FR" sz="1200" smtClean="0"/>
              <a:pPr/>
              <a:t>21</a:t>
            </a:fld>
            <a:endParaRPr lang="fr-FR" altLang="fr-FR" sz="1200"/>
          </a:p>
        </p:txBody>
      </p:sp>
      <p:sp>
        <p:nvSpPr>
          <p:cNvPr id="62466" name="Rectangle 2">
            <a:extLst>
              <a:ext uri="{FF2B5EF4-FFF2-40B4-BE49-F238E27FC236}">
                <a16:creationId xmlns:a16="http://schemas.microsoft.com/office/drawing/2014/main" id="{56A1903C-B92D-208F-A00F-817FEF78C6C2}"/>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AE8F0020-3DFD-8319-68DB-73B745F62B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14811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EF6C5CEB-9806-6656-C4C8-64E001A430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02B76C8-7CF9-354E-8281-45A11779649A}" type="slidenum">
              <a:rPr lang="fr-FR" altLang="fr-FR" sz="1200" smtClean="0"/>
              <a:pPr/>
              <a:t>4</a:t>
            </a:fld>
            <a:endParaRPr lang="fr-FR" altLang="fr-FR" sz="1200"/>
          </a:p>
        </p:txBody>
      </p:sp>
      <p:sp>
        <p:nvSpPr>
          <p:cNvPr id="21506" name="Rectangle 2">
            <a:extLst>
              <a:ext uri="{FF2B5EF4-FFF2-40B4-BE49-F238E27FC236}">
                <a16:creationId xmlns:a16="http://schemas.microsoft.com/office/drawing/2014/main" id="{08A23D50-3363-B7B4-93D7-6752DD29B046}"/>
              </a:ext>
            </a:extLst>
          </p:cNvPr>
          <p:cNvSpPr>
            <a:spLocks noGrp="1" noRot="1" noChangeAspect="1" noChangeArrowheads="1" noTextEdit="1"/>
          </p:cNvSpPr>
          <p:nvPr>
            <p:ph type="sldImg"/>
          </p:nvPr>
        </p:nvSpPr>
        <p:spPr>
          <a:solidFill>
            <a:srgbClr val="FFFFFF"/>
          </a:solidFill>
          <a:ln/>
        </p:spPr>
      </p:sp>
      <p:sp>
        <p:nvSpPr>
          <p:cNvPr id="21507" name="Rectangle 3">
            <a:extLst>
              <a:ext uri="{FF2B5EF4-FFF2-40B4-BE49-F238E27FC236}">
                <a16:creationId xmlns:a16="http://schemas.microsoft.com/office/drawing/2014/main" id="{D8E1287C-4D71-F13C-0404-5BFB3052D59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93428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D2A1AA36-3289-1339-4AF0-9A9B299CA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12F69C-A318-3C43-9324-F1C97C1FAE8F}" type="slidenum">
              <a:rPr lang="fr-FR" altLang="fr-FR" sz="1200" smtClean="0"/>
              <a:pPr/>
              <a:t>22</a:t>
            </a:fld>
            <a:endParaRPr lang="fr-FR" altLang="fr-FR" sz="1200"/>
          </a:p>
        </p:txBody>
      </p:sp>
      <p:sp>
        <p:nvSpPr>
          <p:cNvPr id="64514" name="Rectangle 2">
            <a:extLst>
              <a:ext uri="{FF2B5EF4-FFF2-40B4-BE49-F238E27FC236}">
                <a16:creationId xmlns:a16="http://schemas.microsoft.com/office/drawing/2014/main" id="{1DDA7DE0-D02B-3A80-7FFF-1A8D3EB5A5DA}"/>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D919DDB-B7D2-5C2A-8CEE-DCC6681D79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50399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6D52E297-8814-07CD-B3E8-992FEFF39C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7CD531-27EE-344A-9CCE-1DDE7B1CF1B2}" type="slidenum">
              <a:rPr lang="fr-FR" altLang="fr-FR" sz="1200" smtClean="0"/>
              <a:pPr/>
              <a:t>24</a:t>
            </a:fld>
            <a:endParaRPr lang="fr-FR" altLang="fr-FR" sz="1200"/>
          </a:p>
        </p:txBody>
      </p:sp>
      <p:sp>
        <p:nvSpPr>
          <p:cNvPr id="33794" name="Rectangle 1026">
            <a:extLst>
              <a:ext uri="{FF2B5EF4-FFF2-40B4-BE49-F238E27FC236}">
                <a16:creationId xmlns:a16="http://schemas.microsoft.com/office/drawing/2014/main" id="{10077664-F81C-CCC3-54AB-D6E318B71459}"/>
              </a:ext>
            </a:extLst>
          </p:cNvPr>
          <p:cNvSpPr>
            <a:spLocks noGrp="1" noRot="1" noChangeAspect="1" noChangeArrowheads="1" noTextEdit="1"/>
          </p:cNvSpPr>
          <p:nvPr>
            <p:ph type="sldImg"/>
          </p:nvPr>
        </p:nvSpPr>
        <p:spPr>
          <a:ln/>
        </p:spPr>
      </p:sp>
      <p:sp>
        <p:nvSpPr>
          <p:cNvPr id="33795" name="Rectangle 1027">
            <a:extLst>
              <a:ext uri="{FF2B5EF4-FFF2-40B4-BE49-F238E27FC236}">
                <a16:creationId xmlns:a16="http://schemas.microsoft.com/office/drawing/2014/main" id="{249955A1-538F-13F9-728F-3153E058AE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07765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FC91393-B79B-C540-5E41-40697F5D1E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C0E751-3B35-CC45-88CC-479D51B158F3}" type="slidenum">
              <a:rPr lang="fr-FR" altLang="fr-FR" sz="1200" smtClean="0"/>
              <a:pPr/>
              <a:t>25</a:t>
            </a:fld>
            <a:endParaRPr lang="fr-FR" altLang="fr-FR" sz="1200"/>
          </a:p>
        </p:txBody>
      </p:sp>
      <p:sp>
        <p:nvSpPr>
          <p:cNvPr id="35842" name="Rectangle 2">
            <a:extLst>
              <a:ext uri="{FF2B5EF4-FFF2-40B4-BE49-F238E27FC236}">
                <a16:creationId xmlns:a16="http://schemas.microsoft.com/office/drawing/2014/main" id="{D3E77000-BC13-0598-67FD-5CBF38AF957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A8E68C39-FC66-6B09-EC0A-4B5F9C43CF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4213628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175ED58E-1790-BA8A-F126-E45813E93C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80E421-F7EF-8044-B9AA-BB6E9DF42FA8}" type="slidenum">
              <a:rPr lang="fr-FR" altLang="fr-FR" sz="1200" smtClean="0"/>
              <a:pPr/>
              <a:t>26</a:t>
            </a:fld>
            <a:endParaRPr lang="fr-FR" altLang="fr-FR" sz="1200"/>
          </a:p>
        </p:txBody>
      </p:sp>
      <p:sp>
        <p:nvSpPr>
          <p:cNvPr id="66562" name="Rectangle 2">
            <a:extLst>
              <a:ext uri="{FF2B5EF4-FFF2-40B4-BE49-F238E27FC236}">
                <a16:creationId xmlns:a16="http://schemas.microsoft.com/office/drawing/2014/main" id="{E260DA3A-6AC9-5374-3EFF-21AE7C5A7AEF}"/>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C5C02D22-6CDF-B11D-8117-1B13BEF63B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82318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F90CCAA2-D1D8-C439-FFDB-2F62D236F6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B0D8CB0-BF8C-784C-9791-DD6011B0C726}" type="slidenum">
              <a:rPr lang="fr-FR" altLang="fr-FR" sz="1200" smtClean="0"/>
              <a:pPr/>
              <a:t>27</a:t>
            </a:fld>
            <a:endParaRPr lang="fr-FR" altLang="fr-FR" sz="1200"/>
          </a:p>
        </p:txBody>
      </p:sp>
      <p:sp>
        <p:nvSpPr>
          <p:cNvPr id="37890" name="Rectangle 1026">
            <a:extLst>
              <a:ext uri="{FF2B5EF4-FFF2-40B4-BE49-F238E27FC236}">
                <a16:creationId xmlns:a16="http://schemas.microsoft.com/office/drawing/2014/main" id="{AC84E46A-7852-0D95-C9B9-B3FB86EA37D4}"/>
              </a:ext>
            </a:extLst>
          </p:cNvPr>
          <p:cNvSpPr>
            <a:spLocks noGrp="1" noRot="1" noChangeAspect="1" noChangeArrowheads="1" noTextEdit="1"/>
          </p:cNvSpPr>
          <p:nvPr>
            <p:ph type="sldImg"/>
          </p:nvPr>
        </p:nvSpPr>
        <p:spPr>
          <a:ln/>
        </p:spPr>
      </p:sp>
      <p:sp>
        <p:nvSpPr>
          <p:cNvPr id="37891" name="Rectangle 1027">
            <a:extLst>
              <a:ext uri="{FF2B5EF4-FFF2-40B4-BE49-F238E27FC236}">
                <a16:creationId xmlns:a16="http://schemas.microsoft.com/office/drawing/2014/main" id="{576554FB-E7C5-03D4-23C6-B398FC3563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90073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71022E0-0A50-DAC2-5A21-F23EFA60B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2584C9-15B0-1A41-96A3-054D01BAEC3B}" type="slidenum">
              <a:rPr lang="fr-FR" altLang="fr-FR" sz="1200" smtClean="0"/>
              <a:pPr/>
              <a:t>31</a:t>
            </a:fld>
            <a:endParaRPr lang="fr-FR" altLang="fr-FR" sz="1200"/>
          </a:p>
        </p:txBody>
      </p:sp>
      <p:sp>
        <p:nvSpPr>
          <p:cNvPr id="44034" name="Rectangle 2">
            <a:extLst>
              <a:ext uri="{FF2B5EF4-FFF2-40B4-BE49-F238E27FC236}">
                <a16:creationId xmlns:a16="http://schemas.microsoft.com/office/drawing/2014/main" id="{721D50BE-5386-FBFA-435B-6CC0547B75F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07DF93C-27FA-1A14-130F-33224D1914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14156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0C5FE8FE-76DC-AA4C-B8E1-ACA93DF6F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14F164-CBD4-5E4C-99C6-E0E60EF7D1D9}" type="slidenum">
              <a:rPr lang="fr-FR" altLang="fr-FR" sz="1200" smtClean="0"/>
              <a:pPr/>
              <a:t>32</a:t>
            </a:fld>
            <a:endParaRPr lang="fr-FR" altLang="fr-FR" sz="1200"/>
          </a:p>
        </p:txBody>
      </p:sp>
      <p:sp>
        <p:nvSpPr>
          <p:cNvPr id="39938" name="Rectangle 2">
            <a:extLst>
              <a:ext uri="{FF2B5EF4-FFF2-40B4-BE49-F238E27FC236}">
                <a16:creationId xmlns:a16="http://schemas.microsoft.com/office/drawing/2014/main" id="{5E82B963-7039-2224-D9E5-033ED664A91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76FA2F0C-6909-3101-3481-D6EDE67D7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725154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6EBFB950-101D-47BD-CA76-5194C9B35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05430E-CE7C-524A-B266-A5E7B4BAEB47}" type="slidenum">
              <a:rPr lang="fr-FR" altLang="fr-FR" sz="1200" smtClean="0"/>
              <a:pPr/>
              <a:t>33</a:t>
            </a:fld>
            <a:endParaRPr lang="fr-FR" altLang="fr-FR" sz="1200"/>
          </a:p>
        </p:txBody>
      </p:sp>
      <p:sp>
        <p:nvSpPr>
          <p:cNvPr id="41986" name="Rectangle 1026">
            <a:extLst>
              <a:ext uri="{FF2B5EF4-FFF2-40B4-BE49-F238E27FC236}">
                <a16:creationId xmlns:a16="http://schemas.microsoft.com/office/drawing/2014/main" id="{8CE74913-B93D-7282-09FF-1632EA269442}"/>
              </a:ext>
            </a:extLst>
          </p:cNvPr>
          <p:cNvSpPr>
            <a:spLocks noGrp="1" noRot="1" noChangeAspect="1" noChangeArrowheads="1" noTextEdit="1"/>
          </p:cNvSpPr>
          <p:nvPr>
            <p:ph type="sldImg"/>
          </p:nvPr>
        </p:nvSpPr>
        <p:spPr>
          <a:ln/>
        </p:spPr>
      </p:sp>
      <p:sp>
        <p:nvSpPr>
          <p:cNvPr id="41987" name="Rectangle 1027">
            <a:extLst>
              <a:ext uri="{FF2B5EF4-FFF2-40B4-BE49-F238E27FC236}">
                <a16:creationId xmlns:a16="http://schemas.microsoft.com/office/drawing/2014/main" id="{B04A2F31-E919-7C14-0CB8-1DD53D9769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29432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8F861A8-3099-36EB-C441-CC8A05BA79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A09288C7-6873-674B-833C-0A72D9A3B874}" type="slidenum">
              <a:rPr lang="fr-FR" altLang="fr-FR" sz="1200" smtClean="0">
                <a:latin typeface="Arial" panose="020B0604020202020204" pitchFamily="34" charset="0"/>
              </a:rPr>
              <a:pPr/>
              <a:t>35</a:t>
            </a:fld>
            <a:endParaRPr lang="fr-FR" altLang="fr-FR" sz="1200">
              <a:latin typeface="Arial" panose="020B0604020202020204" pitchFamily="34" charset="0"/>
            </a:endParaRPr>
          </a:p>
        </p:txBody>
      </p:sp>
      <p:sp>
        <p:nvSpPr>
          <p:cNvPr id="27650" name="Rectangle 2">
            <a:extLst>
              <a:ext uri="{FF2B5EF4-FFF2-40B4-BE49-F238E27FC236}">
                <a16:creationId xmlns:a16="http://schemas.microsoft.com/office/drawing/2014/main" id="{575105F6-A629-DB77-93F0-783C0389A8EA}"/>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F9AC91F-0B3D-BC1B-CBEB-4FE79ABB7A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954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480C4E0A-8EDE-3ED4-B4AF-BEA819D9A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2DF9A9F1-EDAF-2E45-BCE5-279D158FD5E1}" type="slidenum">
              <a:rPr lang="fr-FR" altLang="fr-FR" sz="1200" smtClean="0">
                <a:latin typeface="Arial" panose="020B0604020202020204" pitchFamily="34" charset="0"/>
              </a:rPr>
              <a:pPr/>
              <a:t>36</a:t>
            </a:fld>
            <a:endParaRPr lang="fr-FR" altLang="fr-FR" sz="1200">
              <a:latin typeface="Arial" panose="020B0604020202020204" pitchFamily="34" charset="0"/>
            </a:endParaRPr>
          </a:p>
        </p:txBody>
      </p:sp>
      <p:sp>
        <p:nvSpPr>
          <p:cNvPr id="29698" name="Rectangle 2">
            <a:extLst>
              <a:ext uri="{FF2B5EF4-FFF2-40B4-BE49-F238E27FC236}">
                <a16:creationId xmlns:a16="http://schemas.microsoft.com/office/drawing/2014/main" id="{B8500D1D-28F2-E8E6-16F4-A40079ABB925}"/>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D0C87C5B-3360-27EB-73CC-CCA8EBCB26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197810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1091BB5-03F6-A9C6-178C-C8EB8D25F3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BC8AEB-5EDF-9640-B0E7-56F9F509EEE4}" type="slidenum">
              <a:rPr lang="fr-FR" altLang="fr-FR" sz="1200" smtClean="0"/>
              <a:pPr/>
              <a:t>5</a:t>
            </a:fld>
            <a:endParaRPr lang="fr-FR" altLang="fr-FR" sz="1200"/>
          </a:p>
        </p:txBody>
      </p:sp>
      <p:sp>
        <p:nvSpPr>
          <p:cNvPr id="54274" name="Rectangle 2">
            <a:extLst>
              <a:ext uri="{FF2B5EF4-FFF2-40B4-BE49-F238E27FC236}">
                <a16:creationId xmlns:a16="http://schemas.microsoft.com/office/drawing/2014/main" id="{743CD1D8-B30C-401E-7614-A6AA7A185140}"/>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1A8BD961-C7FE-4430-09D8-72362B5DCE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96846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3F79F10-A189-CFD2-E22B-4A0E2E5605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B91F8821-5D48-1F47-9412-2395CC79A34E}" type="slidenum">
              <a:rPr lang="fr-FR" altLang="fr-FR" sz="1200" smtClean="0">
                <a:latin typeface="Arial" panose="020B0604020202020204" pitchFamily="34" charset="0"/>
              </a:rPr>
              <a:pPr/>
              <a:t>37</a:t>
            </a:fld>
            <a:endParaRPr lang="fr-FR" altLang="fr-FR" sz="1200">
              <a:latin typeface="Arial" panose="020B0604020202020204" pitchFamily="34" charset="0"/>
            </a:endParaRPr>
          </a:p>
        </p:txBody>
      </p:sp>
      <p:sp>
        <p:nvSpPr>
          <p:cNvPr id="31746" name="Rectangle 2">
            <a:extLst>
              <a:ext uri="{FF2B5EF4-FFF2-40B4-BE49-F238E27FC236}">
                <a16:creationId xmlns:a16="http://schemas.microsoft.com/office/drawing/2014/main" id="{C9493FFF-9198-E803-8B71-77041F61F58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8227009-2782-BAFA-724D-3BA2C2E7371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3712193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2A0BFB8D-C198-6520-9CA5-60ECC7C424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F403F3F5-0D54-CF47-846A-65CAEDCE63F9}" type="slidenum">
              <a:rPr lang="fr-FR" altLang="fr-FR" sz="1200" smtClean="0">
                <a:latin typeface="Arial" panose="020B0604020202020204" pitchFamily="34" charset="0"/>
              </a:rPr>
              <a:pPr/>
              <a:t>38</a:t>
            </a:fld>
            <a:endParaRPr lang="fr-FR" altLang="fr-FR" sz="1200">
              <a:latin typeface="Arial" panose="020B0604020202020204" pitchFamily="34" charset="0"/>
            </a:endParaRPr>
          </a:p>
        </p:txBody>
      </p:sp>
      <p:sp>
        <p:nvSpPr>
          <p:cNvPr id="33794" name="Rectangle 2">
            <a:extLst>
              <a:ext uri="{FF2B5EF4-FFF2-40B4-BE49-F238E27FC236}">
                <a16:creationId xmlns:a16="http://schemas.microsoft.com/office/drawing/2014/main" id="{9B8C08AF-AFC0-6935-CC7C-EF9C761EE1F8}"/>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9432FBB9-A185-4AEA-315E-CFF4F80405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1728366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3731B54-01AF-2E3E-340B-E93DE95DD4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5BF8C733-AE47-B440-B63B-CABE93024328}" type="slidenum">
              <a:rPr lang="fr-FR" altLang="fr-FR" sz="1200" smtClean="0">
                <a:latin typeface="Arial" panose="020B0604020202020204" pitchFamily="34" charset="0"/>
              </a:rPr>
              <a:pPr/>
              <a:t>39</a:t>
            </a:fld>
            <a:endParaRPr lang="fr-FR" altLang="fr-FR" sz="1200">
              <a:latin typeface="Arial" panose="020B0604020202020204" pitchFamily="34" charset="0"/>
            </a:endParaRPr>
          </a:p>
        </p:txBody>
      </p:sp>
      <p:sp>
        <p:nvSpPr>
          <p:cNvPr id="35842" name="Rectangle 2">
            <a:extLst>
              <a:ext uri="{FF2B5EF4-FFF2-40B4-BE49-F238E27FC236}">
                <a16:creationId xmlns:a16="http://schemas.microsoft.com/office/drawing/2014/main" id="{D532C136-9EF2-1A5C-3D23-9B327CC402E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729EF9E2-0DB8-71BA-F035-1AFDAD52CC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3399747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71DF437C-03F9-9912-F0FE-EAECF48791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2AF1113B-4568-5A40-B2DD-4A8059FF4C2A}" type="slidenum">
              <a:rPr lang="fr-FR" altLang="fr-FR" sz="1200" smtClean="0">
                <a:latin typeface="Arial" panose="020B0604020202020204" pitchFamily="34" charset="0"/>
              </a:rPr>
              <a:pPr/>
              <a:t>40</a:t>
            </a:fld>
            <a:endParaRPr lang="fr-FR" altLang="fr-FR" sz="1200">
              <a:latin typeface="Arial" panose="020B0604020202020204" pitchFamily="34" charset="0"/>
            </a:endParaRPr>
          </a:p>
        </p:txBody>
      </p:sp>
      <p:sp>
        <p:nvSpPr>
          <p:cNvPr id="37890" name="Rectangle 2">
            <a:extLst>
              <a:ext uri="{FF2B5EF4-FFF2-40B4-BE49-F238E27FC236}">
                <a16:creationId xmlns:a16="http://schemas.microsoft.com/office/drawing/2014/main" id="{AAE601C8-AB9A-5AAB-167B-EACE91D01E4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8271F61-AEAC-41B7-DC43-F66A9D1C67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167528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1A5046A6-5336-3615-450A-7C64677059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E8569BA6-3AA7-E84F-8332-99767D4B9AF3}" type="slidenum">
              <a:rPr lang="fr-FR" altLang="fr-FR" sz="1200" smtClean="0">
                <a:latin typeface="Arial" panose="020B0604020202020204" pitchFamily="34" charset="0"/>
              </a:rPr>
              <a:pPr/>
              <a:t>41</a:t>
            </a:fld>
            <a:endParaRPr lang="fr-FR" altLang="fr-FR" sz="1200">
              <a:latin typeface="Arial" panose="020B0604020202020204" pitchFamily="34" charset="0"/>
            </a:endParaRPr>
          </a:p>
        </p:txBody>
      </p:sp>
      <p:sp>
        <p:nvSpPr>
          <p:cNvPr id="39938" name="Rectangle 2">
            <a:extLst>
              <a:ext uri="{FF2B5EF4-FFF2-40B4-BE49-F238E27FC236}">
                <a16:creationId xmlns:a16="http://schemas.microsoft.com/office/drawing/2014/main" id="{79B9ADBA-89B3-078B-BC41-57C4F37BECFF}"/>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04A9EFC-DD11-2564-4595-F77D548D8A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209403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DB333A82-18C1-91D1-3EF0-F0C9954D91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5B8A1DFE-090C-5542-98B6-95C09BACA5CB}" type="slidenum">
              <a:rPr lang="fr-FR" altLang="fr-FR" sz="1200" smtClean="0">
                <a:latin typeface="Arial" panose="020B0604020202020204" pitchFamily="34" charset="0"/>
              </a:rPr>
              <a:pPr/>
              <a:t>42</a:t>
            </a:fld>
            <a:endParaRPr lang="fr-FR" altLang="fr-FR" sz="1200">
              <a:latin typeface="Arial" panose="020B0604020202020204" pitchFamily="34" charset="0"/>
            </a:endParaRPr>
          </a:p>
        </p:txBody>
      </p:sp>
      <p:sp>
        <p:nvSpPr>
          <p:cNvPr id="41986" name="Rectangle 2">
            <a:extLst>
              <a:ext uri="{FF2B5EF4-FFF2-40B4-BE49-F238E27FC236}">
                <a16:creationId xmlns:a16="http://schemas.microsoft.com/office/drawing/2014/main" id="{04FD1E71-606C-23F6-C39E-9971BF2E000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9412F87-1610-0923-C9B7-659C1F018C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1934989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329E00D-8FAF-DCD4-EC5B-AF56992CC64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68A5E498-756F-7943-B90A-37986E0852FC}" type="slidenum">
              <a:rPr lang="fr-FR" altLang="fr-FR" sz="1200" smtClean="0">
                <a:latin typeface="Arial" panose="020B0604020202020204" pitchFamily="34" charset="0"/>
              </a:rPr>
              <a:pPr/>
              <a:t>43</a:t>
            </a:fld>
            <a:endParaRPr lang="fr-FR" altLang="fr-FR" sz="1200">
              <a:latin typeface="Arial" panose="020B0604020202020204" pitchFamily="34" charset="0"/>
            </a:endParaRPr>
          </a:p>
        </p:txBody>
      </p:sp>
      <p:sp>
        <p:nvSpPr>
          <p:cNvPr id="44034" name="Rectangle 2">
            <a:extLst>
              <a:ext uri="{FF2B5EF4-FFF2-40B4-BE49-F238E27FC236}">
                <a16:creationId xmlns:a16="http://schemas.microsoft.com/office/drawing/2014/main" id="{979E647F-796F-6690-EB8C-6EF740B4D482}"/>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FC493BE-AAAF-8C6E-B8DC-15EF5FF9F2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851726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B9DD815-88B0-2C8E-45F7-A1FEE2F4B6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8A43CA68-1C57-F941-B4E5-0A59E4876195}" type="slidenum">
              <a:rPr lang="fr-FR" altLang="fr-FR" sz="1200" smtClean="0">
                <a:latin typeface="Arial" panose="020B0604020202020204" pitchFamily="34" charset="0"/>
              </a:rPr>
              <a:pPr/>
              <a:t>44</a:t>
            </a:fld>
            <a:endParaRPr lang="fr-FR" altLang="fr-FR" sz="1200">
              <a:latin typeface="Arial" panose="020B0604020202020204" pitchFamily="34" charset="0"/>
            </a:endParaRPr>
          </a:p>
        </p:txBody>
      </p:sp>
      <p:sp>
        <p:nvSpPr>
          <p:cNvPr id="46082" name="Rectangle 2">
            <a:extLst>
              <a:ext uri="{FF2B5EF4-FFF2-40B4-BE49-F238E27FC236}">
                <a16:creationId xmlns:a16="http://schemas.microsoft.com/office/drawing/2014/main" id="{8FBB9946-76D8-A7DA-E013-1A17A8A2D05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135A1878-DC0E-8D4B-7BA2-BD1AE4A2F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686580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92CC545B-465B-CB14-043A-4DD681EE4E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76ED1296-F778-464F-8F59-ECFEB8D3CF82}" type="slidenum">
              <a:rPr lang="fr-FR" altLang="fr-FR" sz="1200" smtClean="0">
                <a:latin typeface="Arial" panose="020B0604020202020204" pitchFamily="34" charset="0"/>
              </a:rPr>
              <a:pPr/>
              <a:t>45</a:t>
            </a:fld>
            <a:endParaRPr lang="fr-FR" altLang="fr-FR" sz="1200">
              <a:latin typeface="Arial" panose="020B0604020202020204" pitchFamily="34" charset="0"/>
            </a:endParaRPr>
          </a:p>
        </p:txBody>
      </p:sp>
      <p:sp>
        <p:nvSpPr>
          <p:cNvPr id="48130" name="Rectangle 2">
            <a:extLst>
              <a:ext uri="{FF2B5EF4-FFF2-40B4-BE49-F238E27FC236}">
                <a16:creationId xmlns:a16="http://schemas.microsoft.com/office/drawing/2014/main" id="{2DA95E3D-33E7-54FC-9DCA-34830558294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506EBB7-103F-E8FB-450F-00A8F231F2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925448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EF96B996-A0EE-0754-9993-1ECEBC53BF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481EC900-D76A-8F4A-996C-0AEB0B4EA21B}" type="slidenum">
              <a:rPr lang="fr-FR" altLang="fr-FR" sz="1200" smtClean="0">
                <a:latin typeface="Arial" panose="020B0604020202020204" pitchFamily="34" charset="0"/>
              </a:rPr>
              <a:pPr/>
              <a:t>46</a:t>
            </a:fld>
            <a:endParaRPr lang="fr-FR" altLang="fr-FR" sz="1200">
              <a:latin typeface="Arial" panose="020B0604020202020204" pitchFamily="34" charset="0"/>
            </a:endParaRPr>
          </a:p>
        </p:txBody>
      </p:sp>
      <p:sp>
        <p:nvSpPr>
          <p:cNvPr id="50178" name="Rectangle 2">
            <a:extLst>
              <a:ext uri="{FF2B5EF4-FFF2-40B4-BE49-F238E27FC236}">
                <a16:creationId xmlns:a16="http://schemas.microsoft.com/office/drawing/2014/main" id="{7D98E07D-86D2-6C76-1619-F39A97678743}"/>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77E3E88-A187-E8D1-2217-D5A159D7AC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78426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5067206-8CC9-2DA7-F012-F573A17C2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5A27DF-4335-A349-8AC3-08CECC4DD9E7}" type="slidenum">
              <a:rPr lang="fr-FR" altLang="fr-FR" sz="1200" smtClean="0"/>
              <a:pPr/>
              <a:t>6</a:t>
            </a:fld>
            <a:endParaRPr lang="fr-FR" altLang="fr-FR" sz="1200"/>
          </a:p>
        </p:txBody>
      </p:sp>
      <p:sp>
        <p:nvSpPr>
          <p:cNvPr id="48130" name="Rectangle 2">
            <a:extLst>
              <a:ext uri="{FF2B5EF4-FFF2-40B4-BE49-F238E27FC236}">
                <a16:creationId xmlns:a16="http://schemas.microsoft.com/office/drawing/2014/main" id="{86BB3677-0C84-3EDD-F690-85BC5C5B7F85}"/>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C5AE118A-FDB1-4A1D-3582-02815F777FD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387716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BEBD5646-99BF-15C0-C024-28EABE5E6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7DB0129-8489-4E4C-BCDE-9C64B4D0DA7F}" type="slidenum">
              <a:rPr lang="fr-FR" altLang="fr-FR" sz="1200" smtClean="0"/>
              <a:pPr/>
              <a:t>7</a:t>
            </a:fld>
            <a:endParaRPr lang="fr-FR" altLang="fr-FR" sz="1200"/>
          </a:p>
        </p:txBody>
      </p:sp>
      <p:sp>
        <p:nvSpPr>
          <p:cNvPr id="50178" name="Rectangle 2">
            <a:extLst>
              <a:ext uri="{FF2B5EF4-FFF2-40B4-BE49-F238E27FC236}">
                <a16:creationId xmlns:a16="http://schemas.microsoft.com/office/drawing/2014/main" id="{8C303345-68B1-F24B-AC39-274685CA1009}"/>
              </a:ext>
            </a:extLst>
          </p:cNvPr>
          <p:cNvSpPr>
            <a:spLocks noGrp="1" noRot="1" noChangeAspect="1" noChangeArrowheads="1" noTextEdit="1"/>
          </p:cNvSpPr>
          <p:nvPr>
            <p:ph type="sldImg"/>
          </p:nvPr>
        </p:nvSpPr>
        <p:spPr>
          <a:solidFill>
            <a:srgbClr val="FFFFFF"/>
          </a:solidFill>
          <a:ln/>
        </p:spPr>
      </p:sp>
      <p:sp>
        <p:nvSpPr>
          <p:cNvPr id="50179" name="Rectangle 3">
            <a:extLst>
              <a:ext uri="{FF2B5EF4-FFF2-40B4-BE49-F238E27FC236}">
                <a16:creationId xmlns:a16="http://schemas.microsoft.com/office/drawing/2014/main" id="{6822F03B-1F9F-5CDF-A34C-D412F8D0F8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30870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09B99E6D-19DB-06C3-6664-0170A583FF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9CD47E-C2B2-3C4C-B476-F7F55B225DE7}" type="slidenum">
              <a:rPr lang="fr-FR" altLang="fr-FR" sz="1200" smtClean="0"/>
              <a:pPr/>
              <a:t>8</a:t>
            </a:fld>
            <a:endParaRPr lang="fr-FR" altLang="fr-FR" sz="1200"/>
          </a:p>
        </p:txBody>
      </p:sp>
      <p:sp>
        <p:nvSpPr>
          <p:cNvPr id="52226" name="Rectangle 2">
            <a:extLst>
              <a:ext uri="{FF2B5EF4-FFF2-40B4-BE49-F238E27FC236}">
                <a16:creationId xmlns:a16="http://schemas.microsoft.com/office/drawing/2014/main" id="{1DB0F89A-4FBB-A1B7-9511-A4BB2C6AE122}"/>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8EA9FF24-D549-0BE1-FF94-F510BA1C94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35982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EA49BF5-EA8F-423C-E505-E772C3644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456D4E-9FE9-F84F-9E13-727BA8F9ABB4}" type="slidenum">
              <a:rPr lang="fr-FR" altLang="fr-FR" sz="1200" smtClean="0"/>
              <a:pPr/>
              <a:t>9</a:t>
            </a:fld>
            <a:endParaRPr lang="fr-FR" altLang="fr-FR" sz="1200"/>
          </a:p>
        </p:txBody>
      </p:sp>
      <p:sp>
        <p:nvSpPr>
          <p:cNvPr id="23554" name="Rectangle 2">
            <a:extLst>
              <a:ext uri="{FF2B5EF4-FFF2-40B4-BE49-F238E27FC236}">
                <a16:creationId xmlns:a16="http://schemas.microsoft.com/office/drawing/2014/main" id="{8BD73EA0-6FE8-9892-8B68-AECC5DD52AC1}"/>
              </a:ext>
            </a:extLst>
          </p:cNvPr>
          <p:cNvSpPr>
            <a:spLocks noGrp="1" noRot="1" noChangeAspect="1" noChangeArrowheads="1" noTextEdit="1"/>
          </p:cNvSpPr>
          <p:nvPr>
            <p:ph type="sldImg"/>
          </p:nvPr>
        </p:nvSpPr>
        <p:spPr>
          <a:solidFill>
            <a:srgbClr val="FFFFFF"/>
          </a:solidFill>
          <a:ln/>
        </p:spPr>
      </p:sp>
      <p:sp>
        <p:nvSpPr>
          <p:cNvPr id="23555" name="Rectangle 3">
            <a:extLst>
              <a:ext uri="{FF2B5EF4-FFF2-40B4-BE49-F238E27FC236}">
                <a16:creationId xmlns:a16="http://schemas.microsoft.com/office/drawing/2014/main" id="{D764F8F9-84D3-DAA7-045B-ACD6A6B5D3D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99672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6FB3409-F854-BCB7-35BA-247709123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812384-DFF7-B04F-ADED-B0D6359C39AD}" type="slidenum">
              <a:rPr lang="fr-FR" altLang="fr-FR" sz="1200" smtClean="0"/>
              <a:pPr/>
              <a:t>10</a:t>
            </a:fld>
            <a:endParaRPr lang="fr-FR" altLang="fr-FR" sz="1200"/>
          </a:p>
        </p:txBody>
      </p:sp>
      <p:sp>
        <p:nvSpPr>
          <p:cNvPr id="56322" name="Rectangle 2">
            <a:extLst>
              <a:ext uri="{FF2B5EF4-FFF2-40B4-BE49-F238E27FC236}">
                <a16:creationId xmlns:a16="http://schemas.microsoft.com/office/drawing/2014/main" id="{EFA0F6B9-F045-DB14-158B-FF6289AA2342}"/>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C26357F-EF69-28B0-1D54-998A33E46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85409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977FD97A-9162-6EFF-9230-B3701AD626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9BF9EB-4DA5-6F4B-90A3-91D7B68E0CE6}" type="slidenum">
              <a:rPr lang="fr-FR" altLang="fr-FR" sz="1200" smtClean="0"/>
              <a:pPr/>
              <a:t>11</a:t>
            </a:fld>
            <a:endParaRPr lang="fr-FR" altLang="fr-FR" sz="1200"/>
          </a:p>
        </p:txBody>
      </p:sp>
      <p:sp>
        <p:nvSpPr>
          <p:cNvPr id="25602" name="Rectangle 2">
            <a:extLst>
              <a:ext uri="{FF2B5EF4-FFF2-40B4-BE49-F238E27FC236}">
                <a16:creationId xmlns:a16="http://schemas.microsoft.com/office/drawing/2014/main" id="{EF05FB51-6C1D-2EDB-5C47-9D02910F6994}"/>
              </a:ext>
            </a:extLst>
          </p:cNvPr>
          <p:cNvSpPr>
            <a:spLocks noGrp="1" noRot="1" noChangeAspect="1" noChangeArrowheads="1" noTextEdit="1"/>
          </p:cNvSpPr>
          <p:nvPr>
            <p:ph type="sldImg"/>
          </p:nvPr>
        </p:nvSpPr>
        <p:spPr>
          <a:solidFill>
            <a:srgbClr val="FFFFFF"/>
          </a:solidFill>
          <a:ln/>
        </p:spPr>
      </p:sp>
      <p:sp>
        <p:nvSpPr>
          <p:cNvPr id="25603" name="Rectangle 3">
            <a:extLst>
              <a:ext uri="{FF2B5EF4-FFF2-40B4-BE49-F238E27FC236}">
                <a16:creationId xmlns:a16="http://schemas.microsoft.com/office/drawing/2014/main" id="{15B2D618-45C6-C32B-BCEC-3A689B6A3B8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7038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5D025FF-9806-DC41-A91F-68CEEE8A4A21}"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62072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D025FF-9806-DC41-A91F-68CEEE8A4A21}"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403551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D025FF-9806-DC41-A91F-68CEEE8A4A21}"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253022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D025FF-9806-DC41-A91F-68CEEE8A4A21}"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213932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025FF-9806-DC41-A91F-68CEEE8A4A21}"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348161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5D025FF-9806-DC41-A91F-68CEEE8A4A21}" type="datetimeFigureOut">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181485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D025FF-9806-DC41-A91F-68CEEE8A4A21}" type="datetimeFigureOut">
              <a:rPr lang="fr-FR" smtClean="0"/>
              <a:t>29/01/2025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194618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5D025FF-9806-DC41-A91F-68CEEE8A4A21}" type="datetimeFigureOut">
              <a:rPr lang="fr-FR" smtClean="0"/>
              <a:t>29/01/2025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245229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025FF-9806-DC41-A91F-68CEEE8A4A21}" type="datetimeFigureOut">
              <a:rPr lang="fr-FR" smtClean="0"/>
              <a:t>29/01/2025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413137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025FF-9806-DC41-A91F-68CEEE8A4A21}" type="datetimeFigureOut">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85441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025FF-9806-DC41-A91F-68CEEE8A4A21}" type="datetimeFigureOut">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AA63661-98CF-4443-90CB-0DBB9ABF8955}" type="slidenum">
              <a:rPr lang="fr-FR" smtClean="0"/>
              <a:t>‹N°›</a:t>
            </a:fld>
            <a:endParaRPr lang="fr-FR"/>
          </a:p>
        </p:txBody>
      </p:sp>
    </p:spTree>
    <p:extLst>
      <p:ext uri="{BB962C8B-B14F-4D97-AF65-F5344CB8AC3E}">
        <p14:creationId xmlns:p14="http://schemas.microsoft.com/office/powerpoint/2010/main" val="401791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025FF-9806-DC41-A91F-68CEEE8A4A21}" type="datetimeFigureOut">
              <a:rPr lang="fr-FR" smtClean="0"/>
              <a:t>29/01/2025</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63661-98CF-4443-90CB-0DBB9ABF8955}" type="slidenum">
              <a:rPr lang="fr-FR" smtClean="0"/>
              <a:t>‹N°›</a:t>
            </a:fld>
            <a:endParaRPr lang="fr-FR"/>
          </a:p>
        </p:txBody>
      </p:sp>
    </p:spTree>
    <p:extLst>
      <p:ext uri="{BB962C8B-B14F-4D97-AF65-F5344CB8AC3E}">
        <p14:creationId xmlns:p14="http://schemas.microsoft.com/office/powerpoint/2010/main" val="4261673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oradour.org"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slide" Target="slide3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75ACD-C0CE-8066-D24E-2169A849CE76}"/>
              </a:ext>
            </a:extLst>
          </p:cNvPr>
          <p:cNvSpPr>
            <a:spLocks noGrp="1"/>
          </p:cNvSpPr>
          <p:nvPr>
            <p:ph type="ctrTitle"/>
          </p:nvPr>
        </p:nvSpPr>
        <p:spPr>
          <a:xfrm>
            <a:off x="742950" y="632179"/>
            <a:ext cx="8420100" cy="3691466"/>
          </a:xfrm>
        </p:spPr>
        <p:txBody>
          <a:bodyPr>
            <a:noAutofit/>
          </a:bodyPr>
          <a:lstStyle/>
          <a:p>
            <a:r>
              <a:rPr lang="fr-FR" sz="3200" dirty="0">
                <a:latin typeface="Garamond" panose="02020404030301010803" pitchFamily="18" charset="0"/>
              </a:rPr>
              <a:t>CONCOURS NATIONAL DE LA RESISTANCE ET DE LA DEPORTATION</a:t>
            </a:r>
            <a:br>
              <a:rPr lang="fr-FR" sz="3200" dirty="0">
                <a:latin typeface="Garamond" panose="02020404030301010803" pitchFamily="18" charset="0"/>
              </a:rPr>
            </a:br>
            <a:r>
              <a:rPr lang="fr-FR" sz="3200" dirty="0">
                <a:latin typeface="Garamond" panose="02020404030301010803" pitchFamily="18" charset="0"/>
              </a:rPr>
              <a:t>2025</a:t>
            </a:r>
            <a:br>
              <a:rPr lang="fr-FR" sz="3200" dirty="0">
                <a:latin typeface="Garamond" panose="02020404030301010803" pitchFamily="18" charset="0"/>
              </a:rPr>
            </a:br>
            <a:br>
              <a:rPr lang="fr-FR" sz="3200" dirty="0">
                <a:latin typeface="Garamond" panose="02020404030301010803" pitchFamily="18" charset="0"/>
              </a:rPr>
            </a:br>
            <a:br>
              <a:rPr lang="fr-FR" sz="3200" dirty="0">
                <a:latin typeface="Garamond" panose="02020404030301010803" pitchFamily="18" charset="0"/>
              </a:rPr>
            </a:br>
            <a:r>
              <a:rPr lang="fr-FR" sz="3200" b="1" dirty="0">
                <a:latin typeface="Garamond" panose="02020404030301010803" pitchFamily="18" charset="0"/>
              </a:rPr>
              <a:t>LIBERER ET REFONDER LA FRANCE</a:t>
            </a:r>
            <a:br>
              <a:rPr lang="fr-FR" sz="3200" b="1" dirty="0">
                <a:latin typeface="Garamond" panose="02020404030301010803" pitchFamily="18" charset="0"/>
              </a:rPr>
            </a:br>
            <a:r>
              <a:rPr lang="fr-FR" sz="3200" b="1" dirty="0">
                <a:latin typeface="Garamond" panose="02020404030301010803" pitchFamily="18" charset="0"/>
              </a:rPr>
              <a:t>(1943-1945)</a:t>
            </a:r>
          </a:p>
        </p:txBody>
      </p:sp>
      <p:sp>
        <p:nvSpPr>
          <p:cNvPr id="4" name="ZoneTexte 3">
            <a:extLst>
              <a:ext uri="{FF2B5EF4-FFF2-40B4-BE49-F238E27FC236}">
                <a16:creationId xmlns:a16="http://schemas.microsoft.com/office/drawing/2014/main" id="{59F5C714-1E4C-0C61-8E24-04593CC9765A}"/>
              </a:ext>
            </a:extLst>
          </p:cNvPr>
          <p:cNvSpPr txBox="1"/>
          <p:nvPr/>
        </p:nvSpPr>
        <p:spPr>
          <a:xfrm>
            <a:off x="2167568" y="6391616"/>
            <a:ext cx="5929829" cy="369332"/>
          </a:xfrm>
          <a:prstGeom prst="rect">
            <a:avLst/>
          </a:prstGeom>
          <a:noFill/>
        </p:spPr>
        <p:txBody>
          <a:bodyPr wrap="square">
            <a:spAutoFit/>
          </a:bodyPr>
          <a:lstStyle/>
          <a:p>
            <a:pPr>
              <a:spcBef>
                <a:spcPct val="0"/>
              </a:spcBef>
              <a:buFontTx/>
              <a:buNone/>
            </a:pPr>
            <a:r>
              <a:rPr lang="fr-FR" altLang="fr-FR" sz="1800" dirty="0">
                <a:latin typeface="Garamond" panose="02020404030301010803" pitchFamily="18" charset="0"/>
              </a:rPr>
              <a:t>© Archives départementales de la Haute-Vienne, 2024-2025</a:t>
            </a:r>
          </a:p>
        </p:txBody>
      </p:sp>
    </p:spTree>
    <p:extLst>
      <p:ext uri="{BB962C8B-B14F-4D97-AF65-F5344CB8AC3E}">
        <p14:creationId xmlns:p14="http://schemas.microsoft.com/office/powerpoint/2010/main" val="199214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2D2D507-9FE1-6F81-AD37-C9D99BD8213F}"/>
              </a:ext>
            </a:extLst>
          </p:cNvPr>
          <p:cNvSpPr>
            <a:spLocks noGrp="1" noChangeArrowheads="1"/>
          </p:cNvSpPr>
          <p:nvPr>
            <p:ph type="title"/>
          </p:nvPr>
        </p:nvSpPr>
        <p:spPr>
          <a:xfrm>
            <a:off x="2438400" y="228600"/>
            <a:ext cx="5029200" cy="457200"/>
          </a:xfrm>
        </p:spPr>
        <p:txBody>
          <a:bodyPr/>
          <a:lstStyle/>
          <a:p>
            <a:pPr algn="ctr" eaLnBrk="1" hangingPunct="1"/>
            <a:r>
              <a:rPr lang="fr-FR" altLang="fr-FR" sz="2400" b="1" dirty="0">
                <a:latin typeface="Garamond" panose="02020404030301010803" pitchFamily="18" charset="0"/>
              </a:rPr>
              <a:t>LES JEDBURGH TEAMS</a:t>
            </a:r>
            <a:endParaRPr lang="fr-FR" altLang="fr-FR" dirty="0">
              <a:latin typeface="Garamond" panose="02020404030301010803" pitchFamily="18" charset="0"/>
            </a:endParaRPr>
          </a:p>
        </p:txBody>
      </p:sp>
      <p:sp>
        <p:nvSpPr>
          <p:cNvPr id="55298" name="Text Box 4">
            <a:extLst>
              <a:ext uri="{FF2B5EF4-FFF2-40B4-BE49-F238E27FC236}">
                <a16:creationId xmlns:a16="http://schemas.microsoft.com/office/drawing/2014/main" id="{B3D21365-5B2C-AB73-E978-CD2F6694E7EE}"/>
              </a:ext>
            </a:extLst>
          </p:cNvPr>
          <p:cNvSpPr txBox="1">
            <a:spLocks noChangeArrowheads="1"/>
          </p:cNvSpPr>
          <p:nvPr/>
        </p:nvSpPr>
        <p:spPr bwMode="auto">
          <a:xfrm>
            <a:off x="800100" y="1028343"/>
            <a:ext cx="8305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1800" dirty="0">
                <a:latin typeface="Garamond" panose="02020404030301010803" pitchFamily="18" charset="0"/>
              </a:rPr>
              <a:t>Elles se composaient de membres du SOE (</a:t>
            </a:r>
            <a:r>
              <a:rPr lang="fr-FR" altLang="fr-FR" sz="1800" dirty="0" err="1">
                <a:latin typeface="Garamond" panose="02020404030301010803" pitchFamily="18" charset="0"/>
              </a:rPr>
              <a:t>Special</a:t>
            </a:r>
            <a:r>
              <a:rPr lang="fr-FR" altLang="fr-FR" sz="1800" dirty="0">
                <a:latin typeface="Garamond" panose="02020404030301010803" pitchFamily="18" charset="0"/>
              </a:rPr>
              <a:t> </a:t>
            </a:r>
            <a:r>
              <a:rPr lang="fr-FR" altLang="fr-FR" sz="1800" dirty="0" err="1">
                <a:latin typeface="Garamond" panose="02020404030301010803" pitchFamily="18" charset="0"/>
              </a:rPr>
              <a:t>Operation</a:t>
            </a:r>
            <a:r>
              <a:rPr lang="fr-FR" altLang="fr-FR" sz="1800" dirty="0">
                <a:latin typeface="Garamond" panose="02020404030301010803" pitchFamily="18" charset="0"/>
              </a:rPr>
              <a:t> </a:t>
            </a:r>
            <a:r>
              <a:rPr lang="fr-FR" altLang="fr-FR" sz="1800" dirty="0" err="1">
                <a:latin typeface="Garamond" panose="02020404030301010803" pitchFamily="18" charset="0"/>
              </a:rPr>
              <a:t>Executive</a:t>
            </a:r>
            <a:r>
              <a:rPr lang="fr-FR" altLang="fr-FR" sz="1800" dirty="0">
                <a:latin typeface="Garamond" panose="02020404030301010803" pitchFamily="18" charset="0"/>
              </a:rPr>
              <a:t>, service secret britannique), de l’OSS (Office of Strategic Service américain), du Bureau de la France libre ainsi que des militaires des armées françaises.</a:t>
            </a:r>
          </a:p>
          <a:p>
            <a:pPr algn="just">
              <a:spcBef>
                <a:spcPct val="0"/>
              </a:spcBef>
              <a:buFontTx/>
              <a:buNone/>
            </a:pPr>
            <a:endParaRPr lang="fr-FR" altLang="fr-FR" sz="1800" dirty="0">
              <a:latin typeface="Garamond" panose="02020404030301010803" pitchFamily="18" charset="0"/>
            </a:endParaRPr>
          </a:p>
          <a:p>
            <a:pPr algn="just">
              <a:spcBef>
                <a:spcPct val="0"/>
              </a:spcBef>
              <a:buFontTx/>
              <a:buNone/>
            </a:pPr>
            <a:r>
              <a:rPr lang="fr-FR" altLang="fr-FR" sz="1800" dirty="0">
                <a:latin typeface="Garamond" panose="02020404030301010803" pitchFamily="18" charset="0"/>
              </a:rPr>
              <a:t>Leurs missions étaient de :</a:t>
            </a:r>
          </a:p>
          <a:p>
            <a:pPr algn="just">
              <a:spcBef>
                <a:spcPct val="0"/>
              </a:spcBef>
              <a:buFontTx/>
              <a:buChar char="-"/>
            </a:pPr>
            <a:r>
              <a:rPr lang="fr-FR" altLang="fr-FR" sz="1800" dirty="0">
                <a:latin typeface="Garamond" panose="02020404030301010803" pitchFamily="18" charset="0"/>
              </a:rPr>
              <a:t> équiper les résistants</a:t>
            </a:r>
          </a:p>
          <a:p>
            <a:pPr algn="just">
              <a:spcBef>
                <a:spcPct val="0"/>
              </a:spcBef>
              <a:buFontTx/>
              <a:buChar char="-"/>
            </a:pPr>
            <a:r>
              <a:rPr lang="fr-FR" altLang="fr-FR" sz="1800">
                <a:latin typeface="Garamond" panose="02020404030301010803" pitchFamily="18" charset="0"/>
              </a:rPr>
              <a:t> coordonner les actions des maquis (sabotages, guérilla contre les Allemands)</a:t>
            </a:r>
            <a:endParaRPr lang="fr-FR" altLang="fr-FR" sz="1800" dirty="0">
              <a:latin typeface="Garamond" panose="02020404030301010803" pitchFamily="18" charset="0"/>
            </a:endParaRPr>
          </a:p>
          <a:p>
            <a:pPr algn="just">
              <a:spcBef>
                <a:spcPct val="0"/>
              </a:spcBef>
              <a:buFontTx/>
              <a:buChar char="-"/>
            </a:pPr>
            <a:r>
              <a:rPr lang="fr-FR" altLang="fr-FR" sz="1800" dirty="0">
                <a:latin typeface="Garamond" panose="02020404030301010803" pitchFamily="18" charset="0"/>
              </a:rPr>
              <a:t> éloigner les forces de l’Axe des c</a:t>
            </a:r>
            <a:r>
              <a:rPr lang="fr-FR" altLang="ja-JP" sz="1800" dirty="0">
                <a:latin typeface="Garamond" panose="02020404030301010803" pitchFamily="18" charset="0"/>
              </a:rPr>
              <a:t>ôtes pour préparer les débarquements.</a:t>
            </a:r>
          </a:p>
          <a:p>
            <a:pPr algn="just">
              <a:spcBef>
                <a:spcPct val="0"/>
              </a:spcBef>
              <a:buFontTx/>
              <a:buChar char="-"/>
            </a:pPr>
            <a:endParaRPr lang="fr-FR" altLang="ja-JP" sz="1800" dirty="0">
              <a:latin typeface="Garamond" panose="02020404030301010803" pitchFamily="18" charset="0"/>
            </a:endParaRPr>
          </a:p>
          <a:p>
            <a:pPr algn="just">
              <a:spcBef>
                <a:spcPct val="0"/>
              </a:spcBef>
              <a:buFontTx/>
              <a:buNone/>
            </a:pPr>
            <a:r>
              <a:rPr lang="fr-FR" altLang="ja-JP" sz="1800" dirty="0">
                <a:latin typeface="Garamond" panose="02020404030301010803" pitchFamily="18" charset="0"/>
              </a:rPr>
              <a:t>Ils étaient parachutés pour remplir leurs missions. On compte plusieurs opérations en Haute-Vienne dont :</a:t>
            </a:r>
          </a:p>
          <a:p>
            <a:pPr algn="just">
              <a:spcBef>
                <a:spcPct val="0"/>
              </a:spcBef>
              <a:buFontTx/>
              <a:buChar char="-"/>
            </a:pPr>
            <a:r>
              <a:rPr lang="fr-FR" altLang="fr-FR" sz="1800" dirty="0">
                <a:latin typeface="Garamond" panose="02020404030301010803" pitchFamily="18" charset="0"/>
              </a:rPr>
              <a:t> le 12 juillet 1944 : 32 forteresses américaines ont largué des conteneurs pour les résistants du maquis de Georges </a:t>
            </a:r>
            <a:r>
              <a:rPr lang="fr-FR" altLang="fr-FR" sz="1800" dirty="0" err="1">
                <a:latin typeface="Garamond" panose="02020404030301010803" pitchFamily="18" charset="0"/>
              </a:rPr>
              <a:t>Guingouin</a:t>
            </a:r>
            <a:r>
              <a:rPr lang="fr-FR" altLang="fr-FR" sz="1800" dirty="0">
                <a:latin typeface="Garamond" panose="02020404030301010803" pitchFamily="18" charset="0"/>
              </a:rPr>
              <a:t> au Clos près de Sussac. Il a fallu plusieurs jours pour évacuer le matériel (</a:t>
            </a:r>
            <a:r>
              <a:rPr lang="fr-FR" altLang="fr-FR" sz="1800" dirty="0" err="1">
                <a:latin typeface="Garamond" panose="02020404030301010803" pitchFamily="18" charset="0"/>
              </a:rPr>
              <a:t>Jed</a:t>
            </a:r>
            <a:r>
              <a:rPr lang="fr-FR" altLang="fr-FR" sz="1800" dirty="0">
                <a:latin typeface="Garamond" panose="02020404030301010803" pitchFamily="18" charset="0"/>
              </a:rPr>
              <a:t> Team Andy).</a:t>
            </a:r>
          </a:p>
          <a:p>
            <a:pPr algn="just">
              <a:spcBef>
                <a:spcPct val="0"/>
              </a:spcBef>
              <a:buFontTx/>
              <a:buChar char="-"/>
            </a:pPr>
            <a:r>
              <a:rPr lang="fr-FR" altLang="fr-FR" sz="1800" dirty="0">
                <a:latin typeface="Garamond" panose="02020404030301010803" pitchFamily="18" charset="0"/>
              </a:rPr>
              <a:t> le 10 ao</a:t>
            </a:r>
            <a:r>
              <a:rPr lang="fr-FR" altLang="ja-JP" sz="1800" dirty="0">
                <a:latin typeface="Garamond" panose="02020404030301010803" pitchFamily="18" charset="0"/>
              </a:rPr>
              <a:t>ût 1944 : deux avions ont parachuté des hommes des Forces Françaises Combattantes dont le capitaine Viguier et le capitaine Charles Brown de l’armée des Etats-Unis pour aider à la libération de Limoges (</a:t>
            </a:r>
            <a:r>
              <a:rPr lang="fr-FR" altLang="ja-JP" sz="1800" dirty="0" err="1">
                <a:latin typeface="Garamond" panose="02020404030301010803" pitchFamily="18" charset="0"/>
              </a:rPr>
              <a:t>Jed</a:t>
            </a:r>
            <a:r>
              <a:rPr lang="fr-FR" altLang="ja-JP" sz="1800" dirty="0">
                <a:latin typeface="Garamond" panose="02020404030301010803" pitchFamily="18" charset="0"/>
              </a:rPr>
              <a:t> Team Lee).</a:t>
            </a:r>
            <a:endParaRPr lang="fr-FR" altLang="fr-FR" sz="1800" dirty="0">
              <a:latin typeface="Garamond" panose="02020404030301010803" pitchFamily="18" charset="0"/>
            </a:endParaRPr>
          </a:p>
        </p:txBody>
      </p:sp>
    </p:spTree>
    <p:extLst>
      <p:ext uri="{BB962C8B-B14F-4D97-AF65-F5344CB8AC3E}">
        <p14:creationId xmlns:p14="http://schemas.microsoft.com/office/powerpoint/2010/main" val="344950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a:extLst>
              <a:ext uri="{FF2B5EF4-FFF2-40B4-BE49-F238E27FC236}">
                <a16:creationId xmlns:a16="http://schemas.microsoft.com/office/drawing/2014/main" id="{D4C11723-7E75-0CA0-9B28-A6F889095E21}"/>
              </a:ext>
            </a:extLst>
          </p:cNvPr>
          <p:cNvSpPr>
            <a:spLocks noGrp="1" noChangeArrowheads="1"/>
          </p:cNvSpPr>
          <p:nvPr>
            <p:ph type="title"/>
          </p:nvPr>
        </p:nvSpPr>
        <p:spPr>
          <a:xfrm>
            <a:off x="2293620" y="116522"/>
            <a:ext cx="5867400" cy="457200"/>
          </a:xfrm>
        </p:spPr>
        <p:txBody>
          <a:bodyPr/>
          <a:lstStyle/>
          <a:p>
            <a:pPr eaLnBrk="1" hangingPunct="1"/>
            <a:r>
              <a:rPr lang="fr-FR" altLang="fr-FR" sz="2400" b="1" dirty="0">
                <a:latin typeface="Garamond" panose="02020404030301010803" pitchFamily="18" charset="0"/>
              </a:rPr>
              <a:t>CARTE AMERICAINE D’ALTITUDE</a:t>
            </a:r>
            <a:endParaRPr lang="fr-FR" altLang="fr-FR" sz="2400" dirty="0">
              <a:latin typeface="Garamond" panose="02020404030301010803" pitchFamily="18" charset="0"/>
            </a:endParaRPr>
          </a:p>
        </p:txBody>
      </p:sp>
      <p:pic>
        <p:nvPicPr>
          <p:cNvPr id="24578" name="Picture 1027" descr="1 FI 176">
            <a:extLst>
              <a:ext uri="{FF2B5EF4-FFF2-40B4-BE49-F238E27FC236}">
                <a16:creationId xmlns:a16="http://schemas.microsoft.com/office/drawing/2014/main" id="{A30479F4-DF25-3189-B72C-7F6A075A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9" y="685800"/>
            <a:ext cx="80232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1028" descr="1 FI 176">
            <a:extLst>
              <a:ext uri="{FF2B5EF4-FFF2-40B4-BE49-F238E27FC236}">
                <a16:creationId xmlns:a16="http://schemas.microsoft.com/office/drawing/2014/main" id="{1D926B2F-BC5A-BECC-EFF1-F43C03373C63}"/>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752600" y="8382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Oval 1029">
            <a:extLst>
              <a:ext uri="{FF2B5EF4-FFF2-40B4-BE49-F238E27FC236}">
                <a16:creationId xmlns:a16="http://schemas.microsoft.com/office/drawing/2014/main" id="{2CE8AA12-E45D-0673-CFA8-A1ADEE9D964C}"/>
              </a:ext>
            </a:extLst>
          </p:cNvPr>
          <p:cNvSpPr>
            <a:spLocks noChangeArrowheads="1"/>
          </p:cNvSpPr>
          <p:nvPr/>
        </p:nvSpPr>
        <p:spPr bwMode="auto">
          <a:xfrm>
            <a:off x="2743200" y="3886200"/>
            <a:ext cx="12192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4581" name="Text Box 1031">
            <a:extLst>
              <a:ext uri="{FF2B5EF4-FFF2-40B4-BE49-F238E27FC236}">
                <a16:creationId xmlns:a16="http://schemas.microsoft.com/office/drawing/2014/main" id="{5947B133-4BD5-C9FD-6A21-8DAD26545DB2}"/>
              </a:ext>
            </a:extLst>
          </p:cNvPr>
          <p:cNvSpPr txBox="1">
            <a:spLocks noChangeArrowheads="1"/>
          </p:cNvSpPr>
          <p:nvPr/>
        </p:nvSpPr>
        <p:spPr bwMode="auto">
          <a:xfrm>
            <a:off x="4410076" y="6461126"/>
            <a:ext cx="1052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a:latin typeface="Garamond" panose="02020404030301010803" pitchFamily="18" charset="0"/>
              </a:rPr>
              <a:t>1 Fi 176 </a:t>
            </a:r>
          </a:p>
        </p:txBody>
      </p:sp>
      <p:sp>
        <p:nvSpPr>
          <p:cNvPr id="88072" name="Text Box 1032">
            <a:extLst>
              <a:ext uri="{FF2B5EF4-FFF2-40B4-BE49-F238E27FC236}">
                <a16:creationId xmlns:a16="http://schemas.microsoft.com/office/drawing/2014/main" id="{F17EAAB7-7DC3-46F7-61A1-AC2363132217}"/>
              </a:ext>
            </a:extLst>
          </p:cNvPr>
          <p:cNvSpPr txBox="1">
            <a:spLocks noChangeArrowheads="1"/>
          </p:cNvSpPr>
          <p:nvPr/>
        </p:nvSpPr>
        <p:spPr bwMode="auto">
          <a:xfrm>
            <a:off x="609600" y="2590801"/>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400" b="1">
                <a:latin typeface="Garamond" panose="02020404030301010803" pitchFamily="18" charset="0"/>
              </a:rPr>
              <a:t>7-8 juin 1944 : parachutage sur le terrain « ORANGE » au Clos près de Sussac.</a:t>
            </a:r>
          </a:p>
        </p:txBody>
      </p:sp>
      <p:sp>
        <p:nvSpPr>
          <p:cNvPr id="88073" name="Oval 1033">
            <a:extLst>
              <a:ext uri="{FF2B5EF4-FFF2-40B4-BE49-F238E27FC236}">
                <a16:creationId xmlns:a16="http://schemas.microsoft.com/office/drawing/2014/main" id="{774FAF0E-D755-89C9-B878-0D101BB3A1F4}"/>
              </a:ext>
            </a:extLst>
          </p:cNvPr>
          <p:cNvSpPr>
            <a:spLocks noChangeArrowheads="1"/>
          </p:cNvSpPr>
          <p:nvPr/>
        </p:nvSpPr>
        <p:spPr bwMode="auto">
          <a:xfrm>
            <a:off x="3429000" y="5257800"/>
            <a:ext cx="1524000" cy="609600"/>
          </a:xfrm>
          <a:prstGeom prst="ellipse">
            <a:avLst/>
          </a:prstGeom>
          <a:noFill/>
          <a:ln w="57150">
            <a:solidFill>
              <a:srgbClr val="E3152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88074" name="Text Box 1034">
            <a:extLst>
              <a:ext uri="{FF2B5EF4-FFF2-40B4-BE49-F238E27FC236}">
                <a16:creationId xmlns:a16="http://schemas.microsoft.com/office/drawing/2014/main" id="{BDF97A9D-4316-E618-4984-F7747985237E}"/>
              </a:ext>
            </a:extLst>
          </p:cNvPr>
          <p:cNvSpPr txBox="1">
            <a:spLocks noChangeArrowheads="1"/>
          </p:cNvSpPr>
          <p:nvPr/>
        </p:nvSpPr>
        <p:spPr bwMode="auto">
          <a:xfrm>
            <a:off x="4953000" y="5105401"/>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400" b="1">
                <a:latin typeface="Garamond" panose="02020404030301010803" pitchFamily="18" charset="0"/>
              </a:rPr>
              <a:t>13 ao</a:t>
            </a:r>
            <a:r>
              <a:rPr lang="fr-FR" altLang="ja-JP" sz="2400" b="1">
                <a:latin typeface="Garamond" panose="02020404030301010803" pitchFamily="18" charset="0"/>
              </a:rPr>
              <a:t>ût 1944 : parachutage des Jedburgh teams, opération« ALEXANDER ».</a:t>
            </a:r>
            <a:endParaRPr lang="fr-FR" altLang="fr-FR" sz="2400" b="1">
              <a:latin typeface="Garamond" panose="02020404030301010803" pitchFamily="18" charset="0"/>
            </a:endParaRPr>
          </a:p>
        </p:txBody>
      </p:sp>
      <p:sp>
        <p:nvSpPr>
          <p:cNvPr id="88075" name="Text Box 1035">
            <a:extLst>
              <a:ext uri="{FF2B5EF4-FFF2-40B4-BE49-F238E27FC236}">
                <a16:creationId xmlns:a16="http://schemas.microsoft.com/office/drawing/2014/main" id="{6C9BA84A-76CF-16D1-DA8A-EAF04DB54702}"/>
              </a:ext>
            </a:extLst>
          </p:cNvPr>
          <p:cNvSpPr txBox="1">
            <a:spLocks noChangeArrowheads="1"/>
          </p:cNvSpPr>
          <p:nvPr/>
        </p:nvSpPr>
        <p:spPr bwMode="auto">
          <a:xfrm>
            <a:off x="609601" y="4267201"/>
            <a:ext cx="3902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400" b="1">
                <a:latin typeface="Garamond" panose="02020404030301010803" pitchFamily="18" charset="0"/>
              </a:rPr>
              <a:t>12 juillet 1944 : parachutage des Jedburgh teams, opération « ANDY ».</a:t>
            </a:r>
          </a:p>
        </p:txBody>
      </p:sp>
      <p:sp>
        <p:nvSpPr>
          <p:cNvPr id="88076" name="Oval 1036">
            <a:extLst>
              <a:ext uri="{FF2B5EF4-FFF2-40B4-BE49-F238E27FC236}">
                <a16:creationId xmlns:a16="http://schemas.microsoft.com/office/drawing/2014/main" id="{7E25E09E-7162-A838-98A8-3A79EB486DB1}"/>
              </a:ext>
            </a:extLst>
          </p:cNvPr>
          <p:cNvSpPr>
            <a:spLocks noChangeArrowheads="1"/>
          </p:cNvSpPr>
          <p:nvPr/>
        </p:nvSpPr>
        <p:spPr bwMode="auto">
          <a:xfrm>
            <a:off x="4343400" y="3810000"/>
            <a:ext cx="1295400" cy="533400"/>
          </a:xfrm>
          <a:prstGeom prst="ellipse">
            <a:avLst/>
          </a:prstGeom>
          <a:noFill/>
          <a:ln w="57150">
            <a:solidFill>
              <a:srgbClr val="E3152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88077" name="Text Box 1037">
            <a:extLst>
              <a:ext uri="{FF2B5EF4-FFF2-40B4-BE49-F238E27FC236}">
                <a16:creationId xmlns:a16="http://schemas.microsoft.com/office/drawing/2014/main" id="{7BD0A5EA-A044-D627-25F4-3505E5F1CE87}"/>
              </a:ext>
            </a:extLst>
          </p:cNvPr>
          <p:cNvSpPr txBox="1">
            <a:spLocks noChangeArrowheads="1"/>
          </p:cNvSpPr>
          <p:nvPr/>
        </p:nvSpPr>
        <p:spPr bwMode="auto">
          <a:xfrm>
            <a:off x="5562601" y="3124200"/>
            <a:ext cx="3749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400" b="1">
                <a:latin typeface="Garamond" panose="02020404030301010803" pitchFamily="18" charset="0"/>
              </a:rPr>
              <a:t>25 juin 1944 : parachutage de jour de 71 forteresses sur le terrain de la Borderie à Domps.</a:t>
            </a:r>
          </a:p>
        </p:txBody>
      </p:sp>
    </p:spTree>
    <p:extLst>
      <p:ext uri="{BB962C8B-B14F-4D97-AF65-F5344CB8AC3E}">
        <p14:creationId xmlns:p14="http://schemas.microsoft.com/office/powerpoint/2010/main" val="393092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anim calcmode="lin" valueType="num">
                                      <p:cBhvr>
                                        <p:cTn id="7" dur="500" fill="hold"/>
                                        <p:tgtEl>
                                          <p:spTgt spid="88068"/>
                                        </p:tgtEl>
                                        <p:attrNameLst>
                                          <p:attrName>ppt_w</p:attrName>
                                        </p:attrNameLst>
                                      </p:cBhvr>
                                      <p:tavLst>
                                        <p:tav tm="0">
                                          <p:val>
                                            <p:fltVal val="0"/>
                                          </p:val>
                                        </p:tav>
                                        <p:tav tm="100000">
                                          <p:val>
                                            <p:strVal val="#ppt_w"/>
                                          </p:val>
                                        </p:tav>
                                      </p:tavLst>
                                    </p:anim>
                                    <p:anim calcmode="lin" valueType="num">
                                      <p:cBhvr>
                                        <p:cTn id="8" dur="500" fill="hold"/>
                                        <p:tgtEl>
                                          <p:spTgt spid="88068"/>
                                        </p:tgtEl>
                                        <p:attrNameLst>
                                          <p:attrName>ppt_h</p:attrName>
                                        </p:attrNameLst>
                                      </p:cBhvr>
                                      <p:tavLst>
                                        <p:tav tm="0">
                                          <p:val>
                                            <p:fltVal val="0"/>
                                          </p:val>
                                        </p:tav>
                                        <p:tav tm="100000">
                                          <p:val>
                                            <p:strVal val="#ppt_h"/>
                                          </p:val>
                                        </p:tav>
                                      </p:tavLst>
                                    </p:anim>
                                    <p:animEffect transition="in" filter="fade">
                                      <p:cBhvr>
                                        <p:cTn id="9" dur="500"/>
                                        <p:tgtEl>
                                          <p:spTgt spid="88068"/>
                                        </p:tgtEl>
                                      </p:cBhvr>
                                    </p:animEffect>
                                  </p:childTnLst>
                                </p:cTn>
                              </p:par>
                            </p:childTnLst>
                          </p:cTn>
                        </p:par>
                        <p:par>
                          <p:cTn id="10" fill="hold" nodeType="afterGroup">
                            <p:stCondLst>
                              <p:cond delay="500"/>
                            </p:stCondLst>
                            <p:childTnLst>
                              <p:par>
                                <p:cTn id="11" presetID="1" presetClass="entr" presetSubtype="0" fill="hold" nodeType="afterEffect">
                                  <p:stCondLst>
                                    <p:cond delay="2000"/>
                                  </p:stCondLst>
                                  <p:childTnLst>
                                    <p:set>
                                      <p:cBhvr>
                                        <p:cTn id="12" dur="1" fill="hold">
                                          <p:stCondLst>
                                            <p:cond delay="0"/>
                                          </p:stCondLst>
                                        </p:cTn>
                                        <p:tgtEl>
                                          <p:spTgt spid="88069"/>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nodeType="afterEffect">
                                  <p:stCondLst>
                                    <p:cond delay="2000"/>
                                  </p:stCondLst>
                                  <p:childTnLst>
                                    <p:set>
                                      <p:cBhvr>
                                        <p:cTn id="15" dur="1" fill="hold">
                                          <p:stCondLst>
                                            <p:cond delay="0"/>
                                          </p:stCondLst>
                                        </p:cTn>
                                        <p:tgtEl>
                                          <p:spTgt spid="88072"/>
                                        </p:tgtEl>
                                        <p:attrNameLst>
                                          <p:attrName>style.visibility</p:attrName>
                                        </p:attrNameLst>
                                      </p:cBhvr>
                                      <p:to>
                                        <p:strVal val="visible"/>
                                      </p:to>
                                    </p:set>
                                  </p:childTnLst>
                                </p:cTn>
                              </p:par>
                            </p:childTnLst>
                          </p:cTn>
                        </p:par>
                        <p:par>
                          <p:cTn id="16" fill="hold" nodeType="afterGroup">
                            <p:stCondLst>
                              <p:cond delay="4500"/>
                            </p:stCondLst>
                            <p:childTnLst>
                              <p:par>
                                <p:cTn id="17" presetID="1" presetClass="entr" presetSubtype="0" fill="hold" nodeType="afterEffect">
                                  <p:stCondLst>
                                    <p:cond delay="2000"/>
                                  </p:stCondLst>
                                  <p:childTnLst>
                                    <p:set>
                                      <p:cBhvr>
                                        <p:cTn id="18" dur="1" fill="hold">
                                          <p:stCondLst>
                                            <p:cond delay="0"/>
                                          </p:stCondLst>
                                        </p:cTn>
                                        <p:tgtEl>
                                          <p:spTgt spid="88076"/>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nodeType="afterEffect">
                                  <p:stCondLst>
                                    <p:cond delay="2000"/>
                                  </p:stCondLst>
                                  <p:childTnLst>
                                    <p:set>
                                      <p:cBhvr>
                                        <p:cTn id="21" dur="1" fill="hold">
                                          <p:stCondLst>
                                            <p:cond delay="0"/>
                                          </p:stCondLst>
                                        </p:cTn>
                                        <p:tgtEl>
                                          <p:spTgt spid="88077"/>
                                        </p:tgtEl>
                                        <p:attrNameLst>
                                          <p:attrName>style.visibility</p:attrName>
                                        </p:attrNameLst>
                                      </p:cBhvr>
                                      <p:to>
                                        <p:strVal val="visible"/>
                                      </p:to>
                                    </p:set>
                                  </p:childTnLst>
                                </p:cTn>
                              </p:par>
                            </p:childTnLst>
                          </p:cTn>
                        </p:par>
                        <p:par>
                          <p:cTn id="22" fill="hold" nodeType="afterGroup">
                            <p:stCondLst>
                              <p:cond delay="8500"/>
                            </p:stCondLst>
                            <p:childTnLst>
                              <p:par>
                                <p:cTn id="23" presetID="1" presetClass="entr" presetSubtype="0" fill="hold" nodeType="afterEffect">
                                  <p:stCondLst>
                                    <p:cond delay="2000"/>
                                  </p:stCondLst>
                                  <p:childTnLst>
                                    <p:set>
                                      <p:cBhvr>
                                        <p:cTn id="24" dur="1" fill="hold">
                                          <p:stCondLst>
                                            <p:cond delay="0"/>
                                          </p:stCondLst>
                                        </p:cTn>
                                        <p:tgtEl>
                                          <p:spTgt spid="88075"/>
                                        </p:tgtEl>
                                        <p:attrNameLst>
                                          <p:attrName>style.visibility</p:attrName>
                                        </p:attrNameLst>
                                      </p:cBhvr>
                                      <p:to>
                                        <p:strVal val="visible"/>
                                      </p:to>
                                    </p:set>
                                  </p:childTnLst>
                                </p:cTn>
                              </p:par>
                            </p:childTnLst>
                          </p:cTn>
                        </p:par>
                        <p:par>
                          <p:cTn id="25" fill="hold" nodeType="afterGroup">
                            <p:stCondLst>
                              <p:cond delay="10500"/>
                            </p:stCondLst>
                            <p:childTnLst>
                              <p:par>
                                <p:cTn id="26" presetID="1" presetClass="entr" presetSubtype="0" fill="hold" nodeType="afterEffect">
                                  <p:stCondLst>
                                    <p:cond delay="2000"/>
                                  </p:stCondLst>
                                  <p:childTnLst>
                                    <p:set>
                                      <p:cBhvr>
                                        <p:cTn id="27" dur="1" fill="hold">
                                          <p:stCondLst>
                                            <p:cond delay="0"/>
                                          </p:stCondLst>
                                        </p:cTn>
                                        <p:tgtEl>
                                          <p:spTgt spid="88073"/>
                                        </p:tgtEl>
                                        <p:attrNameLst>
                                          <p:attrName>style.visibility</p:attrName>
                                        </p:attrNameLst>
                                      </p:cBhvr>
                                      <p:to>
                                        <p:strVal val="visible"/>
                                      </p:to>
                                    </p:set>
                                  </p:childTnLst>
                                </p:cTn>
                              </p:par>
                            </p:childTnLst>
                          </p:cTn>
                        </p:par>
                        <p:par>
                          <p:cTn id="28" fill="hold" nodeType="afterGroup">
                            <p:stCondLst>
                              <p:cond delay="12500"/>
                            </p:stCondLst>
                            <p:childTnLst>
                              <p:par>
                                <p:cTn id="29" presetID="1" presetClass="entr" presetSubtype="0" fill="hold" nodeType="afterEffect">
                                  <p:stCondLst>
                                    <p:cond delay="2000"/>
                                  </p:stCondLst>
                                  <p:childTnLst>
                                    <p:set>
                                      <p:cBhvr>
                                        <p:cTn id="30" dur="1" fill="hold">
                                          <p:stCondLst>
                                            <p:cond delay="0"/>
                                          </p:stCondLst>
                                        </p:cTn>
                                        <p:tgtEl>
                                          <p:spTgt spid="88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2" grpId="0"/>
      <p:bldP spid="88073" grpId="0" animBg="1"/>
      <p:bldP spid="88074" grpId="0"/>
      <p:bldP spid="88075" grpId="0"/>
      <p:bldP spid="88076" grpId="0" animBg="1"/>
      <p:bldP spid="880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2774D1F-5448-C64F-03B5-A53159E07AF3}"/>
              </a:ext>
            </a:extLst>
          </p:cNvPr>
          <p:cNvSpPr>
            <a:spLocks noGrp="1" noChangeArrowheads="1"/>
          </p:cNvSpPr>
          <p:nvPr>
            <p:ph type="title"/>
          </p:nvPr>
        </p:nvSpPr>
        <p:spPr>
          <a:xfrm>
            <a:off x="2171700" y="0"/>
            <a:ext cx="5562600" cy="457200"/>
          </a:xfrm>
        </p:spPr>
        <p:txBody>
          <a:bodyPr/>
          <a:lstStyle/>
          <a:p>
            <a:pPr algn="ctr" eaLnBrk="1" hangingPunct="1"/>
            <a:r>
              <a:rPr lang="fr-FR" altLang="fr-FR" sz="2400" b="1" dirty="0">
                <a:latin typeface="Garamond" panose="02020404030301010803" pitchFamily="18" charset="0"/>
              </a:rPr>
              <a:t>OPERATION JED TEAM LEE</a:t>
            </a:r>
            <a:endParaRPr lang="fr-FR" altLang="fr-FR" sz="2400" dirty="0">
              <a:latin typeface="Garamond" panose="02020404030301010803" pitchFamily="18" charset="0"/>
            </a:endParaRPr>
          </a:p>
        </p:txBody>
      </p:sp>
      <p:pic>
        <p:nvPicPr>
          <p:cNvPr id="118788" name="Picture 4" descr="Scan-131207-0001">
            <a:extLst>
              <a:ext uri="{FF2B5EF4-FFF2-40B4-BE49-F238E27FC236}">
                <a16:creationId xmlns:a16="http://schemas.microsoft.com/office/drawing/2014/main" id="{35C9B39E-D163-8275-30DF-28A081D3E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822326"/>
            <a:ext cx="5468938" cy="573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a:extLst>
              <a:ext uri="{FF2B5EF4-FFF2-40B4-BE49-F238E27FC236}">
                <a16:creationId xmlns:a16="http://schemas.microsoft.com/office/drawing/2014/main" id="{C72C350A-82AC-9A22-34D4-175AA0BA45E3}"/>
              </a:ext>
            </a:extLst>
          </p:cNvPr>
          <p:cNvSpPr txBox="1">
            <a:spLocks noChangeArrowheads="1"/>
          </p:cNvSpPr>
          <p:nvPr/>
        </p:nvSpPr>
        <p:spPr bwMode="auto">
          <a:xfrm>
            <a:off x="723900" y="6461126"/>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a:latin typeface="Garamond" panose="02020404030301010803" pitchFamily="18" charset="0"/>
              </a:rPr>
              <a:t>Rapport personnel sur les activités Jed Team Lee : ADHV - 24 J 6</a:t>
            </a:r>
          </a:p>
        </p:txBody>
      </p:sp>
      <p:sp>
        <p:nvSpPr>
          <p:cNvPr id="59396" name="Text Box 7">
            <a:extLst>
              <a:ext uri="{FF2B5EF4-FFF2-40B4-BE49-F238E27FC236}">
                <a16:creationId xmlns:a16="http://schemas.microsoft.com/office/drawing/2014/main" id="{C6438A91-CFF3-391F-54FE-189CFAE3F238}"/>
              </a:ext>
            </a:extLst>
          </p:cNvPr>
          <p:cNvSpPr txBox="1">
            <a:spLocks noChangeArrowheads="1"/>
          </p:cNvSpPr>
          <p:nvPr/>
        </p:nvSpPr>
        <p:spPr bwMode="auto">
          <a:xfrm>
            <a:off x="6019801" y="2117726"/>
            <a:ext cx="3292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Parachutage dans la nuit du 9 au 10 ao</a:t>
            </a:r>
            <a:r>
              <a:rPr lang="fr-FR" altLang="ja-JP" sz="2000">
                <a:latin typeface="Garamond" panose="02020404030301010803" pitchFamily="18" charset="0"/>
              </a:rPr>
              <a:t>ût 1944 du capitaine Charles Brown en Haute-Vienne.</a:t>
            </a:r>
            <a:endParaRPr lang="fr-FR" altLang="fr-FR" sz="2000">
              <a:latin typeface="Garamond" panose="02020404030301010803" pitchFamily="18" charset="0"/>
            </a:endParaRPr>
          </a:p>
        </p:txBody>
      </p:sp>
      <p:sp>
        <p:nvSpPr>
          <p:cNvPr id="59402" name="Rectangle 13">
            <a:hlinkClick r:id="rId4" action="ppaction://hlinksldjump"/>
            <a:extLst>
              <a:ext uri="{FF2B5EF4-FFF2-40B4-BE49-F238E27FC236}">
                <a16:creationId xmlns:a16="http://schemas.microsoft.com/office/drawing/2014/main" id="{C6313422-700E-0383-CAB6-080F185E1273}"/>
              </a:ext>
            </a:extLst>
          </p:cNvPr>
          <p:cNvSpPr>
            <a:spLocks noChangeArrowheads="1"/>
          </p:cNvSpPr>
          <p:nvPr/>
        </p:nvSpPr>
        <p:spPr bwMode="auto">
          <a:xfrm>
            <a:off x="6019800" y="2743200"/>
            <a:ext cx="1957388" cy="38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3145091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2774D1F-5448-C64F-03B5-A53159E07AF3}"/>
              </a:ext>
            </a:extLst>
          </p:cNvPr>
          <p:cNvSpPr>
            <a:spLocks noGrp="1" noChangeArrowheads="1"/>
          </p:cNvSpPr>
          <p:nvPr>
            <p:ph type="title"/>
          </p:nvPr>
        </p:nvSpPr>
        <p:spPr>
          <a:xfrm>
            <a:off x="2171700" y="0"/>
            <a:ext cx="5562600" cy="457200"/>
          </a:xfrm>
        </p:spPr>
        <p:txBody>
          <a:bodyPr/>
          <a:lstStyle/>
          <a:p>
            <a:pPr algn="ctr" eaLnBrk="1" hangingPunct="1"/>
            <a:r>
              <a:rPr lang="fr-FR" altLang="fr-FR" sz="2400" b="1" dirty="0">
                <a:latin typeface="Garamond" panose="02020404030301010803" pitchFamily="18" charset="0"/>
              </a:rPr>
              <a:t>OPERATION JED TEAM LEE</a:t>
            </a:r>
            <a:endParaRPr lang="fr-FR" altLang="fr-FR" sz="2400" dirty="0">
              <a:latin typeface="Garamond" panose="02020404030301010803" pitchFamily="18" charset="0"/>
            </a:endParaRPr>
          </a:p>
        </p:txBody>
      </p:sp>
      <p:sp>
        <p:nvSpPr>
          <p:cNvPr id="59395" name="Text Box 5">
            <a:extLst>
              <a:ext uri="{FF2B5EF4-FFF2-40B4-BE49-F238E27FC236}">
                <a16:creationId xmlns:a16="http://schemas.microsoft.com/office/drawing/2014/main" id="{C72C350A-82AC-9A22-34D4-175AA0BA45E3}"/>
              </a:ext>
            </a:extLst>
          </p:cNvPr>
          <p:cNvSpPr txBox="1">
            <a:spLocks noChangeArrowheads="1"/>
          </p:cNvSpPr>
          <p:nvPr/>
        </p:nvSpPr>
        <p:spPr bwMode="auto">
          <a:xfrm>
            <a:off x="723900" y="6461126"/>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a:latin typeface="Garamond" panose="02020404030301010803" pitchFamily="18" charset="0"/>
              </a:rPr>
              <a:t>Rapport personnel sur les activités Jed Team Lee : ADHV - 24 J 6</a:t>
            </a:r>
          </a:p>
        </p:txBody>
      </p:sp>
      <p:sp>
        <p:nvSpPr>
          <p:cNvPr id="59396" name="Text Box 7">
            <a:extLst>
              <a:ext uri="{FF2B5EF4-FFF2-40B4-BE49-F238E27FC236}">
                <a16:creationId xmlns:a16="http://schemas.microsoft.com/office/drawing/2014/main" id="{C6438A91-CFF3-391F-54FE-189CFAE3F238}"/>
              </a:ext>
            </a:extLst>
          </p:cNvPr>
          <p:cNvSpPr txBox="1">
            <a:spLocks noChangeArrowheads="1"/>
          </p:cNvSpPr>
          <p:nvPr/>
        </p:nvSpPr>
        <p:spPr bwMode="auto">
          <a:xfrm>
            <a:off x="6019801" y="2117726"/>
            <a:ext cx="3292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Parachutage dans la nuit du 9 au 10 ao</a:t>
            </a:r>
            <a:r>
              <a:rPr lang="fr-FR" altLang="ja-JP" sz="2000">
                <a:latin typeface="Garamond" panose="02020404030301010803" pitchFamily="18" charset="0"/>
              </a:rPr>
              <a:t>ût 1944 du capitaine Charles Brown en Haute-Vienne.</a:t>
            </a:r>
            <a:endParaRPr lang="fr-FR" altLang="fr-FR" sz="2000">
              <a:latin typeface="Garamond" panose="02020404030301010803" pitchFamily="18" charset="0"/>
            </a:endParaRPr>
          </a:p>
        </p:txBody>
      </p:sp>
      <p:pic>
        <p:nvPicPr>
          <p:cNvPr id="118792" name="Picture 8" descr="Scan-131207-0002">
            <a:extLst>
              <a:ext uri="{FF2B5EF4-FFF2-40B4-BE49-F238E27FC236}">
                <a16:creationId xmlns:a16="http://schemas.microsoft.com/office/drawing/2014/main" id="{563B175B-3125-3521-CF0F-9A91A92BD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558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Text Box 9">
            <a:extLst>
              <a:ext uri="{FF2B5EF4-FFF2-40B4-BE49-F238E27FC236}">
                <a16:creationId xmlns:a16="http://schemas.microsoft.com/office/drawing/2014/main" id="{CF4F259B-8C60-33A6-5F02-3E76905C1A1E}"/>
              </a:ext>
            </a:extLst>
          </p:cNvPr>
          <p:cNvSpPr txBox="1">
            <a:spLocks noChangeArrowheads="1"/>
          </p:cNvSpPr>
          <p:nvPr/>
        </p:nvSpPr>
        <p:spPr bwMode="auto">
          <a:xfrm>
            <a:off x="6019800" y="3429001"/>
            <a:ext cx="3200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Mission : coordonner les actions de résistance pour négocier la reddition de Limoges.</a:t>
            </a:r>
          </a:p>
        </p:txBody>
      </p:sp>
      <p:sp>
        <p:nvSpPr>
          <p:cNvPr id="59402" name="Rectangle 13">
            <a:hlinkClick r:id="rId4" action="ppaction://hlinksldjump"/>
            <a:extLst>
              <a:ext uri="{FF2B5EF4-FFF2-40B4-BE49-F238E27FC236}">
                <a16:creationId xmlns:a16="http://schemas.microsoft.com/office/drawing/2014/main" id="{C6313422-700E-0383-CAB6-080F185E1273}"/>
              </a:ext>
            </a:extLst>
          </p:cNvPr>
          <p:cNvSpPr>
            <a:spLocks noChangeArrowheads="1"/>
          </p:cNvSpPr>
          <p:nvPr/>
        </p:nvSpPr>
        <p:spPr bwMode="auto">
          <a:xfrm>
            <a:off x="6019800" y="2743200"/>
            <a:ext cx="1957388" cy="38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752130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DC70DF22-A20C-449B-8C08-9AE80F0D1EA1}"/>
              </a:ext>
            </a:extLst>
          </p:cNvPr>
          <p:cNvSpPr>
            <a:spLocks noGrp="1" noChangeArrowheads="1"/>
          </p:cNvSpPr>
          <p:nvPr>
            <p:ph type="title"/>
          </p:nvPr>
        </p:nvSpPr>
        <p:spPr>
          <a:xfrm>
            <a:off x="1638301" y="155574"/>
            <a:ext cx="5105400" cy="381000"/>
          </a:xfrm>
        </p:spPr>
        <p:txBody>
          <a:bodyPr>
            <a:normAutofit fontScale="90000"/>
          </a:bodyPr>
          <a:lstStyle/>
          <a:p>
            <a:pPr eaLnBrk="1" hangingPunct="1"/>
            <a:r>
              <a:rPr lang="fr-FR" altLang="fr-FR" sz="2400" b="1" dirty="0">
                <a:latin typeface="Garamond" panose="02020404030301010803" pitchFamily="18" charset="0"/>
              </a:rPr>
              <a:t>CHARLES BROWN</a:t>
            </a:r>
            <a:endParaRPr lang="fr-FR" altLang="fr-FR" sz="2400" dirty="0">
              <a:latin typeface="Garamond" panose="02020404030301010803" pitchFamily="18" charset="0"/>
            </a:endParaRPr>
          </a:p>
        </p:txBody>
      </p:sp>
      <p:pic>
        <p:nvPicPr>
          <p:cNvPr id="67586" name="Picture 4" descr="brown">
            <a:extLst>
              <a:ext uri="{FF2B5EF4-FFF2-40B4-BE49-F238E27FC236}">
                <a16:creationId xmlns:a16="http://schemas.microsoft.com/office/drawing/2014/main" id="{324D45AF-8E41-909B-F972-E8C8A3BE0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6574"/>
            <a:ext cx="411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8">
            <a:extLst>
              <a:ext uri="{FF2B5EF4-FFF2-40B4-BE49-F238E27FC236}">
                <a16:creationId xmlns:a16="http://schemas.microsoft.com/office/drawing/2014/main" id="{27D5FD42-F3EB-86BD-4F08-CCA6E1188921}"/>
              </a:ext>
            </a:extLst>
          </p:cNvPr>
          <p:cNvSpPr txBox="1">
            <a:spLocks noChangeArrowheads="1"/>
          </p:cNvSpPr>
          <p:nvPr/>
        </p:nvSpPr>
        <p:spPr bwMode="auto">
          <a:xfrm>
            <a:off x="5318126" y="1397001"/>
            <a:ext cx="3673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Sous le nom de code « PICE  », le capitaine Charles Brown est le chef de la Jedburgh team « LEE », composée de deux Français, l’opérateur radio Chevalier et le lieutenant Viguier.</a:t>
            </a:r>
          </a:p>
        </p:txBody>
      </p:sp>
      <p:sp>
        <p:nvSpPr>
          <p:cNvPr id="67591" name="Rectangle 1">
            <a:extLst>
              <a:ext uri="{FF2B5EF4-FFF2-40B4-BE49-F238E27FC236}">
                <a16:creationId xmlns:a16="http://schemas.microsoft.com/office/drawing/2014/main" id="{19E0C561-130B-C7C9-CD19-FE63EC702D12}"/>
              </a:ext>
            </a:extLst>
          </p:cNvPr>
          <p:cNvSpPr>
            <a:spLocks noChangeArrowheads="1"/>
          </p:cNvSpPr>
          <p:nvPr/>
        </p:nvSpPr>
        <p:spPr bwMode="auto">
          <a:xfrm>
            <a:off x="5318126" y="6364289"/>
            <a:ext cx="142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600"/>
              <a:t>ADHV – 24J6</a:t>
            </a:r>
          </a:p>
        </p:txBody>
      </p:sp>
    </p:spTree>
    <p:extLst>
      <p:ext uri="{BB962C8B-B14F-4D97-AF65-F5344CB8AC3E}">
        <p14:creationId xmlns:p14="http://schemas.microsoft.com/office/powerpoint/2010/main" val="46597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 fi 525">
            <a:extLst>
              <a:ext uri="{FF2B5EF4-FFF2-40B4-BE49-F238E27FC236}">
                <a16:creationId xmlns:a16="http://schemas.microsoft.com/office/drawing/2014/main" id="{B32EACF7-83C8-602F-43BA-274CEE560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41" y="-987425"/>
            <a:ext cx="10564354" cy="9463088"/>
          </a:xfrm>
          <a:prstGeom prst="rect">
            <a:avLst/>
          </a:prstGeom>
          <a:noFill/>
          <a:ln>
            <a:noFill/>
          </a:ln>
          <a:extLst>
            <a:ext uri="{909E8E84-426E-40DD-AFC4-6F175D3DCCD1}">
              <a14:hiddenFill xmlns:a14="http://schemas.microsoft.com/office/drawing/2010/main">
                <a:solidFill>
                  <a:srgbClr val="FFFFFF">
                    <a:alpha val="63136"/>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81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1 FI 257">
            <a:extLst>
              <a:ext uri="{FF2B5EF4-FFF2-40B4-BE49-F238E27FC236}">
                <a16:creationId xmlns:a16="http://schemas.microsoft.com/office/drawing/2014/main" id="{698925C8-BC1D-8496-B5D2-180B39C74C79}"/>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52500" y="2133601"/>
            <a:ext cx="80010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Oval 3">
            <a:extLst>
              <a:ext uri="{FF2B5EF4-FFF2-40B4-BE49-F238E27FC236}">
                <a16:creationId xmlns:a16="http://schemas.microsoft.com/office/drawing/2014/main" id="{CF37A84F-2A9E-B5CE-BF80-3F105C2DBA1C}"/>
              </a:ext>
            </a:extLst>
          </p:cNvPr>
          <p:cNvSpPr>
            <a:spLocks noChangeArrowheads="1"/>
          </p:cNvSpPr>
          <p:nvPr/>
        </p:nvSpPr>
        <p:spPr bwMode="auto">
          <a:xfrm>
            <a:off x="3276600" y="4114800"/>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73732" name="Line 4">
            <a:extLst>
              <a:ext uri="{FF2B5EF4-FFF2-40B4-BE49-F238E27FC236}">
                <a16:creationId xmlns:a16="http://schemas.microsoft.com/office/drawing/2014/main" id="{314776F3-974B-723A-4946-26FC63342BD6}"/>
              </a:ext>
            </a:extLst>
          </p:cNvPr>
          <p:cNvSpPr>
            <a:spLocks noChangeShapeType="1"/>
          </p:cNvSpPr>
          <p:nvPr/>
        </p:nvSpPr>
        <p:spPr bwMode="auto">
          <a:xfrm flipH="1" flipV="1">
            <a:off x="4419600" y="4800600"/>
            <a:ext cx="1066800" cy="1524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3" name="Oval 5">
            <a:extLst>
              <a:ext uri="{FF2B5EF4-FFF2-40B4-BE49-F238E27FC236}">
                <a16:creationId xmlns:a16="http://schemas.microsoft.com/office/drawing/2014/main" id="{881D870D-EDCE-4BC1-6BB3-04F99963F996}"/>
              </a:ext>
            </a:extLst>
          </p:cNvPr>
          <p:cNvSpPr>
            <a:spLocks noChangeArrowheads="1"/>
          </p:cNvSpPr>
          <p:nvPr/>
        </p:nvSpPr>
        <p:spPr bwMode="auto">
          <a:xfrm>
            <a:off x="6019800" y="6096000"/>
            <a:ext cx="4572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73734" name="Line 6">
            <a:extLst>
              <a:ext uri="{FF2B5EF4-FFF2-40B4-BE49-F238E27FC236}">
                <a16:creationId xmlns:a16="http://schemas.microsoft.com/office/drawing/2014/main" id="{55AB8B05-949F-097A-0B27-DC26FA99D778}"/>
              </a:ext>
            </a:extLst>
          </p:cNvPr>
          <p:cNvSpPr>
            <a:spLocks noChangeShapeType="1"/>
          </p:cNvSpPr>
          <p:nvPr/>
        </p:nvSpPr>
        <p:spPr bwMode="auto">
          <a:xfrm>
            <a:off x="4038600" y="4724400"/>
            <a:ext cx="381000" cy="7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5" name="Oval 7">
            <a:extLst>
              <a:ext uri="{FF2B5EF4-FFF2-40B4-BE49-F238E27FC236}">
                <a16:creationId xmlns:a16="http://schemas.microsoft.com/office/drawing/2014/main" id="{1722A022-062E-2CDA-03C0-AEFA8BB0EEE6}"/>
              </a:ext>
            </a:extLst>
          </p:cNvPr>
          <p:cNvSpPr>
            <a:spLocks noChangeArrowheads="1"/>
          </p:cNvSpPr>
          <p:nvPr/>
        </p:nvSpPr>
        <p:spPr bwMode="auto">
          <a:xfrm>
            <a:off x="3810000" y="4572000"/>
            <a:ext cx="228600" cy="228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73736" name="Line 8">
            <a:extLst>
              <a:ext uri="{FF2B5EF4-FFF2-40B4-BE49-F238E27FC236}">
                <a16:creationId xmlns:a16="http://schemas.microsoft.com/office/drawing/2014/main" id="{AFD18468-CC99-20AF-B6DC-22A4B84E9605}"/>
              </a:ext>
            </a:extLst>
          </p:cNvPr>
          <p:cNvSpPr>
            <a:spLocks noChangeShapeType="1"/>
          </p:cNvSpPr>
          <p:nvPr/>
        </p:nvSpPr>
        <p:spPr bwMode="auto">
          <a:xfrm flipH="1" flipV="1">
            <a:off x="3581400" y="4419600"/>
            <a:ext cx="2286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7" name="Line 9">
            <a:extLst>
              <a:ext uri="{FF2B5EF4-FFF2-40B4-BE49-F238E27FC236}">
                <a16:creationId xmlns:a16="http://schemas.microsoft.com/office/drawing/2014/main" id="{09323EFF-E248-4D6B-9E9E-316A3CB2B416}"/>
              </a:ext>
            </a:extLst>
          </p:cNvPr>
          <p:cNvSpPr>
            <a:spLocks noChangeShapeType="1"/>
          </p:cNvSpPr>
          <p:nvPr/>
        </p:nvSpPr>
        <p:spPr bwMode="auto">
          <a:xfrm>
            <a:off x="5486400" y="6324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8" name="Line 10">
            <a:extLst>
              <a:ext uri="{FF2B5EF4-FFF2-40B4-BE49-F238E27FC236}">
                <a16:creationId xmlns:a16="http://schemas.microsoft.com/office/drawing/2014/main" id="{10B991D0-D5BB-436D-D99F-5C61D30F45E0}"/>
              </a:ext>
            </a:extLst>
          </p:cNvPr>
          <p:cNvSpPr>
            <a:spLocks noChangeShapeType="1"/>
          </p:cNvSpPr>
          <p:nvPr/>
        </p:nvSpPr>
        <p:spPr bwMode="auto">
          <a:xfrm flipH="1" flipV="1">
            <a:off x="6248400" y="5181600"/>
            <a:ext cx="152400" cy="990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9" name="Oval 11">
            <a:extLst>
              <a:ext uri="{FF2B5EF4-FFF2-40B4-BE49-F238E27FC236}">
                <a16:creationId xmlns:a16="http://schemas.microsoft.com/office/drawing/2014/main" id="{F7B051B1-3A6C-4344-B470-E03261660CC8}"/>
              </a:ext>
            </a:extLst>
          </p:cNvPr>
          <p:cNvSpPr>
            <a:spLocks noChangeArrowheads="1"/>
          </p:cNvSpPr>
          <p:nvPr/>
        </p:nvSpPr>
        <p:spPr bwMode="auto">
          <a:xfrm>
            <a:off x="6019800" y="4800600"/>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73740" name="Line 12">
            <a:extLst>
              <a:ext uri="{FF2B5EF4-FFF2-40B4-BE49-F238E27FC236}">
                <a16:creationId xmlns:a16="http://schemas.microsoft.com/office/drawing/2014/main" id="{84A2EEC8-ED9B-0B8D-AE70-FAABA2DA2784}"/>
              </a:ext>
            </a:extLst>
          </p:cNvPr>
          <p:cNvSpPr>
            <a:spLocks noChangeShapeType="1"/>
          </p:cNvSpPr>
          <p:nvPr/>
        </p:nvSpPr>
        <p:spPr bwMode="auto">
          <a:xfrm flipH="1" flipV="1">
            <a:off x="6096000" y="4572000"/>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1" name="Line 13">
            <a:extLst>
              <a:ext uri="{FF2B5EF4-FFF2-40B4-BE49-F238E27FC236}">
                <a16:creationId xmlns:a16="http://schemas.microsoft.com/office/drawing/2014/main" id="{298301F3-3AB2-4EEF-FA3E-5B76E3112623}"/>
              </a:ext>
            </a:extLst>
          </p:cNvPr>
          <p:cNvSpPr>
            <a:spLocks noChangeShapeType="1"/>
          </p:cNvSpPr>
          <p:nvPr/>
        </p:nvSpPr>
        <p:spPr bwMode="auto">
          <a:xfrm flipV="1">
            <a:off x="6096000" y="4419600"/>
            <a:ext cx="533400" cy="15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2" name="Line 14">
            <a:extLst>
              <a:ext uri="{FF2B5EF4-FFF2-40B4-BE49-F238E27FC236}">
                <a16:creationId xmlns:a16="http://schemas.microsoft.com/office/drawing/2014/main" id="{DE049EDA-803E-DDD6-FA42-E6F66FC7220E}"/>
              </a:ext>
            </a:extLst>
          </p:cNvPr>
          <p:cNvSpPr>
            <a:spLocks noChangeShapeType="1"/>
          </p:cNvSpPr>
          <p:nvPr/>
        </p:nvSpPr>
        <p:spPr bwMode="auto">
          <a:xfrm flipH="1" flipV="1">
            <a:off x="6019800" y="2819400"/>
            <a:ext cx="609600" cy="1600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3" name="Line 15">
            <a:extLst>
              <a:ext uri="{FF2B5EF4-FFF2-40B4-BE49-F238E27FC236}">
                <a16:creationId xmlns:a16="http://schemas.microsoft.com/office/drawing/2014/main" id="{9C4405CD-928A-8BD6-ACFB-F686BE37DA21}"/>
              </a:ext>
            </a:extLst>
          </p:cNvPr>
          <p:cNvSpPr>
            <a:spLocks noChangeShapeType="1"/>
          </p:cNvSpPr>
          <p:nvPr/>
        </p:nvSpPr>
        <p:spPr bwMode="auto">
          <a:xfrm flipH="1">
            <a:off x="5334000" y="2819400"/>
            <a:ext cx="6858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4" name="Line 16">
            <a:extLst>
              <a:ext uri="{FF2B5EF4-FFF2-40B4-BE49-F238E27FC236}">
                <a16:creationId xmlns:a16="http://schemas.microsoft.com/office/drawing/2014/main" id="{2F2DD65C-3FA5-BCB3-DD92-873B454D23D6}"/>
              </a:ext>
            </a:extLst>
          </p:cNvPr>
          <p:cNvSpPr>
            <a:spLocks noChangeShapeType="1"/>
          </p:cNvSpPr>
          <p:nvPr/>
        </p:nvSpPr>
        <p:spPr bwMode="auto">
          <a:xfrm flipH="1">
            <a:off x="4953000" y="3048000"/>
            <a:ext cx="381000" cy="15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5" name="Line 17">
            <a:extLst>
              <a:ext uri="{FF2B5EF4-FFF2-40B4-BE49-F238E27FC236}">
                <a16:creationId xmlns:a16="http://schemas.microsoft.com/office/drawing/2014/main" id="{55906764-5D4F-FF94-F660-076ADC80D17C}"/>
              </a:ext>
            </a:extLst>
          </p:cNvPr>
          <p:cNvSpPr>
            <a:spLocks noChangeShapeType="1"/>
          </p:cNvSpPr>
          <p:nvPr/>
        </p:nvSpPr>
        <p:spPr bwMode="auto">
          <a:xfrm flipH="1">
            <a:off x="4191000" y="3200400"/>
            <a:ext cx="762000" cy="762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6" name="Line 18">
            <a:extLst>
              <a:ext uri="{FF2B5EF4-FFF2-40B4-BE49-F238E27FC236}">
                <a16:creationId xmlns:a16="http://schemas.microsoft.com/office/drawing/2014/main" id="{8A144B60-DB4B-594B-038F-D697F3C287A1}"/>
              </a:ext>
            </a:extLst>
          </p:cNvPr>
          <p:cNvSpPr>
            <a:spLocks noChangeShapeType="1"/>
          </p:cNvSpPr>
          <p:nvPr/>
        </p:nvSpPr>
        <p:spPr bwMode="auto">
          <a:xfrm flipH="1">
            <a:off x="3581400" y="3962400"/>
            <a:ext cx="6096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7" name="Freeform 19">
            <a:extLst>
              <a:ext uri="{FF2B5EF4-FFF2-40B4-BE49-F238E27FC236}">
                <a16:creationId xmlns:a16="http://schemas.microsoft.com/office/drawing/2014/main" id="{09C7F47A-D020-9C5F-0273-0FBACA26B601}"/>
              </a:ext>
            </a:extLst>
          </p:cNvPr>
          <p:cNvSpPr>
            <a:spLocks/>
          </p:cNvSpPr>
          <p:nvPr/>
        </p:nvSpPr>
        <p:spPr bwMode="auto">
          <a:xfrm>
            <a:off x="3505200" y="2819400"/>
            <a:ext cx="3124200" cy="3505200"/>
          </a:xfrm>
          <a:custGeom>
            <a:avLst/>
            <a:gdLst>
              <a:gd name="T0" fmla="*/ 2147483646 w 1968"/>
              <a:gd name="T1" fmla="*/ 0 h 2208"/>
              <a:gd name="T2" fmla="*/ 2147483646 w 1968"/>
              <a:gd name="T3" fmla="*/ 2147483646 h 2208"/>
              <a:gd name="T4" fmla="*/ 2147483646 w 1968"/>
              <a:gd name="T5" fmla="*/ 2147483646 h 2208"/>
              <a:gd name="T6" fmla="*/ 2147483646 w 1968"/>
              <a:gd name="T7" fmla="*/ 2147483646 h 2208"/>
              <a:gd name="T8" fmla="*/ 0 w 1968"/>
              <a:gd name="T9" fmla="*/ 2147483646 h 2208"/>
              <a:gd name="T10" fmla="*/ 2147483646 w 1968"/>
              <a:gd name="T11" fmla="*/ 2147483646 h 2208"/>
              <a:gd name="T12" fmla="*/ 2147483646 w 1968"/>
              <a:gd name="T13" fmla="*/ 2147483646 h 2208"/>
              <a:gd name="T14" fmla="*/ 2147483646 w 1968"/>
              <a:gd name="T15" fmla="*/ 2147483646 h 2208"/>
              <a:gd name="T16" fmla="*/ 2147483646 w 1968"/>
              <a:gd name="T17" fmla="*/ 2147483646 h 2208"/>
              <a:gd name="T18" fmla="*/ 2147483646 w 1968"/>
              <a:gd name="T19" fmla="*/ 2147483646 h 2208"/>
              <a:gd name="T20" fmla="*/ 2147483646 w 1968"/>
              <a:gd name="T21" fmla="*/ 2147483646 h 2208"/>
              <a:gd name="T22" fmla="*/ 2147483646 w 1968"/>
              <a:gd name="T23" fmla="*/ 0 h 2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8"/>
              <a:gd name="T37" fmla="*/ 0 h 2208"/>
              <a:gd name="T38" fmla="*/ 1968 w 1968"/>
              <a:gd name="T39" fmla="*/ 2208 h 22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8" h="2208">
                <a:moveTo>
                  <a:pt x="1584" y="0"/>
                </a:moveTo>
                <a:lnTo>
                  <a:pt x="912" y="192"/>
                </a:lnTo>
                <a:lnTo>
                  <a:pt x="384" y="720"/>
                </a:lnTo>
                <a:lnTo>
                  <a:pt x="48" y="864"/>
                </a:lnTo>
                <a:lnTo>
                  <a:pt x="0" y="912"/>
                </a:lnTo>
                <a:lnTo>
                  <a:pt x="240" y="1200"/>
                </a:lnTo>
                <a:lnTo>
                  <a:pt x="576" y="1248"/>
                </a:lnTo>
                <a:lnTo>
                  <a:pt x="1248" y="2208"/>
                </a:lnTo>
                <a:lnTo>
                  <a:pt x="1824" y="2208"/>
                </a:lnTo>
                <a:lnTo>
                  <a:pt x="1632" y="1104"/>
                </a:lnTo>
                <a:lnTo>
                  <a:pt x="1968" y="1008"/>
                </a:lnTo>
                <a:lnTo>
                  <a:pt x="1584" y="0"/>
                </a:lnTo>
                <a:close/>
              </a:path>
            </a:pathLst>
          </a:custGeom>
          <a:solidFill>
            <a:srgbClr val="FF0000">
              <a:alpha val="45097"/>
            </a:srgbClr>
          </a:solidFill>
          <a:ln w="9525">
            <a:solidFill>
              <a:schemeClr val="tx1"/>
            </a:solidFill>
            <a:round/>
            <a:headEnd/>
            <a:tailEnd/>
          </a:ln>
        </p:spPr>
        <p:txBody>
          <a:bodyPr wrap="none" anchor="ctr"/>
          <a:lstStyle/>
          <a:p>
            <a:endParaRPr lang="fr-FR"/>
          </a:p>
        </p:txBody>
      </p:sp>
      <p:pic>
        <p:nvPicPr>
          <p:cNvPr id="73748" name="Picture 20" descr="BIB IL 419 - 1944">
            <a:extLst>
              <a:ext uri="{FF2B5EF4-FFF2-40B4-BE49-F238E27FC236}">
                <a16:creationId xmlns:a16="http://schemas.microsoft.com/office/drawing/2014/main" id="{2E8A56F2-843F-CE9E-1138-E34942F3A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67" t="47398" r="73442" b="27991"/>
          <a:stretch>
            <a:fillRect/>
          </a:stretch>
        </p:blipFill>
        <p:spPr bwMode="auto">
          <a:xfrm>
            <a:off x="457201" y="152400"/>
            <a:ext cx="33877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2" descr="2 fi 520">
            <a:extLst>
              <a:ext uri="{FF2B5EF4-FFF2-40B4-BE49-F238E27FC236}">
                <a16:creationId xmlns:a16="http://schemas.microsoft.com/office/drawing/2014/main" id="{7BFCAE57-EE81-D817-8290-F75988F2C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5801"/>
            <a:ext cx="3124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1" name="Line 23">
            <a:extLst>
              <a:ext uri="{FF2B5EF4-FFF2-40B4-BE49-F238E27FC236}">
                <a16:creationId xmlns:a16="http://schemas.microsoft.com/office/drawing/2014/main" id="{5769C228-C872-A21B-6DCE-C58440520BD3}"/>
              </a:ext>
            </a:extLst>
          </p:cNvPr>
          <p:cNvSpPr>
            <a:spLocks noChangeShapeType="1"/>
          </p:cNvSpPr>
          <p:nvPr/>
        </p:nvSpPr>
        <p:spPr bwMode="auto">
          <a:xfrm>
            <a:off x="2438400" y="32004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2" name="Picture 24" descr="2 fi 525">
            <a:extLst>
              <a:ext uri="{FF2B5EF4-FFF2-40B4-BE49-F238E27FC236}">
                <a16:creationId xmlns:a16="http://schemas.microsoft.com/office/drawing/2014/main" id="{92E82A1D-9D12-45E0-2FAB-F16B613561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96" t="8856" r="5797" b="6125"/>
          <a:stretch>
            <a:fillRect/>
          </a:stretch>
        </p:blipFill>
        <p:spPr bwMode="auto">
          <a:xfrm>
            <a:off x="6705600" y="1905000"/>
            <a:ext cx="28194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3" name="Line 25">
            <a:extLst>
              <a:ext uri="{FF2B5EF4-FFF2-40B4-BE49-F238E27FC236}">
                <a16:creationId xmlns:a16="http://schemas.microsoft.com/office/drawing/2014/main" id="{C729E93B-649B-A033-AEF8-A5BDA83725E2}"/>
              </a:ext>
            </a:extLst>
          </p:cNvPr>
          <p:cNvSpPr>
            <a:spLocks noChangeShapeType="1"/>
          </p:cNvSpPr>
          <p:nvPr/>
        </p:nvSpPr>
        <p:spPr bwMode="auto">
          <a:xfrm flipH="1">
            <a:off x="6172200" y="2971800"/>
            <a:ext cx="5334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4" name="Picture 26" descr="2 FI 521">
            <a:extLst>
              <a:ext uri="{FF2B5EF4-FFF2-40B4-BE49-F238E27FC236}">
                <a16:creationId xmlns:a16="http://schemas.microsoft.com/office/drawing/2014/main" id="{BB7BA188-DBC8-461F-D859-8B4EC9723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498976"/>
            <a:ext cx="28956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5" name="Line 27">
            <a:extLst>
              <a:ext uri="{FF2B5EF4-FFF2-40B4-BE49-F238E27FC236}">
                <a16:creationId xmlns:a16="http://schemas.microsoft.com/office/drawing/2014/main" id="{60CD0456-468F-9606-25FC-96C8CCAA73CA}"/>
              </a:ext>
            </a:extLst>
          </p:cNvPr>
          <p:cNvSpPr>
            <a:spLocks noChangeShapeType="1"/>
          </p:cNvSpPr>
          <p:nvPr/>
        </p:nvSpPr>
        <p:spPr bwMode="auto">
          <a:xfrm flipH="1">
            <a:off x="6400800" y="4953000"/>
            <a:ext cx="22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6" name="Picture 28" descr="fortif 1">
            <a:extLst>
              <a:ext uri="{FF2B5EF4-FFF2-40B4-BE49-F238E27FC236}">
                <a16:creationId xmlns:a16="http://schemas.microsoft.com/office/drawing/2014/main" id="{E38FDDFB-2F53-16CE-FEFD-C537A59BF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691064"/>
            <a:ext cx="30480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7" name="Line 29">
            <a:extLst>
              <a:ext uri="{FF2B5EF4-FFF2-40B4-BE49-F238E27FC236}">
                <a16:creationId xmlns:a16="http://schemas.microsoft.com/office/drawing/2014/main" id="{51461F40-4160-AABE-1EB6-0A61DBBAC8E6}"/>
              </a:ext>
            </a:extLst>
          </p:cNvPr>
          <p:cNvSpPr>
            <a:spLocks noChangeShapeType="1"/>
          </p:cNvSpPr>
          <p:nvPr/>
        </p:nvSpPr>
        <p:spPr bwMode="auto">
          <a:xfrm flipV="1">
            <a:off x="3581400" y="3962400"/>
            <a:ext cx="2209800"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6412" name="AutoShape 30">
            <a:extLst>
              <a:ext uri="{FF2B5EF4-FFF2-40B4-BE49-F238E27FC236}">
                <a16:creationId xmlns:a16="http://schemas.microsoft.com/office/drawing/2014/main" id="{E096B6E8-2871-8841-30ED-84C52BD3874A}"/>
              </a:ext>
            </a:extLst>
          </p:cNvPr>
          <p:cNvSpPr>
            <a:spLocks noChangeArrowheads="1"/>
          </p:cNvSpPr>
          <p:nvPr/>
        </p:nvSpPr>
        <p:spPr bwMode="auto">
          <a:xfrm>
            <a:off x="6400800" y="2286000"/>
            <a:ext cx="304800" cy="381000"/>
          </a:xfrm>
          <a:prstGeom prst="diamond">
            <a:avLst/>
          </a:prstGeom>
          <a:solidFill>
            <a:srgbClr val="FF00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pic>
        <p:nvPicPr>
          <p:cNvPr id="73759" name="Picture 31" descr="BIB IL 419 - 1944">
            <a:extLst>
              <a:ext uri="{FF2B5EF4-FFF2-40B4-BE49-F238E27FC236}">
                <a16:creationId xmlns:a16="http://schemas.microsoft.com/office/drawing/2014/main" id="{72414AA3-AA80-F475-1120-CDD7868C3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93" t="64359" r="49161" b="9668"/>
          <a:stretch>
            <a:fillRect/>
          </a:stretch>
        </p:blipFill>
        <p:spPr bwMode="auto">
          <a:xfrm>
            <a:off x="533401" y="1524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0" name="Line 32">
            <a:extLst>
              <a:ext uri="{FF2B5EF4-FFF2-40B4-BE49-F238E27FC236}">
                <a16:creationId xmlns:a16="http://schemas.microsoft.com/office/drawing/2014/main" id="{C6DCE5EF-5FCF-B5A6-8CBD-2BCB98CF8AFF}"/>
              </a:ext>
            </a:extLst>
          </p:cNvPr>
          <p:cNvSpPr>
            <a:spLocks noChangeShapeType="1"/>
          </p:cNvSpPr>
          <p:nvPr/>
        </p:nvSpPr>
        <p:spPr bwMode="auto">
          <a:xfrm>
            <a:off x="2133600" y="914400"/>
            <a:ext cx="914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61" name="Line 33">
            <a:extLst>
              <a:ext uri="{FF2B5EF4-FFF2-40B4-BE49-F238E27FC236}">
                <a16:creationId xmlns:a16="http://schemas.microsoft.com/office/drawing/2014/main" id="{1745D3E3-4AFF-5985-6DED-762ECC5089EC}"/>
              </a:ext>
            </a:extLst>
          </p:cNvPr>
          <p:cNvSpPr>
            <a:spLocks noChangeShapeType="1"/>
          </p:cNvSpPr>
          <p:nvPr/>
        </p:nvSpPr>
        <p:spPr bwMode="auto">
          <a:xfrm>
            <a:off x="1828800" y="2133600"/>
            <a:ext cx="15240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16" name="AutoShape 34">
            <a:extLst>
              <a:ext uri="{FF2B5EF4-FFF2-40B4-BE49-F238E27FC236}">
                <a16:creationId xmlns:a16="http://schemas.microsoft.com/office/drawing/2014/main" id="{7EF4F8C4-9AA7-B736-79BD-CEB08A5B1B74}"/>
              </a:ext>
            </a:extLst>
          </p:cNvPr>
          <p:cNvSpPr>
            <a:spLocks noChangeArrowheads="1"/>
          </p:cNvSpPr>
          <p:nvPr/>
        </p:nvSpPr>
        <p:spPr bwMode="auto">
          <a:xfrm>
            <a:off x="4648200" y="3429000"/>
            <a:ext cx="304800" cy="381000"/>
          </a:xfrm>
          <a:prstGeom prst="diamond">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16417" name="Text Box 35">
            <a:extLst>
              <a:ext uri="{FF2B5EF4-FFF2-40B4-BE49-F238E27FC236}">
                <a16:creationId xmlns:a16="http://schemas.microsoft.com/office/drawing/2014/main" id="{8743B4AF-21D1-3BF4-4BF7-483C148C0109}"/>
              </a:ext>
            </a:extLst>
          </p:cNvPr>
          <p:cNvSpPr txBox="1">
            <a:spLocks noChangeArrowheads="1"/>
          </p:cNvSpPr>
          <p:nvPr/>
        </p:nvSpPr>
        <p:spPr bwMode="auto">
          <a:xfrm>
            <a:off x="4495801" y="2286000"/>
            <a:ext cx="2095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800" b="1">
                <a:latin typeface="Garamond" panose="02020404030301010803" pitchFamily="18" charset="0"/>
              </a:rPr>
              <a:t>Siège de la Gestapo</a:t>
            </a:r>
            <a:endParaRPr lang="fr-FR" altLang="fr-FR" sz="1800">
              <a:latin typeface="Garamond" panose="02020404030301010803" pitchFamily="18" charset="0"/>
            </a:endParaRPr>
          </a:p>
        </p:txBody>
      </p:sp>
      <p:sp>
        <p:nvSpPr>
          <p:cNvPr id="16418" name="Rectangle 36">
            <a:extLst>
              <a:ext uri="{FF2B5EF4-FFF2-40B4-BE49-F238E27FC236}">
                <a16:creationId xmlns:a16="http://schemas.microsoft.com/office/drawing/2014/main" id="{49ACC25F-F7F2-A626-65A8-B1ADCE21BC93}"/>
              </a:ext>
            </a:extLst>
          </p:cNvPr>
          <p:cNvSpPr>
            <a:spLocks noChangeArrowheads="1"/>
          </p:cNvSpPr>
          <p:nvPr/>
        </p:nvSpPr>
        <p:spPr bwMode="auto">
          <a:xfrm>
            <a:off x="4016376" y="3062288"/>
            <a:ext cx="1895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800" b="1">
                <a:latin typeface="Garamond" panose="02020404030301010803" pitchFamily="18" charset="0"/>
              </a:rPr>
              <a:t>Siège de la milice</a:t>
            </a:r>
          </a:p>
        </p:txBody>
      </p:sp>
      <p:sp>
        <p:nvSpPr>
          <p:cNvPr id="16419" name="Rectangle 37">
            <a:extLst>
              <a:ext uri="{FF2B5EF4-FFF2-40B4-BE49-F238E27FC236}">
                <a16:creationId xmlns:a16="http://schemas.microsoft.com/office/drawing/2014/main" id="{08375C8F-B1B4-7C16-C7EB-F1475711727C}"/>
              </a:ext>
            </a:extLst>
          </p:cNvPr>
          <p:cNvSpPr>
            <a:spLocks noGrp="1" noChangeArrowheads="1"/>
          </p:cNvSpPr>
          <p:nvPr>
            <p:ph type="title"/>
          </p:nvPr>
        </p:nvSpPr>
        <p:spPr>
          <a:xfrm>
            <a:off x="4953000" y="304800"/>
            <a:ext cx="3886200" cy="609600"/>
          </a:xfrm>
        </p:spPr>
        <p:txBody>
          <a:bodyPr/>
          <a:lstStyle/>
          <a:p>
            <a:pPr eaLnBrk="1" hangingPunct="1"/>
            <a:r>
              <a:rPr lang="fr-FR" altLang="fr-FR" sz="2400" b="1" dirty="0">
                <a:latin typeface="Garamond" panose="02020404030301010803" pitchFamily="18" charset="0"/>
              </a:rPr>
              <a:t>LIMOGES EN JUIN 1944</a:t>
            </a:r>
            <a:endParaRPr lang="fr-FR" altLang="fr-FR" sz="2400" dirty="0">
              <a:latin typeface="Garamond" panose="02020404030301010803" pitchFamily="18" charset="0"/>
            </a:endParaRPr>
          </a:p>
        </p:txBody>
      </p:sp>
    </p:spTree>
    <p:extLst>
      <p:ext uri="{BB962C8B-B14F-4D97-AF65-F5344CB8AC3E}">
        <p14:creationId xmlns:p14="http://schemas.microsoft.com/office/powerpoint/2010/main" val="2204305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3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73731"/>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73746"/>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73745"/>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0"/>
                                          </p:stCondLst>
                                        </p:cTn>
                                        <p:tgtEl>
                                          <p:spTgt spid="73744"/>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73743"/>
                                        </p:tgtEl>
                                        <p:attrNameLst>
                                          <p:attrName>style.visibility</p:attrName>
                                        </p:attrNameLst>
                                      </p:cBhvr>
                                      <p:to>
                                        <p:strVal val="visible"/>
                                      </p:to>
                                    </p:set>
                                  </p:childTnLst>
                                </p:cTn>
                              </p:par>
                              <p:par>
                                <p:cTn id="18" presetID="1" presetClass="entr" presetSubtype="0" fill="hold" nodeType="withEffect">
                                  <p:stCondLst>
                                    <p:cond delay="2000"/>
                                  </p:stCondLst>
                                  <p:childTnLst>
                                    <p:set>
                                      <p:cBhvr>
                                        <p:cTn id="19" dur="1" fill="hold">
                                          <p:stCondLst>
                                            <p:cond delay="0"/>
                                          </p:stCondLst>
                                        </p:cTn>
                                        <p:tgtEl>
                                          <p:spTgt spid="73742"/>
                                        </p:tgtEl>
                                        <p:attrNameLst>
                                          <p:attrName>style.visibility</p:attrName>
                                        </p:attrNameLst>
                                      </p:cBhvr>
                                      <p:to>
                                        <p:strVal val="visible"/>
                                      </p:to>
                                    </p:set>
                                  </p:childTnLst>
                                </p:cTn>
                              </p:par>
                              <p:par>
                                <p:cTn id="20" presetID="1" presetClass="entr" presetSubtype="0" fill="hold" nodeType="withEffect">
                                  <p:stCondLst>
                                    <p:cond delay="2000"/>
                                  </p:stCondLst>
                                  <p:childTnLst>
                                    <p:set>
                                      <p:cBhvr>
                                        <p:cTn id="21" dur="1" fill="hold">
                                          <p:stCondLst>
                                            <p:cond delay="0"/>
                                          </p:stCondLst>
                                        </p:cTn>
                                        <p:tgtEl>
                                          <p:spTgt spid="73741"/>
                                        </p:tgtEl>
                                        <p:attrNameLst>
                                          <p:attrName>style.visibility</p:attrName>
                                        </p:attrNameLst>
                                      </p:cBhvr>
                                      <p:to>
                                        <p:strVal val="visible"/>
                                      </p:to>
                                    </p:set>
                                  </p:childTnLst>
                                </p:cTn>
                              </p:par>
                              <p:par>
                                <p:cTn id="22" presetID="1" presetClass="entr" presetSubtype="0" fill="hold" nodeType="withEffect">
                                  <p:stCondLst>
                                    <p:cond delay="2000"/>
                                  </p:stCondLst>
                                  <p:childTnLst>
                                    <p:set>
                                      <p:cBhvr>
                                        <p:cTn id="23" dur="1" fill="hold">
                                          <p:stCondLst>
                                            <p:cond delay="0"/>
                                          </p:stCondLst>
                                        </p:cTn>
                                        <p:tgtEl>
                                          <p:spTgt spid="73740"/>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73739"/>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3738"/>
                                        </p:tgtEl>
                                        <p:attrNameLst>
                                          <p:attrName>style.visibility</p:attrName>
                                        </p:attrNameLst>
                                      </p:cBhvr>
                                      <p:to>
                                        <p:strVal val="visible"/>
                                      </p:to>
                                    </p:set>
                                  </p:childTnLst>
                                </p:cTn>
                              </p:par>
                              <p:par>
                                <p:cTn id="28" presetID="1" presetClass="entr" presetSubtype="0" fill="hold" nodeType="withEffect">
                                  <p:stCondLst>
                                    <p:cond delay="2000"/>
                                  </p:stCondLst>
                                  <p:childTnLst>
                                    <p:set>
                                      <p:cBhvr>
                                        <p:cTn id="29" dur="1" fill="hold">
                                          <p:stCondLst>
                                            <p:cond delay="0"/>
                                          </p:stCondLst>
                                        </p:cTn>
                                        <p:tgtEl>
                                          <p:spTgt spid="73733"/>
                                        </p:tgtEl>
                                        <p:attrNameLst>
                                          <p:attrName>style.visibility</p:attrName>
                                        </p:attrNameLst>
                                      </p:cBhvr>
                                      <p:to>
                                        <p:strVal val="visible"/>
                                      </p:to>
                                    </p:set>
                                  </p:childTnLst>
                                </p:cTn>
                              </p:par>
                              <p:par>
                                <p:cTn id="30" presetID="1" presetClass="entr" presetSubtype="0" fill="hold" nodeType="withEffect">
                                  <p:stCondLst>
                                    <p:cond delay="2000"/>
                                  </p:stCondLst>
                                  <p:childTnLst>
                                    <p:set>
                                      <p:cBhvr>
                                        <p:cTn id="31" dur="1" fill="hold">
                                          <p:stCondLst>
                                            <p:cond delay="0"/>
                                          </p:stCondLst>
                                        </p:cTn>
                                        <p:tgtEl>
                                          <p:spTgt spid="73737"/>
                                        </p:tgtEl>
                                        <p:attrNameLst>
                                          <p:attrName>style.visibility</p:attrName>
                                        </p:attrNameLst>
                                      </p:cBhvr>
                                      <p:to>
                                        <p:strVal val="visible"/>
                                      </p:to>
                                    </p:set>
                                  </p:childTnLst>
                                </p:cTn>
                              </p:par>
                              <p:par>
                                <p:cTn id="32" presetID="1" presetClass="entr" presetSubtype="0" fill="hold" nodeType="withEffect">
                                  <p:stCondLst>
                                    <p:cond delay="2000"/>
                                  </p:stCondLst>
                                  <p:childTnLst>
                                    <p:set>
                                      <p:cBhvr>
                                        <p:cTn id="33" dur="1" fill="hold">
                                          <p:stCondLst>
                                            <p:cond delay="0"/>
                                          </p:stCondLst>
                                        </p:cTn>
                                        <p:tgtEl>
                                          <p:spTgt spid="73732"/>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73734"/>
                                        </p:tgtEl>
                                        <p:attrNameLst>
                                          <p:attrName>style.visibility</p:attrName>
                                        </p:attrNameLst>
                                      </p:cBhvr>
                                      <p:to>
                                        <p:strVal val="visible"/>
                                      </p:to>
                                    </p:set>
                                  </p:childTnLst>
                                </p:cTn>
                              </p:par>
                              <p:par>
                                <p:cTn id="36" presetID="1" presetClass="entr" presetSubtype="0" fill="hold" nodeType="withEffect">
                                  <p:stCondLst>
                                    <p:cond delay="2000"/>
                                  </p:stCondLst>
                                  <p:childTnLst>
                                    <p:set>
                                      <p:cBhvr>
                                        <p:cTn id="37" dur="1" fill="hold">
                                          <p:stCondLst>
                                            <p:cond delay="0"/>
                                          </p:stCondLst>
                                        </p:cTn>
                                        <p:tgtEl>
                                          <p:spTgt spid="73735"/>
                                        </p:tgtEl>
                                        <p:attrNameLst>
                                          <p:attrName>style.visibility</p:attrName>
                                        </p:attrNameLst>
                                      </p:cBhvr>
                                      <p:to>
                                        <p:strVal val="visible"/>
                                      </p:to>
                                    </p:set>
                                  </p:childTnLst>
                                </p:cTn>
                              </p:par>
                              <p:par>
                                <p:cTn id="38" presetID="1" presetClass="entr" presetSubtype="0" fill="hold" nodeType="withEffect">
                                  <p:stCondLst>
                                    <p:cond delay="2000"/>
                                  </p:stCondLst>
                                  <p:childTnLst>
                                    <p:set>
                                      <p:cBhvr>
                                        <p:cTn id="39" dur="1" fill="hold">
                                          <p:stCondLst>
                                            <p:cond delay="0"/>
                                          </p:stCondLst>
                                        </p:cTn>
                                        <p:tgtEl>
                                          <p:spTgt spid="73736"/>
                                        </p:tgtEl>
                                        <p:attrNameLst>
                                          <p:attrName>style.visibility</p:attrName>
                                        </p:attrNameLst>
                                      </p:cBhvr>
                                      <p:to>
                                        <p:strVal val="visible"/>
                                      </p:to>
                                    </p:set>
                                  </p:childTnLst>
                                </p:cTn>
                              </p:par>
                              <p:par>
                                <p:cTn id="40" presetID="1" presetClass="entr" presetSubtype="0" fill="hold" nodeType="withEffect">
                                  <p:stCondLst>
                                    <p:cond delay="2000"/>
                                  </p:stCondLst>
                                  <p:childTnLst>
                                    <p:set>
                                      <p:cBhvr>
                                        <p:cTn id="41" dur="1" fill="hold">
                                          <p:stCondLst>
                                            <p:cond delay="0"/>
                                          </p:stCondLst>
                                        </p:cTn>
                                        <p:tgtEl>
                                          <p:spTgt spid="73747"/>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0"/>
                                        <p:tgtEl>
                                          <p:spTgt spid="73748"/>
                                        </p:tgtEl>
                                      </p:cBhvr>
                                    </p:animEffect>
                                    <p:set>
                                      <p:cBhvr>
                                        <p:cTn id="46" dur="1" fill="hold">
                                          <p:stCondLst>
                                            <p:cond delay="4999"/>
                                          </p:stCondLst>
                                        </p:cTn>
                                        <p:tgtEl>
                                          <p:spTgt spid="73748"/>
                                        </p:tgtEl>
                                        <p:attrNameLst>
                                          <p:attrName>style.visibility</p:attrName>
                                        </p:attrNameLst>
                                      </p:cBhvr>
                                      <p:to>
                                        <p:strVal val="hidden"/>
                                      </p:to>
                                    </p:set>
                                  </p:childTnLst>
                                </p:cTn>
                              </p:par>
                            </p:childTnLst>
                          </p:cTn>
                        </p:par>
                        <p:par>
                          <p:cTn id="47" fill="hold" nodeType="afterGroup">
                            <p:stCondLst>
                              <p:cond delay="5000"/>
                            </p:stCondLst>
                            <p:childTnLst>
                              <p:par>
                                <p:cTn id="48" presetID="1" presetClass="entr" presetSubtype="0" fill="hold" nodeType="afterEffect">
                                  <p:stCondLst>
                                    <p:cond delay="0"/>
                                  </p:stCondLst>
                                  <p:childTnLst>
                                    <p:set>
                                      <p:cBhvr>
                                        <p:cTn id="49" dur="1" fill="hold">
                                          <p:stCondLst>
                                            <p:cond delay="0"/>
                                          </p:stCondLst>
                                        </p:cTn>
                                        <p:tgtEl>
                                          <p:spTgt spid="73759"/>
                                        </p:tgtEl>
                                        <p:attrNameLst>
                                          <p:attrName>style.visibility</p:attrName>
                                        </p:attrNameLst>
                                      </p:cBhvr>
                                      <p:to>
                                        <p:strVal val="visible"/>
                                      </p:to>
                                    </p:set>
                                  </p:childTnLst>
                                </p:cTn>
                              </p:par>
                            </p:childTnLst>
                          </p:cTn>
                        </p:par>
                        <p:par>
                          <p:cTn id="50" fill="hold" nodeType="afterGroup">
                            <p:stCondLst>
                              <p:cond delay="5000"/>
                            </p:stCondLst>
                            <p:childTnLst>
                              <p:par>
                                <p:cTn id="51" presetID="55" presetClass="entr" presetSubtype="0" fill="hold" nodeType="afterEffect">
                                  <p:stCondLst>
                                    <p:cond delay="0"/>
                                  </p:stCondLst>
                                  <p:childTnLst>
                                    <p:set>
                                      <p:cBhvr>
                                        <p:cTn id="52" dur="1" fill="hold">
                                          <p:stCondLst>
                                            <p:cond delay="0"/>
                                          </p:stCondLst>
                                        </p:cTn>
                                        <p:tgtEl>
                                          <p:spTgt spid="73760"/>
                                        </p:tgtEl>
                                        <p:attrNameLst>
                                          <p:attrName>style.visibility</p:attrName>
                                        </p:attrNameLst>
                                      </p:cBhvr>
                                      <p:to>
                                        <p:strVal val="visible"/>
                                      </p:to>
                                    </p:set>
                                    <p:anim calcmode="lin" valueType="num">
                                      <p:cBhvr>
                                        <p:cTn id="53" dur="2000" fill="hold"/>
                                        <p:tgtEl>
                                          <p:spTgt spid="73760"/>
                                        </p:tgtEl>
                                        <p:attrNameLst>
                                          <p:attrName>ppt_w</p:attrName>
                                        </p:attrNameLst>
                                      </p:cBhvr>
                                      <p:tavLst>
                                        <p:tav tm="0">
                                          <p:val>
                                            <p:strVal val="#ppt_w*0.70"/>
                                          </p:val>
                                        </p:tav>
                                        <p:tav tm="100000">
                                          <p:val>
                                            <p:strVal val="#ppt_w"/>
                                          </p:val>
                                        </p:tav>
                                      </p:tavLst>
                                    </p:anim>
                                    <p:anim calcmode="lin" valueType="num">
                                      <p:cBhvr>
                                        <p:cTn id="54" dur="2000" fill="hold"/>
                                        <p:tgtEl>
                                          <p:spTgt spid="73760"/>
                                        </p:tgtEl>
                                        <p:attrNameLst>
                                          <p:attrName>ppt_h</p:attrName>
                                        </p:attrNameLst>
                                      </p:cBhvr>
                                      <p:tavLst>
                                        <p:tav tm="0">
                                          <p:val>
                                            <p:strVal val="#ppt_h"/>
                                          </p:val>
                                        </p:tav>
                                        <p:tav tm="100000">
                                          <p:val>
                                            <p:strVal val="#ppt_h"/>
                                          </p:val>
                                        </p:tav>
                                      </p:tavLst>
                                    </p:anim>
                                    <p:animEffect transition="in" filter="fade">
                                      <p:cBhvr>
                                        <p:cTn id="55" dur="2000"/>
                                        <p:tgtEl>
                                          <p:spTgt spid="73760"/>
                                        </p:tgtEl>
                                      </p:cBhvr>
                                    </p:animEffect>
                                  </p:childTnLst>
                                </p:cTn>
                              </p:par>
                            </p:childTnLst>
                          </p:cTn>
                        </p:par>
                        <p:par>
                          <p:cTn id="56" fill="hold" nodeType="afterGroup">
                            <p:stCondLst>
                              <p:cond delay="7000"/>
                            </p:stCondLst>
                            <p:childTnLst>
                              <p:par>
                                <p:cTn id="57" presetID="55" presetClass="entr" presetSubtype="0" fill="hold" nodeType="afterEffect">
                                  <p:stCondLst>
                                    <p:cond delay="0"/>
                                  </p:stCondLst>
                                  <p:childTnLst>
                                    <p:set>
                                      <p:cBhvr>
                                        <p:cTn id="58" dur="1" fill="hold">
                                          <p:stCondLst>
                                            <p:cond delay="0"/>
                                          </p:stCondLst>
                                        </p:cTn>
                                        <p:tgtEl>
                                          <p:spTgt spid="73761"/>
                                        </p:tgtEl>
                                        <p:attrNameLst>
                                          <p:attrName>style.visibility</p:attrName>
                                        </p:attrNameLst>
                                      </p:cBhvr>
                                      <p:to>
                                        <p:strVal val="visible"/>
                                      </p:to>
                                    </p:set>
                                    <p:anim calcmode="lin" valueType="num">
                                      <p:cBhvr>
                                        <p:cTn id="59" dur="1000" fill="hold"/>
                                        <p:tgtEl>
                                          <p:spTgt spid="73761"/>
                                        </p:tgtEl>
                                        <p:attrNameLst>
                                          <p:attrName>ppt_w</p:attrName>
                                        </p:attrNameLst>
                                      </p:cBhvr>
                                      <p:tavLst>
                                        <p:tav tm="0">
                                          <p:val>
                                            <p:strVal val="#ppt_w*0.70"/>
                                          </p:val>
                                        </p:tav>
                                        <p:tav tm="100000">
                                          <p:val>
                                            <p:strVal val="#ppt_w"/>
                                          </p:val>
                                        </p:tav>
                                      </p:tavLst>
                                    </p:anim>
                                    <p:anim calcmode="lin" valueType="num">
                                      <p:cBhvr>
                                        <p:cTn id="60" dur="1000" fill="hold"/>
                                        <p:tgtEl>
                                          <p:spTgt spid="73761"/>
                                        </p:tgtEl>
                                        <p:attrNameLst>
                                          <p:attrName>ppt_h</p:attrName>
                                        </p:attrNameLst>
                                      </p:cBhvr>
                                      <p:tavLst>
                                        <p:tav tm="0">
                                          <p:val>
                                            <p:strVal val="#ppt_h"/>
                                          </p:val>
                                        </p:tav>
                                        <p:tav tm="100000">
                                          <p:val>
                                            <p:strVal val="#ppt_h"/>
                                          </p:val>
                                        </p:tav>
                                      </p:tavLst>
                                    </p:anim>
                                    <p:animEffect transition="in" filter="fade">
                                      <p:cBhvr>
                                        <p:cTn id="61" dur="1000"/>
                                        <p:tgtEl>
                                          <p:spTgt spid="7376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0"/>
                                        <p:tgtEl>
                                          <p:spTgt spid="73759"/>
                                        </p:tgtEl>
                                      </p:cBhvr>
                                    </p:animEffect>
                                    <p:set>
                                      <p:cBhvr>
                                        <p:cTn id="66" dur="1" fill="hold">
                                          <p:stCondLst>
                                            <p:cond delay="4999"/>
                                          </p:stCondLst>
                                        </p:cTn>
                                        <p:tgtEl>
                                          <p:spTgt spid="7375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73760"/>
                                        </p:tgtEl>
                                      </p:cBhvr>
                                    </p:animEffect>
                                    <p:set>
                                      <p:cBhvr>
                                        <p:cTn id="69" dur="1" fill="hold">
                                          <p:stCondLst>
                                            <p:cond delay="1999"/>
                                          </p:stCondLst>
                                        </p:cTn>
                                        <p:tgtEl>
                                          <p:spTgt spid="7376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73761"/>
                                        </p:tgtEl>
                                      </p:cBhvr>
                                    </p:animEffect>
                                    <p:set>
                                      <p:cBhvr>
                                        <p:cTn id="72" dur="1" fill="hold">
                                          <p:stCondLst>
                                            <p:cond delay="1999"/>
                                          </p:stCondLst>
                                        </p:cTn>
                                        <p:tgtEl>
                                          <p:spTgt spid="73761"/>
                                        </p:tgtEl>
                                        <p:attrNameLst>
                                          <p:attrName>style.visibility</p:attrName>
                                        </p:attrNameLst>
                                      </p:cBhvr>
                                      <p:to>
                                        <p:strVal val="hidden"/>
                                      </p:to>
                                    </p:set>
                                  </p:childTnLst>
                                </p:cTn>
                              </p:par>
                            </p:childTnLst>
                          </p:cTn>
                        </p:par>
                        <p:par>
                          <p:cTn id="73" fill="hold" nodeType="afterGroup">
                            <p:stCondLst>
                              <p:cond delay="5000"/>
                            </p:stCondLst>
                            <p:childTnLst>
                              <p:par>
                                <p:cTn id="74" presetID="55" presetClass="entr" presetSubtype="0" fill="hold" nodeType="afterEffect">
                                  <p:stCondLst>
                                    <p:cond delay="0"/>
                                  </p:stCondLst>
                                  <p:childTnLst>
                                    <p:set>
                                      <p:cBhvr>
                                        <p:cTn id="75" dur="1" fill="hold">
                                          <p:stCondLst>
                                            <p:cond delay="0"/>
                                          </p:stCondLst>
                                        </p:cTn>
                                        <p:tgtEl>
                                          <p:spTgt spid="73752"/>
                                        </p:tgtEl>
                                        <p:attrNameLst>
                                          <p:attrName>style.visibility</p:attrName>
                                        </p:attrNameLst>
                                      </p:cBhvr>
                                      <p:to>
                                        <p:strVal val="visible"/>
                                      </p:to>
                                    </p:set>
                                    <p:anim calcmode="lin" valueType="num">
                                      <p:cBhvr>
                                        <p:cTn id="76" dur="1000" fill="hold"/>
                                        <p:tgtEl>
                                          <p:spTgt spid="73752"/>
                                        </p:tgtEl>
                                        <p:attrNameLst>
                                          <p:attrName>ppt_w</p:attrName>
                                        </p:attrNameLst>
                                      </p:cBhvr>
                                      <p:tavLst>
                                        <p:tav tm="0">
                                          <p:val>
                                            <p:strVal val="#ppt_w*0.70"/>
                                          </p:val>
                                        </p:tav>
                                        <p:tav tm="100000">
                                          <p:val>
                                            <p:strVal val="#ppt_w"/>
                                          </p:val>
                                        </p:tav>
                                      </p:tavLst>
                                    </p:anim>
                                    <p:anim calcmode="lin" valueType="num">
                                      <p:cBhvr>
                                        <p:cTn id="77" dur="1000" fill="hold"/>
                                        <p:tgtEl>
                                          <p:spTgt spid="73752"/>
                                        </p:tgtEl>
                                        <p:attrNameLst>
                                          <p:attrName>ppt_h</p:attrName>
                                        </p:attrNameLst>
                                      </p:cBhvr>
                                      <p:tavLst>
                                        <p:tav tm="0">
                                          <p:val>
                                            <p:strVal val="#ppt_h"/>
                                          </p:val>
                                        </p:tav>
                                        <p:tav tm="100000">
                                          <p:val>
                                            <p:strVal val="#ppt_h"/>
                                          </p:val>
                                        </p:tav>
                                      </p:tavLst>
                                    </p:anim>
                                    <p:animEffect transition="in" filter="fade">
                                      <p:cBhvr>
                                        <p:cTn id="78" dur="1000"/>
                                        <p:tgtEl>
                                          <p:spTgt spid="73752"/>
                                        </p:tgtEl>
                                      </p:cBhvr>
                                    </p:animEffect>
                                  </p:childTnLst>
                                </p:cTn>
                              </p:par>
                              <p:par>
                                <p:cTn id="79" presetID="55" presetClass="entr" presetSubtype="0" fill="hold" nodeType="withEffect">
                                  <p:stCondLst>
                                    <p:cond delay="0"/>
                                  </p:stCondLst>
                                  <p:childTnLst>
                                    <p:set>
                                      <p:cBhvr>
                                        <p:cTn id="80" dur="1" fill="hold">
                                          <p:stCondLst>
                                            <p:cond delay="0"/>
                                          </p:stCondLst>
                                        </p:cTn>
                                        <p:tgtEl>
                                          <p:spTgt spid="73753"/>
                                        </p:tgtEl>
                                        <p:attrNameLst>
                                          <p:attrName>style.visibility</p:attrName>
                                        </p:attrNameLst>
                                      </p:cBhvr>
                                      <p:to>
                                        <p:strVal val="visible"/>
                                      </p:to>
                                    </p:set>
                                    <p:anim calcmode="lin" valueType="num">
                                      <p:cBhvr>
                                        <p:cTn id="81" dur="1000" fill="hold"/>
                                        <p:tgtEl>
                                          <p:spTgt spid="73753"/>
                                        </p:tgtEl>
                                        <p:attrNameLst>
                                          <p:attrName>ppt_w</p:attrName>
                                        </p:attrNameLst>
                                      </p:cBhvr>
                                      <p:tavLst>
                                        <p:tav tm="0">
                                          <p:val>
                                            <p:strVal val="#ppt_w*0.70"/>
                                          </p:val>
                                        </p:tav>
                                        <p:tav tm="100000">
                                          <p:val>
                                            <p:strVal val="#ppt_w"/>
                                          </p:val>
                                        </p:tav>
                                      </p:tavLst>
                                    </p:anim>
                                    <p:anim calcmode="lin" valueType="num">
                                      <p:cBhvr>
                                        <p:cTn id="82" dur="1000" fill="hold"/>
                                        <p:tgtEl>
                                          <p:spTgt spid="73753"/>
                                        </p:tgtEl>
                                        <p:attrNameLst>
                                          <p:attrName>ppt_h</p:attrName>
                                        </p:attrNameLst>
                                      </p:cBhvr>
                                      <p:tavLst>
                                        <p:tav tm="0">
                                          <p:val>
                                            <p:strVal val="#ppt_h"/>
                                          </p:val>
                                        </p:tav>
                                        <p:tav tm="100000">
                                          <p:val>
                                            <p:strVal val="#ppt_h"/>
                                          </p:val>
                                        </p:tav>
                                      </p:tavLst>
                                    </p:anim>
                                    <p:animEffect transition="in" filter="fade">
                                      <p:cBhvr>
                                        <p:cTn id="83" dur="1000"/>
                                        <p:tgtEl>
                                          <p:spTgt spid="73753"/>
                                        </p:tgtEl>
                                      </p:cBhvr>
                                    </p:animEffect>
                                  </p:childTnLst>
                                </p:cTn>
                              </p:par>
                              <p:par>
                                <p:cTn id="84" presetID="55" presetClass="entr" presetSubtype="0" fill="hold" nodeType="withEffect">
                                  <p:stCondLst>
                                    <p:cond delay="0"/>
                                  </p:stCondLst>
                                  <p:childTnLst>
                                    <p:set>
                                      <p:cBhvr>
                                        <p:cTn id="85" dur="1" fill="hold">
                                          <p:stCondLst>
                                            <p:cond delay="0"/>
                                          </p:stCondLst>
                                        </p:cTn>
                                        <p:tgtEl>
                                          <p:spTgt spid="73750"/>
                                        </p:tgtEl>
                                        <p:attrNameLst>
                                          <p:attrName>style.visibility</p:attrName>
                                        </p:attrNameLst>
                                      </p:cBhvr>
                                      <p:to>
                                        <p:strVal val="visible"/>
                                      </p:to>
                                    </p:set>
                                    <p:anim calcmode="lin" valueType="num">
                                      <p:cBhvr>
                                        <p:cTn id="86" dur="1000" fill="hold"/>
                                        <p:tgtEl>
                                          <p:spTgt spid="73750"/>
                                        </p:tgtEl>
                                        <p:attrNameLst>
                                          <p:attrName>ppt_w</p:attrName>
                                        </p:attrNameLst>
                                      </p:cBhvr>
                                      <p:tavLst>
                                        <p:tav tm="0">
                                          <p:val>
                                            <p:strVal val="#ppt_w*0.70"/>
                                          </p:val>
                                        </p:tav>
                                        <p:tav tm="100000">
                                          <p:val>
                                            <p:strVal val="#ppt_w"/>
                                          </p:val>
                                        </p:tav>
                                      </p:tavLst>
                                    </p:anim>
                                    <p:anim calcmode="lin" valueType="num">
                                      <p:cBhvr>
                                        <p:cTn id="87" dur="1000" fill="hold"/>
                                        <p:tgtEl>
                                          <p:spTgt spid="73750"/>
                                        </p:tgtEl>
                                        <p:attrNameLst>
                                          <p:attrName>ppt_h</p:attrName>
                                        </p:attrNameLst>
                                      </p:cBhvr>
                                      <p:tavLst>
                                        <p:tav tm="0">
                                          <p:val>
                                            <p:strVal val="#ppt_h"/>
                                          </p:val>
                                        </p:tav>
                                        <p:tav tm="100000">
                                          <p:val>
                                            <p:strVal val="#ppt_h"/>
                                          </p:val>
                                        </p:tav>
                                      </p:tavLst>
                                    </p:anim>
                                    <p:animEffect transition="in" filter="fade">
                                      <p:cBhvr>
                                        <p:cTn id="88" dur="1000"/>
                                        <p:tgtEl>
                                          <p:spTgt spid="73750"/>
                                        </p:tgtEl>
                                      </p:cBhvr>
                                    </p:animEffect>
                                  </p:childTnLst>
                                </p:cTn>
                              </p:par>
                              <p:par>
                                <p:cTn id="89" presetID="55" presetClass="entr" presetSubtype="0" fill="hold" nodeType="withEffect">
                                  <p:stCondLst>
                                    <p:cond delay="0"/>
                                  </p:stCondLst>
                                  <p:childTnLst>
                                    <p:set>
                                      <p:cBhvr>
                                        <p:cTn id="90" dur="1" fill="hold">
                                          <p:stCondLst>
                                            <p:cond delay="0"/>
                                          </p:stCondLst>
                                        </p:cTn>
                                        <p:tgtEl>
                                          <p:spTgt spid="73751"/>
                                        </p:tgtEl>
                                        <p:attrNameLst>
                                          <p:attrName>style.visibility</p:attrName>
                                        </p:attrNameLst>
                                      </p:cBhvr>
                                      <p:to>
                                        <p:strVal val="visible"/>
                                      </p:to>
                                    </p:set>
                                    <p:anim calcmode="lin" valueType="num">
                                      <p:cBhvr>
                                        <p:cTn id="91" dur="1000" fill="hold"/>
                                        <p:tgtEl>
                                          <p:spTgt spid="73751"/>
                                        </p:tgtEl>
                                        <p:attrNameLst>
                                          <p:attrName>ppt_w</p:attrName>
                                        </p:attrNameLst>
                                      </p:cBhvr>
                                      <p:tavLst>
                                        <p:tav tm="0">
                                          <p:val>
                                            <p:strVal val="#ppt_w*0.70"/>
                                          </p:val>
                                        </p:tav>
                                        <p:tav tm="100000">
                                          <p:val>
                                            <p:strVal val="#ppt_w"/>
                                          </p:val>
                                        </p:tav>
                                      </p:tavLst>
                                    </p:anim>
                                    <p:anim calcmode="lin" valueType="num">
                                      <p:cBhvr>
                                        <p:cTn id="92" dur="1000" fill="hold"/>
                                        <p:tgtEl>
                                          <p:spTgt spid="73751"/>
                                        </p:tgtEl>
                                        <p:attrNameLst>
                                          <p:attrName>ppt_h</p:attrName>
                                        </p:attrNameLst>
                                      </p:cBhvr>
                                      <p:tavLst>
                                        <p:tav tm="0">
                                          <p:val>
                                            <p:strVal val="#ppt_h"/>
                                          </p:val>
                                        </p:tav>
                                        <p:tav tm="100000">
                                          <p:val>
                                            <p:strVal val="#ppt_h"/>
                                          </p:val>
                                        </p:tav>
                                      </p:tavLst>
                                    </p:anim>
                                    <p:animEffect transition="in" filter="fade">
                                      <p:cBhvr>
                                        <p:cTn id="93" dur="1000"/>
                                        <p:tgtEl>
                                          <p:spTgt spid="73751"/>
                                        </p:tgtEl>
                                      </p:cBhvr>
                                    </p:animEffect>
                                  </p:childTnLst>
                                </p:cTn>
                              </p:par>
                              <p:par>
                                <p:cTn id="94" presetID="55" presetClass="entr" presetSubtype="0" fill="hold" nodeType="withEffect">
                                  <p:stCondLst>
                                    <p:cond delay="0"/>
                                  </p:stCondLst>
                                  <p:childTnLst>
                                    <p:set>
                                      <p:cBhvr>
                                        <p:cTn id="95" dur="1" fill="hold">
                                          <p:stCondLst>
                                            <p:cond delay="0"/>
                                          </p:stCondLst>
                                        </p:cTn>
                                        <p:tgtEl>
                                          <p:spTgt spid="73754"/>
                                        </p:tgtEl>
                                        <p:attrNameLst>
                                          <p:attrName>style.visibility</p:attrName>
                                        </p:attrNameLst>
                                      </p:cBhvr>
                                      <p:to>
                                        <p:strVal val="visible"/>
                                      </p:to>
                                    </p:set>
                                    <p:anim calcmode="lin" valueType="num">
                                      <p:cBhvr>
                                        <p:cTn id="96" dur="1000" fill="hold"/>
                                        <p:tgtEl>
                                          <p:spTgt spid="73754"/>
                                        </p:tgtEl>
                                        <p:attrNameLst>
                                          <p:attrName>ppt_w</p:attrName>
                                        </p:attrNameLst>
                                      </p:cBhvr>
                                      <p:tavLst>
                                        <p:tav tm="0">
                                          <p:val>
                                            <p:strVal val="#ppt_w*0.70"/>
                                          </p:val>
                                        </p:tav>
                                        <p:tav tm="100000">
                                          <p:val>
                                            <p:strVal val="#ppt_w"/>
                                          </p:val>
                                        </p:tav>
                                      </p:tavLst>
                                    </p:anim>
                                    <p:anim calcmode="lin" valueType="num">
                                      <p:cBhvr>
                                        <p:cTn id="97" dur="1000" fill="hold"/>
                                        <p:tgtEl>
                                          <p:spTgt spid="73754"/>
                                        </p:tgtEl>
                                        <p:attrNameLst>
                                          <p:attrName>ppt_h</p:attrName>
                                        </p:attrNameLst>
                                      </p:cBhvr>
                                      <p:tavLst>
                                        <p:tav tm="0">
                                          <p:val>
                                            <p:strVal val="#ppt_h"/>
                                          </p:val>
                                        </p:tav>
                                        <p:tav tm="100000">
                                          <p:val>
                                            <p:strVal val="#ppt_h"/>
                                          </p:val>
                                        </p:tav>
                                      </p:tavLst>
                                    </p:anim>
                                    <p:animEffect transition="in" filter="fade">
                                      <p:cBhvr>
                                        <p:cTn id="98" dur="1000"/>
                                        <p:tgtEl>
                                          <p:spTgt spid="73754"/>
                                        </p:tgtEl>
                                      </p:cBhvr>
                                    </p:animEffect>
                                  </p:childTnLst>
                                </p:cTn>
                              </p:par>
                              <p:par>
                                <p:cTn id="99" presetID="55" presetClass="entr" presetSubtype="0" fill="hold" nodeType="withEffect">
                                  <p:stCondLst>
                                    <p:cond delay="0"/>
                                  </p:stCondLst>
                                  <p:childTnLst>
                                    <p:set>
                                      <p:cBhvr>
                                        <p:cTn id="100" dur="1" fill="hold">
                                          <p:stCondLst>
                                            <p:cond delay="0"/>
                                          </p:stCondLst>
                                        </p:cTn>
                                        <p:tgtEl>
                                          <p:spTgt spid="73755"/>
                                        </p:tgtEl>
                                        <p:attrNameLst>
                                          <p:attrName>style.visibility</p:attrName>
                                        </p:attrNameLst>
                                      </p:cBhvr>
                                      <p:to>
                                        <p:strVal val="visible"/>
                                      </p:to>
                                    </p:set>
                                    <p:anim calcmode="lin" valueType="num">
                                      <p:cBhvr>
                                        <p:cTn id="101" dur="1000" fill="hold"/>
                                        <p:tgtEl>
                                          <p:spTgt spid="73755"/>
                                        </p:tgtEl>
                                        <p:attrNameLst>
                                          <p:attrName>ppt_w</p:attrName>
                                        </p:attrNameLst>
                                      </p:cBhvr>
                                      <p:tavLst>
                                        <p:tav tm="0">
                                          <p:val>
                                            <p:strVal val="#ppt_w*0.70"/>
                                          </p:val>
                                        </p:tav>
                                        <p:tav tm="100000">
                                          <p:val>
                                            <p:strVal val="#ppt_w"/>
                                          </p:val>
                                        </p:tav>
                                      </p:tavLst>
                                    </p:anim>
                                    <p:anim calcmode="lin" valueType="num">
                                      <p:cBhvr>
                                        <p:cTn id="102" dur="1000" fill="hold"/>
                                        <p:tgtEl>
                                          <p:spTgt spid="73755"/>
                                        </p:tgtEl>
                                        <p:attrNameLst>
                                          <p:attrName>ppt_h</p:attrName>
                                        </p:attrNameLst>
                                      </p:cBhvr>
                                      <p:tavLst>
                                        <p:tav tm="0">
                                          <p:val>
                                            <p:strVal val="#ppt_h"/>
                                          </p:val>
                                        </p:tav>
                                        <p:tav tm="100000">
                                          <p:val>
                                            <p:strVal val="#ppt_h"/>
                                          </p:val>
                                        </p:tav>
                                      </p:tavLst>
                                    </p:anim>
                                    <p:animEffect transition="in" filter="fade">
                                      <p:cBhvr>
                                        <p:cTn id="103" dur="1000"/>
                                        <p:tgtEl>
                                          <p:spTgt spid="73755"/>
                                        </p:tgtEl>
                                      </p:cBhvr>
                                    </p:animEffect>
                                  </p:childTnLst>
                                </p:cTn>
                              </p:par>
                              <p:par>
                                <p:cTn id="104" presetID="55" presetClass="entr" presetSubtype="0" fill="hold" nodeType="withEffect">
                                  <p:stCondLst>
                                    <p:cond delay="0"/>
                                  </p:stCondLst>
                                  <p:childTnLst>
                                    <p:set>
                                      <p:cBhvr>
                                        <p:cTn id="105" dur="1" fill="hold">
                                          <p:stCondLst>
                                            <p:cond delay="0"/>
                                          </p:stCondLst>
                                        </p:cTn>
                                        <p:tgtEl>
                                          <p:spTgt spid="73756"/>
                                        </p:tgtEl>
                                        <p:attrNameLst>
                                          <p:attrName>style.visibility</p:attrName>
                                        </p:attrNameLst>
                                      </p:cBhvr>
                                      <p:to>
                                        <p:strVal val="visible"/>
                                      </p:to>
                                    </p:set>
                                    <p:anim calcmode="lin" valueType="num">
                                      <p:cBhvr>
                                        <p:cTn id="106" dur="1000" fill="hold"/>
                                        <p:tgtEl>
                                          <p:spTgt spid="73756"/>
                                        </p:tgtEl>
                                        <p:attrNameLst>
                                          <p:attrName>ppt_w</p:attrName>
                                        </p:attrNameLst>
                                      </p:cBhvr>
                                      <p:tavLst>
                                        <p:tav tm="0">
                                          <p:val>
                                            <p:strVal val="#ppt_w*0.70"/>
                                          </p:val>
                                        </p:tav>
                                        <p:tav tm="100000">
                                          <p:val>
                                            <p:strVal val="#ppt_w"/>
                                          </p:val>
                                        </p:tav>
                                      </p:tavLst>
                                    </p:anim>
                                    <p:anim calcmode="lin" valueType="num">
                                      <p:cBhvr>
                                        <p:cTn id="107" dur="1000" fill="hold"/>
                                        <p:tgtEl>
                                          <p:spTgt spid="73756"/>
                                        </p:tgtEl>
                                        <p:attrNameLst>
                                          <p:attrName>ppt_h</p:attrName>
                                        </p:attrNameLst>
                                      </p:cBhvr>
                                      <p:tavLst>
                                        <p:tav tm="0">
                                          <p:val>
                                            <p:strVal val="#ppt_h"/>
                                          </p:val>
                                        </p:tav>
                                        <p:tav tm="100000">
                                          <p:val>
                                            <p:strVal val="#ppt_h"/>
                                          </p:val>
                                        </p:tav>
                                      </p:tavLst>
                                    </p:anim>
                                    <p:animEffect transition="in" filter="fade">
                                      <p:cBhvr>
                                        <p:cTn id="108" dur="1000"/>
                                        <p:tgtEl>
                                          <p:spTgt spid="73756"/>
                                        </p:tgtEl>
                                      </p:cBhvr>
                                    </p:animEffect>
                                  </p:childTnLst>
                                </p:cTn>
                              </p:par>
                              <p:par>
                                <p:cTn id="109" presetID="55" presetClass="entr" presetSubtype="0" fill="hold" nodeType="withEffect">
                                  <p:stCondLst>
                                    <p:cond delay="0"/>
                                  </p:stCondLst>
                                  <p:childTnLst>
                                    <p:set>
                                      <p:cBhvr>
                                        <p:cTn id="110" dur="1" fill="hold">
                                          <p:stCondLst>
                                            <p:cond delay="0"/>
                                          </p:stCondLst>
                                        </p:cTn>
                                        <p:tgtEl>
                                          <p:spTgt spid="73757"/>
                                        </p:tgtEl>
                                        <p:attrNameLst>
                                          <p:attrName>style.visibility</p:attrName>
                                        </p:attrNameLst>
                                      </p:cBhvr>
                                      <p:to>
                                        <p:strVal val="visible"/>
                                      </p:to>
                                    </p:set>
                                    <p:anim calcmode="lin" valueType="num">
                                      <p:cBhvr>
                                        <p:cTn id="111" dur="1000" fill="hold"/>
                                        <p:tgtEl>
                                          <p:spTgt spid="73757"/>
                                        </p:tgtEl>
                                        <p:attrNameLst>
                                          <p:attrName>ppt_w</p:attrName>
                                        </p:attrNameLst>
                                      </p:cBhvr>
                                      <p:tavLst>
                                        <p:tav tm="0">
                                          <p:val>
                                            <p:strVal val="#ppt_w*0.70"/>
                                          </p:val>
                                        </p:tav>
                                        <p:tav tm="100000">
                                          <p:val>
                                            <p:strVal val="#ppt_w"/>
                                          </p:val>
                                        </p:tav>
                                      </p:tavLst>
                                    </p:anim>
                                    <p:anim calcmode="lin" valueType="num">
                                      <p:cBhvr>
                                        <p:cTn id="112" dur="1000" fill="hold"/>
                                        <p:tgtEl>
                                          <p:spTgt spid="73757"/>
                                        </p:tgtEl>
                                        <p:attrNameLst>
                                          <p:attrName>ppt_h</p:attrName>
                                        </p:attrNameLst>
                                      </p:cBhvr>
                                      <p:tavLst>
                                        <p:tav tm="0">
                                          <p:val>
                                            <p:strVal val="#ppt_h"/>
                                          </p:val>
                                        </p:tav>
                                        <p:tav tm="100000">
                                          <p:val>
                                            <p:strVal val="#ppt_h"/>
                                          </p:val>
                                        </p:tav>
                                      </p:tavLst>
                                    </p:anim>
                                    <p:animEffect transition="in" filter="fade">
                                      <p:cBhvr>
                                        <p:cTn id="113" dur="1000"/>
                                        <p:tgtEl>
                                          <p:spTgt spid="73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3" grpId="0" animBg="1"/>
      <p:bldP spid="73735" grpId="0" animBg="1"/>
      <p:bldP spid="737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6940620-37D7-CC33-D83F-C8FA1EA3B515}"/>
              </a:ext>
            </a:extLst>
          </p:cNvPr>
          <p:cNvSpPr>
            <a:spLocks noGrp="1" noChangeArrowheads="1"/>
          </p:cNvSpPr>
          <p:nvPr>
            <p:ph type="title"/>
          </p:nvPr>
        </p:nvSpPr>
        <p:spPr>
          <a:xfrm>
            <a:off x="2324100" y="304800"/>
            <a:ext cx="4800600" cy="685800"/>
          </a:xfrm>
        </p:spPr>
        <p:txBody>
          <a:bodyPr/>
          <a:lstStyle/>
          <a:p>
            <a:pPr algn="ctr" eaLnBrk="1" hangingPunct="1"/>
            <a:r>
              <a:rPr lang="fr-FR" altLang="fr-FR" sz="2400" b="1" dirty="0">
                <a:latin typeface="Garamond" panose="02020404030301010803" pitchFamily="18" charset="0"/>
              </a:rPr>
              <a:t>LIMOGES EN JUIN 1944</a:t>
            </a:r>
            <a:endParaRPr lang="fr-FR" altLang="fr-FR" sz="2400" dirty="0">
              <a:latin typeface="Garamond" panose="02020404030301010803" pitchFamily="18" charset="0"/>
            </a:endParaRPr>
          </a:p>
        </p:txBody>
      </p:sp>
      <p:sp>
        <p:nvSpPr>
          <p:cNvPr id="45058" name="Text Box 4">
            <a:extLst>
              <a:ext uri="{FF2B5EF4-FFF2-40B4-BE49-F238E27FC236}">
                <a16:creationId xmlns:a16="http://schemas.microsoft.com/office/drawing/2014/main" id="{118BA248-997A-EDA8-5C56-820E549CD39E}"/>
              </a:ext>
            </a:extLst>
          </p:cNvPr>
          <p:cNvSpPr txBox="1">
            <a:spLocks noChangeArrowheads="1"/>
          </p:cNvSpPr>
          <p:nvPr/>
        </p:nvSpPr>
        <p:spPr bwMode="auto">
          <a:xfrm>
            <a:off x="1249364" y="1706564"/>
            <a:ext cx="74072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A la suite du débarquement en Normandie le 6 juin 1944, les autorités d’occupation renforcent les contr</a:t>
            </a:r>
            <a:r>
              <a:rPr lang="fr-FR" altLang="ja-JP" sz="2000">
                <a:latin typeface="Garamond" panose="02020404030301010803" pitchFamily="18" charset="0"/>
              </a:rPr>
              <a:t>ôles et les répressions. </a:t>
            </a:r>
          </a:p>
          <a:p>
            <a:pPr algn="just">
              <a:spcBef>
                <a:spcPct val="0"/>
              </a:spcBef>
              <a:buFontTx/>
              <a:buNone/>
            </a:pPr>
            <a:endParaRPr lang="fr-FR" altLang="ja-JP" sz="2000">
              <a:latin typeface="Garamond" panose="02020404030301010803" pitchFamily="18" charset="0"/>
            </a:endParaRPr>
          </a:p>
          <a:p>
            <a:pPr algn="just">
              <a:spcBef>
                <a:spcPct val="0"/>
              </a:spcBef>
              <a:buFontTx/>
              <a:buNone/>
            </a:pPr>
            <a:r>
              <a:rPr lang="fr-FR" altLang="ja-JP" sz="2000">
                <a:latin typeface="Garamond" panose="02020404030301010803" pitchFamily="18" charset="0"/>
              </a:rPr>
              <a:t>A Limoges, enclave encore occupée au milieu d’un département aux mains des maquis, une zone spéciale est mise en place au cœur de la ville : la circulation des véhicules et des piétons y est filtrée, les récalcitrants, déclarés « hors la loi » et tués sans sommation, comme l’indique un article du </a:t>
            </a:r>
            <a:r>
              <a:rPr lang="fr-FR" altLang="ja-JP" sz="2000" i="1">
                <a:latin typeface="Garamond" panose="02020404030301010803" pitchFamily="18" charset="0"/>
              </a:rPr>
              <a:t>Courrier du Centre</a:t>
            </a:r>
            <a:r>
              <a:rPr lang="fr-FR" altLang="ja-JP" sz="2000">
                <a:latin typeface="Garamond" panose="02020404030301010803" pitchFamily="18" charset="0"/>
              </a:rPr>
              <a:t> du 22 juin 1944.</a:t>
            </a:r>
          </a:p>
          <a:p>
            <a:pPr algn="just">
              <a:spcBef>
                <a:spcPct val="0"/>
              </a:spcBef>
              <a:buFontTx/>
              <a:buNone/>
            </a:pPr>
            <a:endParaRPr lang="fr-FR" altLang="ja-JP" sz="2000">
              <a:latin typeface="Garamond" panose="02020404030301010803" pitchFamily="18" charset="0"/>
            </a:endParaRPr>
          </a:p>
          <a:p>
            <a:pPr algn="just">
              <a:spcBef>
                <a:spcPct val="0"/>
              </a:spcBef>
              <a:buFontTx/>
              <a:buNone/>
            </a:pPr>
            <a:r>
              <a:rPr lang="fr-FR" altLang="ja-JP" sz="2000">
                <a:latin typeface="Garamond" panose="02020404030301010803" pitchFamily="18" charset="0"/>
              </a:rPr>
              <a:t>Les fortifications, visibles sur les photographies, sont faites à la hâte mais restent impressionnantes.</a:t>
            </a:r>
            <a:endParaRPr lang="fr-FR" altLang="fr-FR" sz="1600">
              <a:latin typeface="Garamond" panose="02020404030301010803" pitchFamily="18" charset="0"/>
            </a:endParaRPr>
          </a:p>
        </p:txBody>
      </p:sp>
    </p:spTree>
    <p:extLst>
      <p:ext uri="{BB962C8B-B14F-4D97-AF65-F5344CB8AC3E}">
        <p14:creationId xmlns:p14="http://schemas.microsoft.com/office/powerpoint/2010/main" val="274668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Scan-131111-0001">
            <a:extLst>
              <a:ext uri="{FF2B5EF4-FFF2-40B4-BE49-F238E27FC236}">
                <a16:creationId xmlns:a16="http://schemas.microsoft.com/office/drawing/2014/main" id="{C8487752-1168-0064-D76A-01A9DFF11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75803"/>
            <a:ext cx="80994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942596C8-0723-BFBE-FD3D-BECA1FD1C4A2}"/>
              </a:ext>
            </a:extLst>
          </p:cNvPr>
          <p:cNvSpPr>
            <a:spLocks noGrp="1" noChangeArrowheads="1"/>
          </p:cNvSpPr>
          <p:nvPr>
            <p:ph type="title"/>
          </p:nvPr>
        </p:nvSpPr>
        <p:spPr>
          <a:xfrm>
            <a:off x="838200" y="228600"/>
            <a:ext cx="8305800" cy="457200"/>
          </a:xfrm>
        </p:spPr>
        <p:txBody>
          <a:bodyPr/>
          <a:lstStyle/>
          <a:p>
            <a:pPr eaLnBrk="1" hangingPunct="1"/>
            <a:r>
              <a:rPr lang="fr-FR" altLang="fr-FR" sz="2400" b="1">
                <a:latin typeface="Garamond" panose="02020404030301010803" pitchFamily="18" charset="0"/>
              </a:rPr>
              <a:t>LIBERATION DE LIMOGES : ACTE DE CAPITULATION</a:t>
            </a:r>
            <a:endParaRPr lang="fr-FR" altLang="fr-FR" sz="2400">
              <a:latin typeface="Garamond" panose="02020404030301010803" pitchFamily="18" charset="0"/>
            </a:endParaRPr>
          </a:p>
        </p:txBody>
      </p:sp>
      <p:sp>
        <p:nvSpPr>
          <p:cNvPr id="28675" name="Text Box 4">
            <a:extLst>
              <a:ext uri="{FF2B5EF4-FFF2-40B4-BE49-F238E27FC236}">
                <a16:creationId xmlns:a16="http://schemas.microsoft.com/office/drawing/2014/main" id="{3C257A28-9F0D-833C-B4F4-9892087861CB}"/>
              </a:ext>
            </a:extLst>
          </p:cNvPr>
          <p:cNvSpPr txBox="1">
            <a:spLocks noChangeArrowheads="1"/>
          </p:cNvSpPr>
          <p:nvPr/>
        </p:nvSpPr>
        <p:spPr bwMode="auto">
          <a:xfrm>
            <a:off x="2890839" y="762001"/>
            <a:ext cx="412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a:latin typeface="Garamond" panose="02020404030301010803" pitchFamily="18" charset="0"/>
              </a:rPr>
              <a:t>Acte de capitulation - ADHV - 11 J 15 </a:t>
            </a:r>
          </a:p>
        </p:txBody>
      </p:sp>
    </p:spTree>
    <p:extLst>
      <p:ext uri="{BB962C8B-B14F-4D97-AF65-F5344CB8AC3E}">
        <p14:creationId xmlns:p14="http://schemas.microsoft.com/office/powerpoint/2010/main" val="125747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A5D23899-72D3-5D52-46A4-D1A67DE31552}"/>
              </a:ext>
            </a:extLst>
          </p:cNvPr>
          <p:cNvSpPr>
            <a:spLocks noGrp="1" noChangeArrowheads="1"/>
          </p:cNvSpPr>
          <p:nvPr>
            <p:ph type="title"/>
          </p:nvPr>
        </p:nvSpPr>
        <p:spPr>
          <a:xfrm>
            <a:off x="1371600" y="0"/>
            <a:ext cx="7162800" cy="228600"/>
          </a:xfrm>
        </p:spPr>
        <p:txBody>
          <a:bodyPr>
            <a:normAutofit fontScale="90000"/>
          </a:bodyPr>
          <a:lstStyle/>
          <a:p>
            <a:pPr eaLnBrk="1" hangingPunct="1"/>
            <a:r>
              <a:rPr lang="fr-FR" altLang="fr-FR" sz="2400" b="1">
                <a:latin typeface="Garamond" panose="02020404030301010803" pitchFamily="18" charset="0"/>
              </a:rPr>
              <a:t>LIBERATION DE LIMOGES : TEMOIGNAGE</a:t>
            </a:r>
            <a:endParaRPr lang="fr-FR" altLang="fr-FR" sz="2400">
              <a:latin typeface="Garamond" panose="02020404030301010803" pitchFamily="18" charset="0"/>
            </a:endParaRPr>
          </a:p>
        </p:txBody>
      </p:sp>
      <p:sp>
        <p:nvSpPr>
          <p:cNvPr id="30722" name="Text Box 3">
            <a:extLst>
              <a:ext uri="{FF2B5EF4-FFF2-40B4-BE49-F238E27FC236}">
                <a16:creationId xmlns:a16="http://schemas.microsoft.com/office/drawing/2014/main" id="{728CD1C9-01F9-FEFA-D640-428AAFAC226B}"/>
              </a:ext>
            </a:extLst>
          </p:cNvPr>
          <p:cNvSpPr txBox="1">
            <a:spLocks noChangeArrowheads="1"/>
          </p:cNvSpPr>
          <p:nvPr/>
        </p:nvSpPr>
        <p:spPr bwMode="auto">
          <a:xfrm>
            <a:off x="2403475" y="6461125"/>
            <a:ext cx="5154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a:latin typeface="Garamond" panose="02020404030301010803" pitchFamily="18" charset="0"/>
              </a:rPr>
              <a:t>Témoignage d’une institutrice de Nexon -  11 J 15</a:t>
            </a:r>
          </a:p>
        </p:txBody>
      </p:sp>
      <p:pic>
        <p:nvPicPr>
          <p:cNvPr id="90116" name="Picture 4" descr="Scan-131111-0002">
            <a:extLst>
              <a:ext uri="{FF2B5EF4-FFF2-40B4-BE49-F238E27FC236}">
                <a16:creationId xmlns:a16="http://schemas.microsoft.com/office/drawing/2014/main" id="{CCEEC81C-3E28-8873-0979-D996A310C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39258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Scan-131111-0003">
            <a:extLst>
              <a:ext uri="{FF2B5EF4-FFF2-40B4-BE49-F238E27FC236}">
                <a16:creationId xmlns:a16="http://schemas.microsoft.com/office/drawing/2014/main" id="{516097D1-5418-7C5D-E465-DC83FC235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64" y="381000"/>
            <a:ext cx="4014787"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Scan-131111-0004">
            <a:extLst>
              <a:ext uri="{FF2B5EF4-FFF2-40B4-BE49-F238E27FC236}">
                <a16:creationId xmlns:a16="http://schemas.microsoft.com/office/drawing/2014/main" id="{9CA93E4D-DBC9-4324-B810-273913C0B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5850" y="379414"/>
            <a:ext cx="51943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ctangle 7">
            <a:extLst>
              <a:ext uri="{FF2B5EF4-FFF2-40B4-BE49-F238E27FC236}">
                <a16:creationId xmlns:a16="http://schemas.microsoft.com/office/drawing/2014/main" id="{C3E4FF38-7EA3-E186-398F-28C6383C870B}"/>
              </a:ext>
            </a:extLst>
          </p:cNvPr>
          <p:cNvSpPr>
            <a:spLocks noChangeArrowheads="1"/>
          </p:cNvSpPr>
          <p:nvPr/>
        </p:nvSpPr>
        <p:spPr bwMode="auto">
          <a:xfrm>
            <a:off x="2286000" y="304800"/>
            <a:ext cx="5334000" cy="60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2072738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90116"/>
                                        </p:tgtEl>
                                      </p:cBhvr>
                                    </p:animEffect>
                                    <p:set>
                                      <p:cBhvr>
                                        <p:cTn id="7" dur="1" fill="hold">
                                          <p:stCondLst>
                                            <p:cond delay="1999"/>
                                          </p:stCondLst>
                                        </p:cTn>
                                        <p:tgtEl>
                                          <p:spTgt spid="90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90117"/>
                                        </p:tgtEl>
                                      </p:cBhvr>
                                    </p:animEffect>
                                    <p:set>
                                      <p:cBhvr>
                                        <p:cTn id="10" dur="1" fill="hold">
                                          <p:stCondLst>
                                            <p:cond delay="1999"/>
                                          </p:stCondLst>
                                        </p:cTn>
                                        <p:tgtEl>
                                          <p:spTgt spid="9011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0118"/>
                                        </p:tgtEl>
                                        <p:attrNameLst>
                                          <p:attrName>style.visibility</p:attrName>
                                        </p:attrNameLst>
                                      </p:cBhvr>
                                      <p:to>
                                        <p:strVal val="visible"/>
                                      </p:to>
                                    </p:set>
                                    <p:animEffect transition="in" filter="fade">
                                      <p:cBhvr>
                                        <p:cTn id="13" dur="2000"/>
                                        <p:tgtEl>
                                          <p:spTgt spid="90118"/>
                                        </p:tgtEl>
                                      </p:cBhvr>
                                    </p:animEffect>
                                  </p:childTnLst>
                                </p:cTn>
                              </p:par>
                              <p:par>
                                <p:cTn id="14" presetID="10" presetClass="entr" presetSubtype="0" fill="hold" nodeType="withEffect">
                                  <p:stCondLst>
                                    <p:cond delay="0"/>
                                  </p:stCondLst>
                                  <p:childTnLst>
                                    <p:set>
                                      <p:cBhvr>
                                        <p:cTn id="15" dur="1" fill="hold">
                                          <p:stCondLst>
                                            <p:cond delay="0"/>
                                          </p:stCondLst>
                                        </p:cTn>
                                        <p:tgtEl>
                                          <p:spTgt spid="90119"/>
                                        </p:tgtEl>
                                        <p:attrNameLst>
                                          <p:attrName>style.visibility</p:attrName>
                                        </p:attrNameLst>
                                      </p:cBhvr>
                                      <p:to>
                                        <p:strVal val="visible"/>
                                      </p:to>
                                    </p:set>
                                    <p:animEffect transition="in" filter="fade">
                                      <p:cBhvr>
                                        <p:cTn id="16" dur="2000"/>
                                        <p:tgtEl>
                                          <p:spTgt spid="9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46586-99F9-719D-ACD5-0F9B2722E9FB}"/>
              </a:ext>
            </a:extLst>
          </p:cNvPr>
          <p:cNvSpPr>
            <a:spLocks noGrp="1"/>
          </p:cNvSpPr>
          <p:nvPr>
            <p:ph type="title"/>
          </p:nvPr>
        </p:nvSpPr>
        <p:spPr/>
        <p:txBody>
          <a:bodyPr>
            <a:normAutofit/>
          </a:bodyPr>
          <a:lstStyle/>
          <a:p>
            <a:pPr algn="ctr"/>
            <a:r>
              <a:rPr lang="fr-FR" sz="4000" b="1" dirty="0">
                <a:latin typeface="+mn-lt"/>
              </a:rPr>
              <a:t>LA LIBERATION</a:t>
            </a:r>
          </a:p>
        </p:txBody>
      </p:sp>
      <p:sp>
        <p:nvSpPr>
          <p:cNvPr id="4" name="ZoneTexte 3">
            <a:extLst>
              <a:ext uri="{FF2B5EF4-FFF2-40B4-BE49-F238E27FC236}">
                <a16:creationId xmlns:a16="http://schemas.microsoft.com/office/drawing/2014/main" id="{447CC886-6B20-EC88-2F31-DB3F9FF98CB6}"/>
              </a:ext>
            </a:extLst>
          </p:cNvPr>
          <p:cNvSpPr txBox="1"/>
          <p:nvPr/>
        </p:nvSpPr>
        <p:spPr>
          <a:xfrm>
            <a:off x="3338058" y="2478795"/>
            <a:ext cx="3038781" cy="584775"/>
          </a:xfrm>
          <a:prstGeom prst="rect">
            <a:avLst/>
          </a:prstGeom>
          <a:noFill/>
        </p:spPr>
        <p:txBody>
          <a:bodyPr wrap="none" rtlCol="0">
            <a:spAutoFit/>
          </a:bodyPr>
          <a:lstStyle/>
          <a:p>
            <a:pPr algn="ctr"/>
            <a:r>
              <a:rPr lang="fr-FR" sz="3200" b="1" dirty="0"/>
              <a:t>LES OPERATIONS</a:t>
            </a:r>
          </a:p>
        </p:txBody>
      </p:sp>
    </p:spTree>
    <p:extLst>
      <p:ext uri="{BB962C8B-B14F-4D97-AF65-F5344CB8AC3E}">
        <p14:creationId xmlns:p14="http://schemas.microsoft.com/office/powerpoint/2010/main" val="169196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B5772C4-A187-B543-E0DD-1B19D2A88F87}"/>
              </a:ext>
            </a:extLst>
          </p:cNvPr>
          <p:cNvSpPr>
            <a:spLocks noGrp="1" noChangeArrowheads="1"/>
          </p:cNvSpPr>
          <p:nvPr>
            <p:ph type="title"/>
          </p:nvPr>
        </p:nvSpPr>
        <p:spPr>
          <a:xfrm>
            <a:off x="1714500" y="228600"/>
            <a:ext cx="6477000" cy="304800"/>
          </a:xfrm>
        </p:spPr>
        <p:txBody>
          <a:bodyPr>
            <a:normAutofit fontScale="90000"/>
          </a:bodyPr>
          <a:lstStyle/>
          <a:p>
            <a:pPr algn="ctr" eaLnBrk="1" hangingPunct="1"/>
            <a:r>
              <a:rPr lang="fr-FR" altLang="fr-FR" sz="2400" b="1" dirty="0">
                <a:latin typeface="Garamond" panose="02020404030301010803" pitchFamily="18" charset="0"/>
              </a:rPr>
              <a:t>LA LIBERATION DE LIMOGES</a:t>
            </a:r>
            <a:endParaRPr lang="fr-FR" altLang="fr-FR" sz="2400" dirty="0">
              <a:latin typeface="Garamond" panose="02020404030301010803" pitchFamily="18" charset="0"/>
            </a:endParaRPr>
          </a:p>
        </p:txBody>
      </p:sp>
      <p:sp>
        <p:nvSpPr>
          <p:cNvPr id="57346" name="Text Box 4">
            <a:extLst>
              <a:ext uri="{FF2B5EF4-FFF2-40B4-BE49-F238E27FC236}">
                <a16:creationId xmlns:a16="http://schemas.microsoft.com/office/drawing/2014/main" id="{2C8F551C-7E1E-12F3-30F3-CAA98F8D0FEB}"/>
              </a:ext>
            </a:extLst>
          </p:cNvPr>
          <p:cNvSpPr txBox="1">
            <a:spLocks noChangeArrowheads="1"/>
          </p:cNvSpPr>
          <p:nvPr/>
        </p:nvSpPr>
        <p:spPr bwMode="auto">
          <a:xfrm>
            <a:off x="685800" y="457201"/>
            <a:ext cx="85344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Les négociations ont été engagées dès le 19 ao</a:t>
            </a:r>
            <a:r>
              <a:rPr lang="fr-FR" altLang="ja-JP" sz="2000">
                <a:latin typeface="Garamond" panose="02020404030301010803" pitchFamily="18" charset="0"/>
              </a:rPr>
              <a:t>ût 1944 entre :</a:t>
            </a:r>
          </a:p>
          <a:p>
            <a:pPr algn="just">
              <a:spcBef>
                <a:spcPct val="0"/>
              </a:spcBef>
              <a:buFontTx/>
              <a:buNone/>
            </a:pPr>
            <a:endParaRPr lang="fr-FR" altLang="ja-JP" sz="2000">
              <a:latin typeface="Garamond" panose="02020404030301010803" pitchFamily="18" charset="0"/>
            </a:endParaRPr>
          </a:p>
          <a:p>
            <a:pPr algn="just">
              <a:spcBef>
                <a:spcPct val="0"/>
              </a:spcBef>
              <a:buFontTx/>
              <a:buChar char="-"/>
            </a:pPr>
            <a:r>
              <a:rPr lang="fr-FR" altLang="ja-JP" sz="2000">
                <a:latin typeface="Garamond" panose="02020404030301010803" pitchFamily="18" charset="0"/>
              </a:rPr>
              <a:t> le major Charles Staunton alias Philippe Liewer (chef des agents secrets britanniques en France,  membre du SOE de 1941 à 1945 sous le nom de code « Hamlet »), représentant des forces alliées, </a:t>
            </a:r>
          </a:p>
          <a:p>
            <a:pPr algn="just">
              <a:spcBef>
                <a:spcPct val="0"/>
              </a:spcBef>
              <a:buFontTx/>
              <a:buChar char="-"/>
            </a:pPr>
            <a:endParaRPr lang="fr-FR" altLang="ja-JP" sz="2000">
              <a:latin typeface="Garamond" panose="02020404030301010803" pitchFamily="18" charset="0"/>
            </a:endParaRPr>
          </a:p>
          <a:p>
            <a:pPr algn="just">
              <a:spcBef>
                <a:spcPct val="0"/>
              </a:spcBef>
              <a:buFontTx/>
              <a:buChar char="-"/>
            </a:pPr>
            <a:r>
              <a:rPr lang="fr-FR" altLang="ja-JP" sz="2000">
                <a:latin typeface="Garamond" panose="02020404030301010803" pitchFamily="18" charset="0"/>
              </a:rPr>
              <a:t> le général allemand Gleiniger,</a:t>
            </a:r>
          </a:p>
          <a:p>
            <a:pPr algn="just">
              <a:spcBef>
                <a:spcPct val="0"/>
              </a:spcBef>
              <a:buFontTx/>
              <a:buChar char="-"/>
            </a:pPr>
            <a:endParaRPr lang="fr-FR" altLang="ja-JP" sz="2000">
              <a:latin typeface="Garamond" panose="02020404030301010803" pitchFamily="18" charset="0"/>
            </a:endParaRPr>
          </a:p>
          <a:p>
            <a:pPr algn="just">
              <a:spcBef>
                <a:spcPct val="0"/>
              </a:spcBef>
              <a:buFontTx/>
              <a:buChar char="-"/>
            </a:pPr>
            <a:r>
              <a:rPr lang="fr-FR" altLang="ja-JP" sz="2000">
                <a:latin typeface="Garamond" panose="02020404030301010803" pitchFamily="18" charset="0"/>
              </a:rPr>
              <a:t> et Jean d’Albis, citoyen suisse, lié à la famille Haviland, agent consulaire, chargé des intérêts des citoyens suisses, de la protection des ressortissants anglais et américains prisonniers. Il est sollicité comme médiateur.</a:t>
            </a:r>
          </a:p>
          <a:p>
            <a:pPr algn="just">
              <a:spcBef>
                <a:spcPct val="0"/>
              </a:spcBef>
              <a:buFontTx/>
              <a:buChar char="-"/>
            </a:pPr>
            <a:endParaRPr lang="fr-FR" altLang="ja-JP" sz="2000">
              <a:latin typeface="Garamond" panose="02020404030301010803" pitchFamily="18" charset="0"/>
            </a:endParaRPr>
          </a:p>
          <a:p>
            <a:pPr algn="just">
              <a:spcBef>
                <a:spcPct val="0"/>
              </a:spcBef>
              <a:buFontTx/>
              <a:buNone/>
            </a:pPr>
            <a:r>
              <a:rPr lang="fr-FR" altLang="ja-JP" sz="2000">
                <a:latin typeface="Garamond" panose="02020404030301010803" pitchFamily="18" charset="0"/>
              </a:rPr>
              <a:t>Cependant, la libération de Limoges n’a lieu que le 21 août, car il faut obtenir la reddition de la garnison allemande encerclée par les maquisards sous la direction de Georges Guingouin, nommé chef des FFI. Il s’agit d’éviter un bain de sang inutile.</a:t>
            </a:r>
          </a:p>
          <a:p>
            <a:pPr algn="just">
              <a:spcBef>
                <a:spcPct val="0"/>
              </a:spcBef>
              <a:buFontTx/>
              <a:buChar char="-"/>
            </a:pPr>
            <a:endParaRPr lang="fr-FR" altLang="ja-JP" sz="2000">
              <a:latin typeface="Garamond" panose="02020404030301010803" pitchFamily="18" charset="0"/>
            </a:endParaRPr>
          </a:p>
          <a:p>
            <a:pPr algn="just">
              <a:spcBef>
                <a:spcPct val="0"/>
              </a:spcBef>
              <a:buFontTx/>
              <a:buNone/>
            </a:pPr>
            <a:r>
              <a:rPr lang="fr-FR" altLang="ja-JP" sz="2000">
                <a:latin typeface="Garamond" panose="02020404030301010803" pitchFamily="18" charset="0"/>
              </a:rPr>
              <a:t>A l’annonce de la capitulation, les FFI entrent dans la ville tandis que les SS s’échappent, le général Gleiniger est tué dans des conditions qui restent encore mystérieuses; seuls 350 hommes sont faits prisonniers, internés au camp de Saint -Paul d’Eyjeaux.</a:t>
            </a:r>
            <a:endParaRPr lang="fr-FR" altLang="fr-FR" sz="2000">
              <a:latin typeface="Garamond" panose="02020404030301010803" pitchFamily="18" charset="0"/>
            </a:endParaRPr>
          </a:p>
        </p:txBody>
      </p:sp>
      <p:sp>
        <p:nvSpPr>
          <p:cNvPr id="57350" name="Rectangle 8">
            <a:hlinkClick r:id="rId3" action="ppaction://hlinksldjump"/>
            <a:extLst>
              <a:ext uri="{FF2B5EF4-FFF2-40B4-BE49-F238E27FC236}">
                <a16:creationId xmlns:a16="http://schemas.microsoft.com/office/drawing/2014/main" id="{2CEBF1E4-66A4-1AA2-D830-20C3838C1F3E}"/>
              </a:ext>
            </a:extLst>
          </p:cNvPr>
          <p:cNvSpPr>
            <a:spLocks noChangeArrowheads="1"/>
          </p:cNvSpPr>
          <p:nvPr/>
        </p:nvSpPr>
        <p:spPr bwMode="auto">
          <a:xfrm>
            <a:off x="1905000" y="1143000"/>
            <a:ext cx="4495800" cy="30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57351" name="Rectangle 10">
            <a:hlinkClick r:id="rId4" action="ppaction://hlinksldjump"/>
            <a:extLst>
              <a:ext uri="{FF2B5EF4-FFF2-40B4-BE49-F238E27FC236}">
                <a16:creationId xmlns:a16="http://schemas.microsoft.com/office/drawing/2014/main" id="{CD14E444-D01C-07AC-6730-5B0995DD1B64}"/>
              </a:ext>
            </a:extLst>
          </p:cNvPr>
          <p:cNvSpPr>
            <a:spLocks noChangeArrowheads="1"/>
          </p:cNvSpPr>
          <p:nvPr/>
        </p:nvSpPr>
        <p:spPr bwMode="auto">
          <a:xfrm>
            <a:off x="762000" y="2286000"/>
            <a:ext cx="3733800" cy="38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413885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1162B85-86CA-EB53-E694-86F488D1CB0D}"/>
              </a:ext>
            </a:extLst>
          </p:cNvPr>
          <p:cNvSpPr>
            <a:spLocks noGrp="1" noChangeArrowheads="1"/>
          </p:cNvSpPr>
          <p:nvPr>
            <p:ph type="title"/>
          </p:nvPr>
        </p:nvSpPr>
        <p:spPr>
          <a:xfrm>
            <a:off x="609600" y="228600"/>
            <a:ext cx="8610600" cy="457200"/>
          </a:xfrm>
        </p:spPr>
        <p:txBody>
          <a:bodyPr/>
          <a:lstStyle/>
          <a:p>
            <a:pPr eaLnBrk="1" hangingPunct="1"/>
            <a:r>
              <a:rPr lang="fr-FR" altLang="fr-FR" sz="2400" b="1">
                <a:latin typeface="Garamond" panose="02020404030301010803" pitchFamily="18" charset="0"/>
              </a:rPr>
              <a:t>MAJOR CHARLES STAUNTON alias PHILIPPE LIEWER</a:t>
            </a:r>
            <a:endParaRPr lang="fr-FR" altLang="fr-FR" sz="2400">
              <a:latin typeface="Garamond" panose="02020404030301010803" pitchFamily="18" charset="0"/>
            </a:endParaRPr>
          </a:p>
        </p:txBody>
      </p:sp>
      <p:pic>
        <p:nvPicPr>
          <p:cNvPr id="61442" name="Picture 4" descr="Staunton">
            <a:extLst>
              <a:ext uri="{FF2B5EF4-FFF2-40B4-BE49-F238E27FC236}">
                <a16:creationId xmlns:a16="http://schemas.microsoft.com/office/drawing/2014/main" id="{71728C3B-ED5D-8985-D7F0-396D48A3D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69133"/>
            <a:ext cx="4191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8">
            <a:extLst>
              <a:ext uri="{FF2B5EF4-FFF2-40B4-BE49-F238E27FC236}">
                <a16:creationId xmlns:a16="http://schemas.microsoft.com/office/drawing/2014/main" id="{FDEE1977-546C-68F3-7F39-1D0F5F5211F0}"/>
              </a:ext>
            </a:extLst>
          </p:cNvPr>
          <p:cNvSpPr txBox="1">
            <a:spLocks noChangeArrowheads="1"/>
          </p:cNvSpPr>
          <p:nvPr/>
        </p:nvSpPr>
        <p:spPr bwMode="auto">
          <a:xfrm>
            <a:off x="5181600" y="1066801"/>
            <a:ext cx="4114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Philippe Liewer (1911-1948) :</a:t>
            </a:r>
          </a:p>
          <a:p>
            <a:pPr algn="just">
              <a:spcBef>
                <a:spcPct val="0"/>
              </a:spcBef>
              <a:buFontTx/>
              <a:buNone/>
            </a:pPr>
            <a:r>
              <a:rPr lang="fr-FR" altLang="fr-FR" sz="2000">
                <a:latin typeface="Garamond" panose="02020404030301010803" pitchFamily="18" charset="0"/>
              </a:rPr>
              <a:t>Journaliste, d’origine juive, il est arr</a:t>
            </a:r>
            <a:r>
              <a:rPr lang="fr-FR" altLang="ja-JP" sz="2000">
                <a:latin typeface="Garamond" panose="02020404030301010803" pitchFamily="18" charset="0"/>
              </a:rPr>
              <a:t>êté en 1941 et s’évade en 1942 du camp de Mauzac (Haute-Garonne)</a:t>
            </a:r>
          </a:p>
          <a:p>
            <a:pPr algn="just">
              <a:spcBef>
                <a:spcPct val="0"/>
              </a:spcBef>
              <a:buFontTx/>
              <a:buNone/>
            </a:pPr>
            <a:r>
              <a:rPr lang="fr-FR" altLang="ja-JP" sz="2000">
                <a:latin typeface="Garamond" panose="02020404030301010803" pitchFamily="18" charset="0"/>
              </a:rPr>
              <a:t>Agent du SOE (Special Operation Executive), il dirige, sous le nom de « Hamlet » le réseau SALESMAN pour coordonner les actions de sabotage avec les maquis de la région de Limoges et gêner les communications allemandes.</a:t>
            </a:r>
          </a:p>
          <a:p>
            <a:pPr algn="just">
              <a:spcBef>
                <a:spcPct val="0"/>
              </a:spcBef>
              <a:buFontTx/>
              <a:buNone/>
            </a:pPr>
            <a:r>
              <a:rPr lang="fr-FR" altLang="ja-JP" sz="2000">
                <a:latin typeface="Garamond" panose="02020404030301010803" pitchFamily="18" charset="0"/>
              </a:rPr>
              <a:t>Il participe à la capitulation allemande de Limoges. </a:t>
            </a:r>
          </a:p>
          <a:p>
            <a:pPr algn="just">
              <a:spcBef>
                <a:spcPct val="0"/>
              </a:spcBef>
              <a:buFontTx/>
              <a:buNone/>
            </a:pPr>
            <a:r>
              <a:rPr lang="fr-FR" altLang="ja-JP" sz="2000">
                <a:latin typeface="Garamond" panose="02020404030301010803" pitchFamily="18" charset="0"/>
              </a:rPr>
              <a:t>Il meurt d’une crise cardiaque en 1948.</a:t>
            </a:r>
            <a:endParaRPr lang="fr-FR" altLang="fr-FR" sz="2000">
              <a:latin typeface="Garamond" panose="02020404030301010803" pitchFamily="18" charset="0"/>
            </a:endParaRPr>
          </a:p>
        </p:txBody>
      </p:sp>
      <p:sp>
        <p:nvSpPr>
          <p:cNvPr id="61447" name="ZoneTexte 1">
            <a:extLst>
              <a:ext uri="{FF2B5EF4-FFF2-40B4-BE49-F238E27FC236}">
                <a16:creationId xmlns:a16="http://schemas.microsoft.com/office/drawing/2014/main" id="{28861364-A741-2C16-311B-D206FA7931B1}"/>
              </a:ext>
            </a:extLst>
          </p:cNvPr>
          <p:cNvSpPr txBox="1">
            <a:spLocks noChangeArrowheads="1"/>
          </p:cNvSpPr>
          <p:nvPr/>
        </p:nvSpPr>
        <p:spPr bwMode="auto">
          <a:xfrm>
            <a:off x="2255521" y="6507958"/>
            <a:ext cx="142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600" dirty="0"/>
              <a:t>ADHV – 24J6</a:t>
            </a:r>
          </a:p>
        </p:txBody>
      </p:sp>
    </p:spTree>
    <p:extLst>
      <p:ext uri="{BB962C8B-B14F-4D97-AF65-F5344CB8AC3E}">
        <p14:creationId xmlns:p14="http://schemas.microsoft.com/office/powerpoint/2010/main" val="2846561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5">
            <a:extLst>
              <a:ext uri="{FF2B5EF4-FFF2-40B4-BE49-F238E27FC236}">
                <a16:creationId xmlns:a16="http://schemas.microsoft.com/office/drawing/2014/main" id="{E2AA60C7-A433-3F05-79B3-3E7DFCE44F89}"/>
              </a:ext>
            </a:extLst>
          </p:cNvPr>
          <p:cNvSpPr>
            <a:spLocks noChangeArrowheads="1"/>
          </p:cNvSpPr>
          <p:nvPr/>
        </p:nvSpPr>
        <p:spPr bwMode="auto">
          <a:xfrm>
            <a:off x="1200151" y="4343401"/>
            <a:ext cx="75041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Photographie du général </a:t>
            </a:r>
            <a:r>
              <a:rPr lang="fr-FR" altLang="fr-FR" sz="2000" dirty="0" err="1">
                <a:latin typeface="Garamond" panose="02020404030301010803" pitchFamily="18" charset="0"/>
              </a:rPr>
              <a:t>Gleiniger</a:t>
            </a:r>
            <a:r>
              <a:rPr lang="fr-FR" altLang="fr-FR" sz="2000" dirty="0">
                <a:latin typeface="Garamond" panose="02020404030301010803" pitchFamily="18" charset="0"/>
              </a:rPr>
              <a:t>, commandant la garnison allemande de Limoges dont le quartier général était l’h</a:t>
            </a:r>
            <a:r>
              <a:rPr lang="fr-FR" altLang="ja-JP" sz="2000" dirty="0">
                <a:latin typeface="Garamond" panose="02020404030301010803" pitchFamily="18" charset="0"/>
              </a:rPr>
              <a:t>ôtel de la Paix, place Jourdan. Il meurt</a:t>
            </a:r>
            <a:r>
              <a:rPr lang="fr-FR" altLang="fr-FR" sz="2000" dirty="0">
                <a:latin typeface="Garamond" panose="02020404030301010803" pitchFamily="18" charset="0"/>
              </a:rPr>
              <a:t> dans des conditions mystérieuses le 23 ao</a:t>
            </a:r>
            <a:r>
              <a:rPr lang="fr-FR" altLang="ja-JP" sz="2000" dirty="0">
                <a:latin typeface="Garamond" panose="02020404030301010803" pitchFamily="18" charset="0"/>
              </a:rPr>
              <a:t>ût 1</a:t>
            </a:r>
            <a:r>
              <a:rPr lang="fr-FR" altLang="fr-FR" sz="2000" dirty="0">
                <a:latin typeface="Garamond" panose="02020404030301010803" pitchFamily="18" charset="0"/>
              </a:rPr>
              <a:t>944 en Creuse (exécuté par les SS ou tué dans une embuscade des maquisards). Il est enterré au cimetière de Guér</a:t>
            </a:r>
            <a:r>
              <a:rPr lang="fr-FR" altLang="ja-JP" sz="2000" dirty="0">
                <a:latin typeface="Garamond" panose="02020404030301010803" pitchFamily="18" charset="0"/>
              </a:rPr>
              <a:t>et. Son corps est exhumé en 1969 et transféré au cimetière allemand de Berneuil en Charente Maritime.</a:t>
            </a:r>
            <a:endParaRPr lang="fr-FR" altLang="fr-FR" sz="2000" dirty="0">
              <a:latin typeface="Garamond" panose="02020404030301010803" pitchFamily="18" charset="0"/>
            </a:endParaRPr>
          </a:p>
          <a:p>
            <a:pPr algn="ctr">
              <a:spcBef>
                <a:spcPct val="0"/>
              </a:spcBef>
              <a:buFontTx/>
              <a:buNone/>
            </a:pPr>
            <a:r>
              <a:rPr lang="fr-FR" altLang="fr-FR" sz="2000" dirty="0">
                <a:latin typeface="Garamond" panose="02020404030301010803" pitchFamily="18" charset="0"/>
              </a:rPr>
              <a:t>ADHV -  2 Fi 555</a:t>
            </a:r>
          </a:p>
        </p:txBody>
      </p:sp>
      <p:sp>
        <p:nvSpPr>
          <p:cNvPr id="63490" name="Rectangle 2">
            <a:extLst>
              <a:ext uri="{FF2B5EF4-FFF2-40B4-BE49-F238E27FC236}">
                <a16:creationId xmlns:a16="http://schemas.microsoft.com/office/drawing/2014/main" id="{DF5836EE-8F0A-E6C8-E54F-57A8ECF278BD}"/>
              </a:ext>
            </a:extLst>
          </p:cNvPr>
          <p:cNvSpPr>
            <a:spLocks noGrp="1" noChangeArrowheads="1"/>
          </p:cNvSpPr>
          <p:nvPr>
            <p:ph type="title"/>
          </p:nvPr>
        </p:nvSpPr>
        <p:spPr>
          <a:xfrm>
            <a:off x="1485900" y="0"/>
            <a:ext cx="6934200" cy="457200"/>
          </a:xfrm>
        </p:spPr>
        <p:txBody>
          <a:bodyPr/>
          <a:lstStyle/>
          <a:p>
            <a:pPr algn="ctr" eaLnBrk="1" hangingPunct="1"/>
            <a:r>
              <a:rPr lang="fr-FR" altLang="fr-FR" sz="2400" b="1" dirty="0">
                <a:latin typeface="Garamond" panose="02020404030301010803" pitchFamily="18" charset="0"/>
              </a:rPr>
              <a:t>LE GENERAL ALLEMAND GLEINIGER</a:t>
            </a:r>
            <a:endParaRPr lang="fr-FR" altLang="fr-FR" sz="2400" dirty="0">
              <a:latin typeface="Garamond" panose="02020404030301010803" pitchFamily="18" charset="0"/>
            </a:endParaRPr>
          </a:p>
        </p:txBody>
      </p:sp>
      <p:pic>
        <p:nvPicPr>
          <p:cNvPr id="63491" name="Picture 4" descr="général">
            <a:extLst>
              <a:ext uri="{FF2B5EF4-FFF2-40B4-BE49-F238E27FC236}">
                <a16:creationId xmlns:a16="http://schemas.microsoft.com/office/drawing/2014/main" id="{01E9FB3D-7330-F327-2787-79CF43957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457201"/>
            <a:ext cx="54102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Oval 9">
            <a:extLst>
              <a:ext uri="{FF2B5EF4-FFF2-40B4-BE49-F238E27FC236}">
                <a16:creationId xmlns:a16="http://schemas.microsoft.com/office/drawing/2014/main" id="{E32CA720-4599-4858-61A1-08539B93CF9D}"/>
              </a:ext>
            </a:extLst>
          </p:cNvPr>
          <p:cNvSpPr>
            <a:spLocks noChangeArrowheads="1"/>
          </p:cNvSpPr>
          <p:nvPr/>
        </p:nvSpPr>
        <p:spPr bwMode="auto">
          <a:xfrm>
            <a:off x="4800600" y="1295400"/>
            <a:ext cx="1066800" cy="2743200"/>
          </a:xfrm>
          <a:prstGeom prst="ellipse">
            <a:avLst/>
          </a:prstGeom>
          <a:noFill/>
          <a:ln w="57150">
            <a:solidFill>
              <a:srgbClr val="E3152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3780320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29033"/>
                                        </p:tgtEl>
                                        <p:attrNameLst>
                                          <p:attrName>style.visibility</p:attrName>
                                        </p:attrNameLst>
                                      </p:cBhvr>
                                      <p:to>
                                        <p:strVal val="visible"/>
                                      </p:to>
                                    </p:set>
                                    <p:animEffect transition="in" filter="fade">
                                      <p:cBhvr>
                                        <p:cTn id="7" dur="2000"/>
                                        <p:tgtEl>
                                          <p:spTgt spid="129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E384A-451F-BA9B-2751-43E790CF1411}"/>
              </a:ext>
            </a:extLst>
          </p:cNvPr>
          <p:cNvSpPr>
            <a:spLocks noGrp="1"/>
          </p:cNvSpPr>
          <p:nvPr>
            <p:ph type="title"/>
          </p:nvPr>
        </p:nvSpPr>
        <p:spPr/>
        <p:txBody>
          <a:bodyPr>
            <a:normAutofit/>
          </a:bodyPr>
          <a:lstStyle/>
          <a:p>
            <a:pPr algn="ctr"/>
            <a:r>
              <a:rPr lang="fr-FR" sz="4000" b="1" dirty="0">
                <a:latin typeface="+mn-lt"/>
              </a:rPr>
              <a:t>REFONDATION POLITIQUE</a:t>
            </a:r>
          </a:p>
        </p:txBody>
      </p:sp>
      <p:sp>
        <p:nvSpPr>
          <p:cNvPr id="4" name="ZoneTexte 3">
            <a:extLst>
              <a:ext uri="{FF2B5EF4-FFF2-40B4-BE49-F238E27FC236}">
                <a16:creationId xmlns:a16="http://schemas.microsoft.com/office/drawing/2014/main" id="{D68BA478-269B-B52C-38BC-E253D219CD4C}"/>
              </a:ext>
            </a:extLst>
          </p:cNvPr>
          <p:cNvSpPr txBox="1"/>
          <p:nvPr/>
        </p:nvSpPr>
        <p:spPr>
          <a:xfrm>
            <a:off x="2057400" y="2844225"/>
            <a:ext cx="5482783" cy="584775"/>
          </a:xfrm>
          <a:prstGeom prst="rect">
            <a:avLst/>
          </a:prstGeom>
          <a:noFill/>
        </p:spPr>
        <p:txBody>
          <a:bodyPr wrap="none" rtlCol="0">
            <a:spAutoFit/>
          </a:bodyPr>
          <a:lstStyle/>
          <a:p>
            <a:r>
              <a:rPr lang="fr-FR" sz="3200" b="1" dirty="0"/>
              <a:t>LE RETOUR DE LA DEMOCRATIE</a:t>
            </a:r>
          </a:p>
        </p:txBody>
      </p:sp>
    </p:spTree>
    <p:extLst>
      <p:ext uri="{BB962C8B-B14F-4D97-AF65-F5344CB8AC3E}">
        <p14:creationId xmlns:p14="http://schemas.microsoft.com/office/powerpoint/2010/main" val="418388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B75C189-42F7-BE23-3907-B817758F27F9}"/>
              </a:ext>
            </a:extLst>
          </p:cNvPr>
          <p:cNvSpPr>
            <a:spLocks noGrp="1" noChangeArrowheads="1"/>
          </p:cNvSpPr>
          <p:nvPr>
            <p:ph type="title"/>
          </p:nvPr>
        </p:nvSpPr>
        <p:spPr>
          <a:xfrm>
            <a:off x="1714500" y="0"/>
            <a:ext cx="6477000" cy="381000"/>
          </a:xfrm>
        </p:spPr>
        <p:txBody>
          <a:bodyPr>
            <a:normAutofit fontScale="90000"/>
          </a:bodyPr>
          <a:lstStyle/>
          <a:p>
            <a:pPr eaLnBrk="1" hangingPunct="1"/>
            <a:r>
              <a:rPr lang="fr-FR" altLang="fr-FR" sz="2400" b="1">
                <a:latin typeface="Garamond" panose="02020404030301010803" pitchFamily="18" charset="0"/>
              </a:rPr>
              <a:t>LE RETABLISSEMENT DE L’ORDRE</a:t>
            </a:r>
            <a:endParaRPr lang="fr-FR" altLang="fr-FR" sz="2400">
              <a:latin typeface="Garamond" panose="02020404030301010803" pitchFamily="18" charset="0"/>
            </a:endParaRPr>
          </a:p>
        </p:txBody>
      </p:sp>
      <p:pic>
        <p:nvPicPr>
          <p:cNvPr id="123917" name="Picture 13" descr="épuration">
            <a:extLst>
              <a:ext uri="{FF2B5EF4-FFF2-40B4-BE49-F238E27FC236}">
                <a16:creationId xmlns:a16="http://schemas.microsoft.com/office/drawing/2014/main" id="{538F8649-E147-27DE-4161-ED4144559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81000"/>
            <a:ext cx="48450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Picture 14" descr="épuration2">
            <a:extLst>
              <a:ext uri="{FF2B5EF4-FFF2-40B4-BE49-F238E27FC236}">
                <a16:creationId xmlns:a16="http://schemas.microsoft.com/office/drawing/2014/main" id="{6A9DA95C-B785-9F94-8D35-68EC7CCA2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563" y="381001"/>
            <a:ext cx="4267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9" name="Text Box 15">
            <a:extLst>
              <a:ext uri="{FF2B5EF4-FFF2-40B4-BE49-F238E27FC236}">
                <a16:creationId xmlns:a16="http://schemas.microsoft.com/office/drawing/2014/main" id="{0C449523-7E42-45E6-F63E-0D97477A0A3F}"/>
              </a:ext>
            </a:extLst>
          </p:cNvPr>
          <p:cNvSpPr txBox="1">
            <a:spLocks noChangeArrowheads="1"/>
          </p:cNvSpPr>
          <p:nvPr/>
        </p:nvSpPr>
        <p:spPr bwMode="auto">
          <a:xfrm>
            <a:off x="5181600" y="3952876"/>
            <a:ext cx="4343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Le rétablissement de l’ordre passe aussi par l’épuration, notamment administrative dont voici les statistiques pour le département de la Haute-Vienne au 31 janvier 1945. Elles montrent une grande variété des sanctions prises, de la condamnation à mort à la dégradation civique.</a:t>
            </a:r>
          </a:p>
          <a:p>
            <a:pPr algn="ctr">
              <a:spcBef>
                <a:spcPct val="0"/>
              </a:spcBef>
              <a:buFontTx/>
              <a:buNone/>
            </a:pPr>
            <a:r>
              <a:rPr lang="fr-FR" altLang="fr-FR" sz="2000">
                <a:latin typeface="Garamond" panose="02020404030301010803" pitchFamily="18" charset="0"/>
              </a:rPr>
              <a:t>ADHV - 9 J 5</a:t>
            </a:r>
          </a:p>
        </p:txBody>
      </p:sp>
    </p:spTree>
    <p:extLst>
      <p:ext uri="{BB962C8B-B14F-4D97-AF65-F5344CB8AC3E}">
        <p14:creationId xmlns:p14="http://schemas.microsoft.com/office/powerpoint/2010/main" val="234076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917"/>
                                        </p:tgtEl>
                                        <p:attrNameLst>
                                          <p:attrName>style.visibility</p:attrName>
                                        </p:attrNameLst>
                                      </p:cBhvr>
                                      <p:to>
                                        <p:strVal val="visible"/>
                                      </p:to>
                                    </p:set>
                                    <p:animEffect transition="in" filter="fade">
                                      <p:cBhvr>
                                        <p:cTn id="7" dur="2000"/>
                                        <p:tgtEl>
                                          <p:spTgt spid="123917"/>
                                        </p:tgtEl>
                                      </p:cBhvr>
                                    </p:animEffect>
                                  </p:childTnLst>
                                </p:cTn>
                              </p:par>
                              <p:par>
                                <p:cTn id="8" presetID="10" presetClass="entr" presetSubtype="0" fill="hold" nodeType="withEffect">
                                  <p:stCondLst>
                                    <p:cond delay="0"/>
                                  </p:stCondLst>
                                  <p:childTnLst>
                                    <p:set>
                                      <p:cBhvr>
                                        <p:cTn id="9" dur="1" fill="hold">
                                          <p:stCondLst>
                                            <p:cond delay="0"/>
                                          </p:stCondLst>
                                        </p:cTn>
                                        <p:tgtEl>
                                          <p:spTgt spid="123918"/>
                                        </p:tgtEl>
                                        <p:attrNameLst>
                                          <p:attrName>style.visibility</p:attrName>
                                        </p:attrNameLst>
                                      </p:cBhvr>
                                      <p:to>
                                        <p:strVal val="visible"/>
                                      </p:to>
                                    </p:set>
                                    <p:animEffect transition="in" filter="fade">
                                      <p:cBhvr>
                                        <p:cTn id="10" dur="2000"/>
                                        <p:tgtEl>
                                          <p:spTgt spid="123918"/>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123919"/>
                                        </p:tgtEl>
                                        <p:attrNameLst>
                                          <p:attrName>style.visibility</p:attrName>
                                        </p:attrNameLst>
                                      </p:cBhvr>
                                      <p:to>
                                        <p:strVal val="visible"/>
                                      </p:to>
                                    </p:set>
                                    <p:animEffect transition="in" filter="fade">
                                      <p:cBhvr>
                                        <p:cTn id="14" dur="2000"/>
                                        <p:tgtEl>
                                          <p:spTgt spid="123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5625E416-A48D-2526-7FBA-3BCC9DC8C667}"/>
              </a:ext>
            </a:extLst>
          </p:cNvPr>
          <p:cNvSpPr>
            <a:spLocks noGrp="1" noChangeArrowheads="1"/>
          </p:cNvSpPr>
          <p:nvPr>
            <p:ph type="title"/>
          </p:nvPr>
        </p:nvSpPr>
        <p:spPr>
          <a:xfrm>
            <a:off x="1981200" y="0"/>
            <a:ext cx="5943600" cy="442914"/>
          </a:xfrm>
        </p:spPr>
        <p:txBody>
          <a:bodyPr>
            <a:normAutofit/>
          </a:bodyPr>
          <a:lstStyle/>
          <a:p>
            <a:pPr algn="ctr" eaLnBrk="1" hangingPunct="1"/>
            <a:r>
              <a:rPr lang="fr-FR" altLang="fr-FR" sz="2400" b="1" dirty="0">
                <a:latin typeface="Garamond" panose="02020404030301010803" pitchFamily="18" charset="0"/>
              </a:rPr>
              <a:t>LE POUVOIR CENTRAL</a:t>
            </a:r>
            <a:endParaRPr lang="fr-FR" altLang="fr-FR" sz="2400" dirty="0">
              <a:latin typeface="Garamond" panose="02020404030301010803" pitchFamily="18" charset="0"/>
            </a:endParaRPr>
          </a:p>
        </p:txBody>
      </p:sp>
      <p:sp>
        <p:nvSpPr>
          <p:cNvPr id="114692" name="Text Box 4">
            <a:extLst>
              <a:ext uri="{FF2B5EF4-FFF2-40B4-BE49-F238E27FC236}">
                <a16:creationId xmlns:a16="http://schemas.microsoft.com/office/drawing/2014/main" id="{366439F8-4A3B-A9CD-90CE-AAC6A6527A11}"/>
              </a:ext>
            </a:extLst>
          </p:cNvPr>
          <p:cNvSpPr txBox="1">
            <a:spLocks noChangeArrowheads="1"/>
          </p:cNvSpPr>
          <p:nvPr/>
        </p:nvSpPr>
        <p:spPr bwMode="auto">
          <a:xfrm>
            <a:off x="4343400" y="1858964"/>
            <a:ext cx="4876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Le gouvernement provisoire nomme des commissaires régionaux pour rétablir l’autorité centrale.</a:t>
            </a:r>
          </a:p>
          <a:p>
            <a:pPr algn="just">
              <a:spcBef>
                <a:spcPct val="0"/>
              </a:spcBef>
              <a:buFontTx/>
              <a:buNone/>
            </a:pPr>
            <a:endParaRPr lang="fr-FR" altLang="fr-FR" sz="2000">
              <a:latin typeface="Garamond" panose="02020404030301010803" pitchFamily="18" charset="0"/>
            </a:endParaRPr>
          </a:p>
          <a:p>
            <a:pPr algn="just">
              <a:spcBef>
                <a:spcPct val="0"/>
              </a:spcBef>
              <a:buFontTx/>
              <a:buNone/>
            </a:pPr>
            <a:endParaRPr lang="fr-FR" altLang="fr-FR" sz="2000">
              <a:latin typeface="Garamond" panose="02020404030301010803" pitchFamily="18" charset="0"/>
            </a:endParaRPr>
          </a:p>
          <a:p>
            <a:pPr algn="just">
              <a:spcBef>
                <a:spcPct val="0"/>
              </a:spcBef>
              <a:buFontTx/>
              <a:buNone/>
            </a:pPr>
            <a:r>
              <a:rPr lang="fr-FR" altLang="fr-FR" sz="2000">
                <a:latin typeface="Garamond" panose="02020404030301010803" pitchFamily="18" charset="0"/>
              </a:rPr>
              <a:t>Dans le Limousin, Pierre Boursicot prend ses fonctions le 5 septembre 1944. Il nomme de nouveaux préfets dont Jean Chaintron,  résistant plus connu sous le nom de commandant François.</a:t>
            </a:r>
          </a:p>
        </p:txBody>
      </p:sp>
      <p:pic>
        <p:nvPicPr>
          <p:cNvPr id="114693" name="Picture 5" descr="9 J 2">
            <a:extLst>
              <a:ext uri="{FF2B5EF4-FFF2-40B4-BE49-F238E27FC236}">
                <a16:creationId xmlns:a16="http://schemas.microsoft.com/office/drawing/2014/main" id="{2AFB1D8B-8E03-5D35-B898-20A148D6F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685800"/>
            <a:ext cx="3579813" cy="59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6">
            <a:extLst>
              <a:ext uri="{FF2B5EF4-FFF2-40B4-BE49-F238E27FC236}">
                <a16:creationId xmlns:a16="http://schemas.microsoft.com/office/drawing/2014/main" id="{48D8031E-B688-F23F-91E7-36D29B6BB565}"/>
              </a:ext>
            </a:extLst>
          </p:cNvPr>
          <p:cNvSpPr txBox="1">
            <a:spLocks noChangeArrowheads="1"/>
          </p:cNvSpPr>
          <p:nvPr/>
        </p:nvSpPr>
        <p:spPr bwMode="auto">
          <a:xfrm>
            <a:off x="4953001" y="5334001"/>
            <a:ext cx="42830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Les nouvelles nominations et visites officielles sont des manifestations tangibles du retour à la légalité voulu par le pouvoir central.</a:t>
            </a:r>
          </a:p>
        </p:txBody>
      </p:sp>
      <p:sp>
        <p:nvSpPr>
          <p:cNvPr id="114696" name="Text Box 8">
            <a:extLst>
              <a:ext uri="{FF2B5EF4-FFF2-40B4-BE49-F238E27FC236}">
                <a16:creationId xmlns:a16="http://schemas.microsoft.com/office/drawing/2014/main" id="{8CA15453-5D68-8E98-1199-ADA9F0E4D5A8}"/>
              </a:ext>
            </a:extLst>
          </p:cNvPr>
          <p:cNvSpPr txBox="1">
            <a:spLocks noChangeArrowheads="1"/>
          </p:cNvSpPr>
          <p:nvPr/>
        </p:nvSpPr>
        <p:spPr bwMode="auto">
          <a:xfrm>
            <a:off x="4953000" y="4038601"/>
            <a:ext cx="426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Le général de Gaulle fait une visite officielle le 4 mars 1945 à Limoges et à Oradour-sur-Glane.</a:t>
            </a:r>
          </a:p>
        </p:txBody>
      </p:sp>
      <p:pic>
        <p:nvPicPr>
          <p:cNvPr id="114697" name="Picture 9" descr="2G3">
            <a:extLst>
              <a:ext uri="{FF2B5EF4-FFF2-40B4-BE49-F238E27FC236}">
                <a16:creationId xmlns:a16="http://schemas.microsoft.com/office/drawing/2014/main" id="{6F56238E-C915-3F93-B404-328702859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Text Box 10">
            <a:extLst>
              <a:ext uri="{FF2B5EF4-FFF2-40B4-BE49-F238E27FC236}">
                <a16:creationId xmlns:a16="http://schemas.microsoft.com/office/drawing/2014/main" id="{C1E5A24C-C8A4-B3A7-8672-209FC1CAEFC5}"/>
              </a:ext>
            </a:extLst>
          </p:cNvPr>
          <p:cNvSpPr txBox="1">
            <a:spLocks noChangeArrowheads="1"/>
          </p:cNvSpPr>
          <p:nvPr/>
        </p:nvSpPr>
        <p:spPr bwMode="auto">
          <a:xfrm>
            <a:off x="381001" y="3138489"/>
            <a:ext cx="4054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1600">
                <a:latin typeface="Garamond" panose="02020404030301010803" pitchFamily="18" charset="0"/>
              </a:rPr>
              <a:t>Le général de Gaulle et Pierre Boursicot à Limoges, porte Tourny - ADHV - 9 J 7</a:t>
            </a:r>
          </a:p>
        </p:txBody>
      </p:sp>
      <p:sp>
        <p:nvSpPr>
          <p:cNvPr id="114700" name="Text Box 12">
            <a:extLst>
              <a:ext uri="{FF2B5EF4-FFF2-40B4-BE49-F238E27FC236}">
                <a16:creationId xmlns:a16="http://schemas.microsoft.com/office/drawing/2014/main" id="{5EC61178-FBF2-B1ED-2FC2-51C70F4ABD42}"/>
              </a:ext>
            </a:extLst>
          </p:cNvPr>
          <p:cNvSpPr txBox="1">
            <a:spLocks noChangeArrowheads="1"/>
          </p:cNvSpPr>
          <p:nvPr/>
        </p:nvSpPr>
        <p:spPr bwMode="auto">
          <a:xfrm>
            <a:off x="381000" y="6513513"/>
            <a:ext cx="3829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600">
                <a:latin typeface="Garamond" panose="02020404030301010803" pitchFamily="18" charset="0"/>
              </a:rPr>
              <a:t>Le général de Gaulle à Oradour ADHV - 9 J 7</a:t>
            </a:r>
          </a:p>
        </p:txBody>
      </p:sp>
      <p:pic>
        <p:nvPicPr>
          <p:cNvPr id="114701" name="Picture 13" descr="2G1">
            <a:extLst>
              <a:ext uri="{FF2B5EF4-FFF2-40B4-BE49-F238E27FC236}">
                <a16:creationId xmlns:a16="http://schemas.microsoft.com/office/drawing/2014/main" id="{10855EC1-0017-8AD3-C23B-10B5A8660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1000"/>
            <a:ext cx="3581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2" name="Text Box 14">
            <a:extLst>
              <a:ext uri="{FF2B5EF4-FFF2-40B4-BE49-F238E27FC236}">
                <a16:creationId xmlns:a16="http://schemas.microsoft.com/office/drawing/2014/main" id="{320CC2F9-D6D9-C062-A799-8B531D041D38}"/>
              </a:ext>
            </a:extLst>
          </p:cNvPr>
          <p:cNvSpPr txBox="1">
            <a:spLocks noChangeArrowheads="1"/>
          </p:cNvSpPr>
          <p:nvPr/>
        </p:nvSpPr>
        <p:spPr bwMode="auto">
          <a:xfrm>
            <a:off x="5721350" y="3138489"/>
            <a:ext cx="3005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1600">
                <a:latin typeface="Garamond" panose="02020404030301010803" pitchFamily="18" charset="0"/>
              </a:rPr>
              <a:t>Bain de foule devant l’H</a:t>
            </a:r>
            <a:r>
              <a:rPr lang="fr-FR" altLang="ja-JP" sz="1600">
                <a:latin typeface="Garamond" panose="02020404030301010803" pitchFamily="18" charset="0"/>
              </a:rPr>
              <a:t>ôtel de ville</a:t>
            </a:r>
            <a:endParaRPr lang="fr-FR" altLang="fr-FR" sz="1600">
              <a:latin typeface="Garamond" panose="02020404030301010803" pitchFamily="18" charset="0"/>
            </a:endParaRPr>
          </a:p>
          <a:p>
            <a:pPr algn="ctr">
              <a:spcBef>
                <a:spcPct val="0"/>
              </a:spcBef>
              <a:buFontTx/>
              <a:buNone/>
            </a:pPr>
            <a:r>
              <a:rPr lang="fr-FR" altLang="fr-FR" sz="1600">
                <a:latin typeface="Garamond" panose="02020404030301010803" pitchFamily="18" charset="0"/>
              </a:rPr>
              <a:t>ADHV - 9 J 7</a:t>
            </a:r>
          </a:p>
        </p:txBody>
      </p:sp>
      <p:sp>
        <p:nvSpPr>
          <p:cNvPr id="114703" name="Rectangle 15">
            <a:extLst>
              <a:ext uri="{FF2B5EF4-FFF2-40B4-BE49-F238E27FC236}">
                <a16:creationId xmlns:a16="http://schemas.microsoft.com/office/drawing/2014/main" id="{04D2A2DD-D3E0-BDCD-8D1C-77002ABB6E2E}"/>
              </a:ext>
            </a:extLst>
          </p:cNvPr>
          <p:cNvSpPr>
            <a:spLocks noChangeArrowheads="1"/>
          </p:cNvSpPr>
          <p:nvPr/>
        </p:nvSpPr>
        <p:spPr bwMode="auto">
          <a:xfrm>
            <a:off x="7239000" y="4038600"/>
            <a:ext cx="1905000" cy="38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114704" name="Rectangle 16">
            <a:hlinkClick r:id="rId6" action="ppaction://hlinksldjump"/>
            <a:extLst>
              <a:ext uri="{FF2B5EF4-FFF2-40B4-BE49-F238E27FC236}">
                <a16:creationId xmlns:a16="http://schemas.microsoft.com/office/drawing/2014/main" id="{AB9FAEA7-6BE9-2A83-EC28-BD9FA582CABF}"/>
              </a:ext>
            </a:extLst>
          </p:cNvPr>
          <p:cNvSpPr>
            <a:spLocks noChangeArrowheads="1"/>
          </p:cNvSpPr>
          <p:nvPr/>
        </p:nvSpPr>
        <p:spPr bwMode="auto">
          <a:xfrm>
            <a:off x="7162800" y="3962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pic>
        <p:nvPicPr>
          <p:cNvPr id="34829" name="Image 1">
            <a:extLst>
              <a:ext uri="{FF2B5EF4-FFF2-40B4-BE49-F238E27FC236}">
                <a16:creationId xmlns:a16="http://schemas.microsoft.com/office/drawing/2014/main" id="{C125AE10-BB34-296C-8C5E-33B33AE96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849" t="9401" r="9317" b="16402"/>
          <a:stretch>
            <a:fillRect/>
          </a:stretch>
        </p:blipFill>
        <p:spPr bwMode="auto">
          <a:xfrm>
            <a:off x="319088" y="3783807"/>
            <a:ext cx="3890962"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796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14692"/>
                                        </p:tgtEl>
                                      </p:cBhvr>
                                    </p:animEffect>
                                    <p:set>
                                      <p:cBhvr>
                                        <p:cTn id="7" dur="1" fill="hold">
                                          <p:stCondLst>
                                            <p:cond delay="1999"/>
                                          </p:stCondLst>
                                        </p:cTn>
                                        <p:tgtEl>
                                          <p:spTgt spid="1146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14693"/>
                                        </p:tgtEl>
                                      </p:cBhvr>
                                    </p:animEffect>
                                    <p:set>
                                      <p:cBhvr>
                                        <p:cTn id="10" dur="1" fill="hold">
                                          <p:stCondLst>
                                            <p:cond delay="1999"/>
                                          </p:stCondLst>
                                        </p:cTn>
                                        <p:tgtEl>
                                          <p:spTgt spid="11469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14703"/>
                                        </p:tgtEl>
                                      </p:cBhvr>
                                    </p:animEffect>
                                    <p:set>
                                      <p:cBhvr>
                                        <p:cTn id="13" dur="1" fill="hold">
                                          <p:stCondLst>
                                            <p:cond delay="1999"/>
                                          </p:stCondLst>
                                        </p:cTn>
                                        <p:tgtEl>
                                          <p:spTgt spid="11470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14704"/>
                                        </p:tgtEl>
                                      </p:cBhvr>
                                    </p:animEffect>
                                    <p:set>
                                      <p:cBhvr>
                                        <p:cTn id="16" dur="1" fill="hold">
                                          <p:stCondLst>
                                            <p:cond delay="1999"/>
                                          </p:stCondLst>
                                        </p:cTn>
                                        <p:tgtEl>
                                          <p:spTgt spid="11470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46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2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4698"/>
                                        </p:tgtEl>
                                        <p:attrNameLst>
                                          <p:attrName>style.visibility</p:attrName>
                                        </p:attrNameLst>
                                      </p:cBhvr>
                                      <p:to>
                                        <p:strVal val="visible"/>
                                      </p:to>
                                    </p:set>
                                    <p:animEffect transition="in" filter="fade">
                                      <p:cBhvr>
                                        <p:cTn id="25" dur="2000"/>
                                        <p:tgtEl>
                                          <p:spTgt spid="114698"/>
                                        </p:tgtEl>
                                      </p:cBhvr>
                                    </p:animEffect>
                                  </p:childTnLst>
                                </p:cTn>
                              </p:par>
                              <p:par>
                                <p:cTn id="26" presetID="10" presetClass="entr" presetSubtype="0" fill="hold" nodeType="withEffect">
                                  <p:stCondLst>
                                    <p:cond delay="0"/>
                                  </p:stCondLst>
                                  <p:childTnLst>
                                    <p:set>
                                      <p:cBhvr>
                                        <p:cTn id="27" dur="1" fill="hold">
                                          <p:stCondLst>
                                            <p:cond delay="0"/>
                                          </p:stCondLst>
                                        </p:cTn>
                                        <p:tgtEl>
                                          <p:spTgt spid="114700"/>
                                        </p:tgtEl>
                                        <p:attrNameLst>
                                          <p:attrName>style.visibility</p:attrName>
                                        </p:attrNameLst>
                                      </p:cBhvr>
                                      <p:to>
                                        <p:strVal val="visible"/>
                                      </p:to>
                                    </p:set>
                                    <p:animEffect transition="in" filter="fade">
                                      <p:cBhvr>
                                        <p:cTn id="28" dur="2000"/>
                                        <p:tgtEl>
                                          <p:spTgt spid="114700"/>
                                        </p:tgtEl>
                                      </p:cBhvr>
                                    </p:animEffect>
                                  </p:childTnLst>
                                </p:cTn>
                              </p:par>
                              <p:par>
                                <p:cTn id="29" presetID="10" presetClass="entr" presetSubtype="0" fill="hold" nodeType="withEffect">
                                  <p:stCondLst>
                                    <p:cond delay="0"/>
                                  </p:stCondLst>
                                  <p:childTnLst>
                                    <p:set>
                                      <p:cBhvr>
                                        <p:cTn id="30" dur="1" fill="hold">
                                          <p:stCondLst>
                                            <p:cond delay="0"/>
                                          </p:stCondLst>
                                        </p:cTn>
                                        <p:tgtEl>
                                          <p:spTgt spid="114701"/>
                                        </p:tgtEl>
                                        <p:attrNameLst>
                                          <p:attrName>style.visibility</p:attrName>
                                        </p:attrNameLst>
                                      </p:cBhvr>
                                      <p:to>
                                        <p:strVal val="visible"/>
                                      </p:to>
                                    </p:set>
                                    <p:animEffect transition="in" filter="fade">
                                      <p:cBhvr>
                                        <p:cTn id="31" dur="2000"/>
                                        <p:tgtEl>
                                          <p:spTgt spid="114701"/>
                                        </p:tgtEl>
                                      </p:cBhvr>
                                    </p:animEffect>
                                  </p:childTnLst>
                                </p:cTn>
                              </p:par>
                              <p:par>
                                <p:cTn id="32" presetID="10" presetClass="entr" presetSubtype="0" fill="hold" nodeType="withEffect">
                                  <p:stCondLst>
                                    <p:cond delay="0"/>
                                  </p:stCondLst>
                                  <p:childTnLst>
                                    <p:set>
                                      <p:cBhvr>
                                        <p:cTn id="33" dur="1" fill="hold">
                                          <p:stCondLst>
                                            <p:cond delay="0"/>
                                          </p:stCondLst>
                                        </p:cTn>
                                        <p:tgtEl>
                                          <p:spTgt spid="114702"/>
                                        </p:tgtEl>
                                        <p:attrNameLst>
                                          <p:attrName>style.visibility</p:attrName>
                                        </p:attrNameLst>
                                      </p:cBhvr>
                                      <p:to>
                                        <p:strVal val="visible"/>
                                      </p:to>
                                    </p:set>
                                    <p:animEffect transition="in" filter="fade">
                                      <p:cBhvr>
                                        <p:cTn id="34" dur="2000"/>
                                        <p:tgtEl>
                                          <p:spTgt spid="114702"/>
                                        </p:tgtEl>
                                      </p:cBhvr>
                                    </p:animEffect>
                                  </p:childTnLst>
                                </p:cTn>
                              </p:par>
                              <p:par>
                                <p:cTn id="35" presetID="10" presetClass="entr" presetSubtype="0" fill="hold" nodeType="withEffect">
                                  <p:stCondLst>
                                    <p:cond delay="0"/>
                                  </p:stCondLst>
                                  <p:childTnLst>
                                    <p:set>
                                      <p:cBhvr>
                                        <p:cTn id="36" dur="1" fill="hold">
                                          <p:stCondLst>
                                            <p:cond delay="0"/>
                                          </p:stCondLst>
                                        </p:cTn>
                                        <p:tgtEl>
                                          <p:spTgt spid="114696"/>
                                        </p:tgtEl>
                                        <p:attrNameLst>
                                          <p:attrName>style.visibility</p:attrName>
                                        </p:attrNameLst>
                                      </p:cBhvr>
                                      <p:to>
                                        <p:strVal val="visible"/>
                                      </p:to>
                                    </p:set>
                                    <p:animEffect transition="in" filter="fade">
                                      <p:cBhvr>
                                        <p:cTn id="37" dur="2000"/>
                                        <p:tgtEl>
                                          <p:spTgt spid="114696"/>
                                        </p:tgtEl>
                                      </p:cBhvr>
                                    </p:animEffect>
                                  </p:childTnLst>
                                </p:cTn>
                              </p:par>
                              <p:par>
                                <p:cTn id="38" presetID="10" presetClass="entr" presetSubtype="0" fill="hold" nodeType="withEffect">
                                  <p:stCondLst>
                                    <p:cond delay="0"/>
                                  </p:stCondLst>
                                  <p:childTnLst>
                                    <p:set>
                                      <p:cBhvr>
                                        <p:cTn id="39" dur="1" fill="hold">
                                          <p:stCondLst>
                                            <p:cond delay="0"/>
                                          </p:stCondLst>
                                        </p:cTn>
                                        <p:tgtEl>
                                          <p:spTgt spid="114694"/>
                                        </p:tgtEl>
                                        <p:attrNameLst>
                                          <p:attrName>style.visibility</p:attrName>
                                        </p:attrNameLst>
                                      </p:cBhvr>
                                      <p:to>
                                        <p:strVal val="visible"/>
                                      </p:to>
                                    </p:set>
                                    <p:animEffect transition="in" filter="fade">
                                      <p:cBhvr>
                                        <p:cTn id="40"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P spid="114694" grpId="0"/>
      <p:bldP spid="114696" grpId="0"/>
      <p:bldP spid="114698" grpId="0"/>
      <p:bldP spid="114700" grpId="0"/>
      <p:bldP spid="114702" grpId="0"/>
      <p:bldP spid="114703" grpId="0" animBg="1"/>
      <p:bldP spid="1147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1A143E6-099B-A941-A26B-4ED351976B7A}"/>
              </a:ext>
            </a:extLst>
          </p:cNvPr>
          <p:cNvSpPr>
            <a:spLocks noGrp="1" noChangeArrowheads="1"/>
          </p:cNvSpPr>
          <p:nvPr>
            <p:ph type="title"/>
          </p:nvPr>
        </p:nvSpPr>
        <p:spPr>
          <a:xfrm>
            <a:off x="5711826" y="228600"/>
            <a:ext cx="2844800" cy="381000"/>
          </a:xfrm>
        </p:spPr>
        <p:txBody>
          <a:bodyPr>
            <a:normAutofit fontScale="90000"/>
          </a:bodyPr>
          <a:lstStyle/>
          <a:p>
            <a:pPr eaLnBrk="1" hangingPunct="1"/>
            <a:r>
              <a:rPr lang="fr-FR" altLang="fr-FR" sz="2400" b="1" dirty="0">
                <a:latin typeface="Garamond" panose="02020404030301010803" pitchFamily="18" charset="0"/>
              </a:rPr>
              <a:t>JEAN CHAINTRON</a:t>
            </a:r>
            <a:endParaRPr lang="fr-FR" altLang="fr-FR" sz="2400" dirty="0">
              <a:latin typeface="Garamond" panose="02020404030301010803" pitchFamily="18" charset="0"/>
            </a:endParaRPr>
          </a:p>
        </p:txBody>
      </p:sp>
      <p:pic>
        <p:nvPicPr>
          <p:cNvPr id="65538" name="Picture 4" descr="chaintron">
            <a:extLst>
              <a:ext uri="{FF2B5EF4-FFF2-40B4-BE49-F238E27FC236}">
                <a16:creationId xmlns:a16="http://schemas.microsoft.com/office/drawing/2014/main" id="{315F58A2-CD5E-3D28-1762-0AE665A3C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3835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8">
            <a:extLst>
              <a:ext uri="{FF2B5EF4-FFF2-40B4-BE49-F238E27FC236}">
                <a16:creationId xmlns:a16="http://schemas.microsoft.com/office/drawing/2014/main" id="{74ABFB47-36EF-9BDE-3D6D-01D5B537FB40}"/>
              </a:ext>
            </a:extLst>
          </p:cNvPr>
          <p:cNvSpPr txBox="1">
            <a:spLocks noChangeArrowheads="1"/>
          </p:cNvSpPr>
          <p:nvPr/>
        </p:nvSpPr>
        <p:spPr bwMode="auto">
          <a:xfrm>
            <a:off x="4953000" y="1524000"/>
            <a:ext cx="419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400">
                <a:latin typeface="Garamond" panose="02020404030301010803" pitchFamily="18" charset="0"/>
              </a:rPr>
              <a:t>Jean Chaintron (1906-1989) :</a:t>
            </a:r>
          </a:p>
          <a:p>
            <a:pPr algn="just">
              <a:spcBef>
                <a:spcPct val="0"/>
              </a:spcBef>
              <a:buFontTx/>
              <a:buNone/>
            </a:pPr>
            <a:r>
              <a:rPr lang="fr-FR" altLang="fr-FR" sz="2400">
                <a:latin typeface="Garamond" panose="02020404030301010803" pitchFamily="18" charset="0"/>
              </a:rPr>
              <a:t>homme politique français, communiste, résistant plus connu sous le nom de « commandant Jean François », préfet après la Libération, sénateur du département de la Seine sous la IV° République.</a:t>
            </a:r>
          </a:p>
        </p:txBody>
      </p:sp>
      <p:sp>
        <p:nvSpPr>
          <p:cNvPr id="65543" name="Rectangle 1">
            <a:extLst>
              <a:ext uri="{FF2B5EF4-FFF2-40B4-BE49-F238E27FC236}">
                <a16:creationId xmlns:a16="http://schemas.microsoft.com/office/drawing/2014/main" id="{DCCC03D0-E161-3241-E8F8-7E75C76F0D0C}"/>
              </a:ext>
            </a:extLst>
          </p:cNvPr>
          <p:cNvSpPr>
            <a:spLocks noChangeArrowheads="1"/>
          </p:cNvSpPr>
          <p:nvPr/>
        </p:nvSpPr>
        <p:spPr bwMode="auto">
          <a:xfrm>
            <a:off x="4999039" y="5394325"/>
            <a:ext cx="1425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1600"/>
              <a:t>ADHV – 24J6</a:t>
            </a:r>
          </a:p>
        </p:txBody>
      </p:sp>
    </p:spTree>
    <p:extLst>
      <p:ext uri="{BB962C8B-B14F-4D97-AF65-F5344CB8AC3E}">
        <p14:creationId xmlns:p14="http://schemas.microsoft.com/office/powerpoint/2010/main" val="225334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4C2552C7-9929-2ED7-27AB-6A656CF34E10}"/>
              </a:ext>
            </a:extLst>
          </p:cNvPr>
          <p:cNvSpPr>
            <a:spLocks noGrp="1" noChangeArrowheads="1"/>
          </p:cNvSpPr>
          <p:nvPr>
            <p:ph type="title"/>
          </p:nvPr>
        </p:nvSpPr>
        <p:spPr>
          <a:xfrm>
            <a:off x="5614988" y="25401"/>
            <a:ext cx="2714624" cy="609600"/>
          </a:xfrm>
        </p:spPr>
        <p:txBody>
          <a:bodyPr>
            <a:normAutofit/>
          </a:bodyPr>
          <a:lstStyle/>
          <a:p>
            <a:pPr eaLnBrk="1" hangingPunct="1"/>
            <a:r>
              <a:rPr lang="fr-FR" altLang="fr-FR" sz="2400" b="1" dirty="0">
                <a:latin typeface="Garamond" panose="02020404030301010803" pitchFamily="18" charset="0"/>
              </a:rPr>
              <a:t>LES ELECTIONS</a:t>
            </a:r>
            <a:endParaRPr lang="fr-FR" altLang="fr-FR" sz="2400" dirty="0">
              <a:latin typeface="Garamond" panose="02020404030301010803" pitchFamily="18" charset="0"/>
            </a:endParaRPr>
          </a:p>
        </p:txBody>
      </p:sp>
      <p:sp>
        <p:nvSpPr>
          <p:cNvPr id="36866" name="Text Box 4">
            <a:extLst>
              <a:ext uri="{FF2B5EF4-FFF2-40B4-BE49-F238E27FC236}">
                <a16:creationId xmlns:a16="http://schemas.microsoft.com/office/drawing/2014/main" id="{80B7B6C5-54FE-B817-C414-3466A41E1041}"/>
              </a:ext>
            </a:extLst>
          </p:cNvPr>
          <p:cNvSpPr txBox="1">
            <a:spLocks noChangeArrowheads="1"/>
          </p:cNvSpPr>
          <p:nvPr/>
        </p:nvSpPr>
        <p:spPr bwMode="auto">
          <a:xfrm>
            <a:off x="4876801" y="749301"/>
            <a:ext cx="419946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Le 29 avril 1945, les citoyens votent pour la première fois depuis 1936 pour élire leurs conseillers municipaux. C’est aussi la première fois que les femmes votent en France.</a:t>
            </a:r>
          </a:p>
        </p:txBody>
      </p:sp>
      <p:sp>
        <p:nvSpPr>
          <p:cNvPr id="36867" name="Text Box 5">
            <a:extLst>
              <a:ext uri="{FF2B5EF4-FFF2-40B4-BE49-F238E27FC236}">
                <a16:creationId xmlns:a16="http://schemas.microsoft.com/office/drawing/2014/main" id="{ED0E78A9-CEC0-BF32-72DC-BD8C9D4302AB}"/>
              </a:ext>
            </a:extLst>
          </p:cNvPr>
          <p:cNvSpPr txBox="1">
            <a:spLocks noChangeArrowheads="1"/>
          </p:cNvSpPr>
          <p:nvPr/>
        </p:nvSpPr>
        <p:spPr bwMode="auto">
          <a:xfrm>
            <a:off x="4876801" y="2667001"/>
            <a:ext cx="428307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Les résultats montrent la progression des partis de gauche dans tout le département et la rivalité entre le Parti Communiste et la Section Française de l’Internationale Ouvrière (Parti socialiste). Ils bénéficient de leur action dans la Résistance tandis que d’autres partis sont quasi absents, déconsidérés par la compromission de certains de leurs membres avec l’Etat français (Régime de Vichy).</a:t>
            </a:r>
          </a:p>
        </p:txBody>
      </p:sp>
      <p:pic>
        <p:nvPicPr>
          <p:cNvPr id="36868" name="Picture 6" descr="Scan-131207-0003">
            <a:extLst>
              <a:ext uri="{FF2B5EF4-FFF2-40B4-BE49-F238E27FC236}">
                <a16:creationId xmlns:a16="http://schemas.microsoft.com/office/drawing/2014/main" id="{E4FCF6CA-7AB2-3654-72AB-081934376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723900"/>
            <a:ext cx="433387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7">
            <a:extLst>
              <a:ext uri="{FF2B5EF4-FFF2-40B4-BE49-F238E27FC236}">
                <a16:creationId xmlns:a16="http://schemas.microsoft.com/office/drawing/2014/main" id="{F12E90C0-2233-94D6-AE77-8FC95491A5BF}"/>
              </a:ext>
            </a:extLst>
          </p:cNvPr>
          <p:cNvSpPr txBox="1">
            <a:spLocks noChangeArrowheads="1"/>
          </p:cNvSpPr>
          <p:nvPr/>
        </p:nvSpPr>
        <p:spPr bwMode="auto">
          <a:xfrm>
            <a:off x="746125" y="330201"/>
            <a:ext cx="311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i="1">
                <a:latin typeface="Garamond" panose="02020404030301010803" pitchFamily="18" charset="0"/>
              </a:rPr>
              <a:t>L’Echo du Centre</a:t>
            </a:r>
            <a:r>
              <a:rPr lang="fr-FR" altLang="fr-FR" sz="2000">
                <a:latin typeface="Garamond" panose="02020404030301010803" pitchFamily="18" charset="0"/>
              </a:rPr>
              <a:t>, 28 avril 1945</a:t>
            </a:r>
          </a:p>
        </p:txBody>
      </p:sp>
    </p:spTree>
    <p:extLst>
      <p:ext uri="{BB962C8B-B14F-4D97-AF65-F5344CB8AC3E}">
        <p14:creationId xmlns:p14="http://schemas.microsoft.com/office/powerpoint/2010/main" val="1872537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E34B9-1D4C-9A03-354D-9184C25B2E62}"/>
              </a:ext>
            </a:extLst>
          </p:cNvPr>
          <p:cNvSpPr>
            <a:spLocks noGrp="1"/>
          </p:cNvSpPr>
          <p:nvPr>
            <p:ph type="title"/>
          </p:nvPr>
        </p:nvSpPr>
        <p:spPr/>
        <p:txBody>
          <a:bodyPr>
            <a:normAutofit/>
          </a:bodyPr>
          <a:lstStyle/>
          <a:p>
            <a:pPr algn="ctr"/>
            <a:r>
              <a:rPr lang="fr-FR" sz="4000" b="1" dirty="0">
                <a:latin typeface="+mn-lt"/>
              </a:rPr>
              <a:t>REFONDATION ECONOMIQUE</a:t>
            </a:r>
          </a:p>
        </p:txBody>
      </p:sp>
      <p:sp>
        <p:nvSpPr>
          <p:cNvPr id="4" name="ZoneTexte 3">
            <a:extLst>
              <a:ext uri="{FF2B5EF4-FFF2-40B4-BE49-F238E27FC236}">
                <a16:creationId xmlns:a16="http://schemas.microsoft.com/office/drawing/2014/main" id="{9226318D-AD42-0E14-5413-53F9126433A2}"/>
              </a:ext>
            </a:extLst>
          </p:cNvPr>
          <p:cNvSpPr txBox="1"/>
          <p:nvPr/>
        </p:nvSpPr>
        <p:spPr>
          <a:xfrm>
            <a:off x="3283027" y="3021376"/>
            <a:ext cx="3464410" cy="584775"/>
          </a:xfrm>
          <a:prstGeom prst="rect">
            <a:avLst/>
          </a:prstGeom>
          <a:noFill/>
        </p:spPr>
        <p:txBody>
          <a:bodyPr wrap="none" rtlCol="0">
            <a:spAutoFit/>
          </a:bodyPr>
          <a:lstStyle/>
          <a:p>
            <a:r>
              <a:rPr lang="fr-FR" sz="3200" b="1" dirty="0"/>
              <a:t>LE RATIONNEMENT</a:t>
            </a:r>
          </a:p>
        </p:txBody>
      </p:sp>
    </p:spTree>
    <p:extLst>
      <p:ext uri="{BB962C8B-B14F-4D97-AF65-F5344CB8AC3E}">
        <p14:creationId xmlns:p14="http://schemas.microsoft.com/office/powerpoint/2010/main" val="3765331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rtes alim1">
            <a:extLst>
              <a:ext uri="{FF2B5EF4-FFF2-40B4-BE49-F238E27FC236}">
                <a16:creationId xmlns:a16="http://schemas.microsoft.com/office/drawing/2014/main" id="{6D82EBB5-A283-8C1E-8164-D81981E86CA4}"/>
              </a:ext>
            </a:extLst>
          </p:cNvPr>
          <p:cNvPicPr>
            <a:picLocks noChangeAspect="1"/>
          </p:cNvPicPr>
          <p:nvPr/>
        </p:nvPicPr>
        <p:blipFill>
          <a:blip r:embed="rId2"/>
          <a:srcRect b="50668"/>
          <a:stretch>
            <a:fillRect/>
          </a:stretch>
        </p:blipFill>
        <p:spPr bwMode="auto">
          <a:xfrm>
            <a:off x="196982" y="461665"/>
            <a:ext cx="3374626" cy="2967335"/>
          </a:xfrm>
          <a:prstGeom prst="rect">
            <a:avLst/>
          </a:prstGeom>
          <a:noFill/>
        </p:spPr>
      </p:pic>
      <p:sp>
        <p:nvSpPr>
          <p:cNvPr id="2" name="ZoneTexte 1">
            <a:extLst>
              <a:ext uri="{FF2B5EF4-FFF2-40B4-BE49-F238E27FC236}">
                <a16:creationId xmlns:a16="http://schemas.microsoft.com/office/drawing/2014/main" id="{9AED582C-5E71-BF80-2FDD-BB8C92988B9B}"/>
              </a:ext>
            </a:extLst>
          </p:cNvPr>
          <p:cNvSpPr txBox="1"/>
          <p:nvPr/>
        </p:nvSpPr>
        <p:spPr>
          <a:xfrm>
            <a:off x="2670589" y="0"/>
            <a:ext cx="5340565" cy="461665"/>
          </a:xfrm>
          <a:prstGeom prst="rect">
            <a:avLst/>
          </a:prstGeom>
          <a:noFill/>
        </p:spPr>
        <p:txBody>
          <a:bodyPr wrap="none" rtlCol="0">
            <a:spAutoFit/>
          </a:bodyPr>
          <a:lstStyle/>
          <a:p>
            <a:r>
              <a:rPr lang="fr-FR" sz="2400" b="1" dirty="0">
                <a:latin typeface="Garamond" panose="02020404030301010803" pitchFamily="18" charset="0"/>
              </a:rPr>
              <a:t>FAUSSE CARTE D’ALIMENTATION</a:t>
            </a:r>
          </a:p>
        </p:txBody>
      </p:sp>
      <p:pic>
        <p:nvPicPr>
          <p:cNvPr id="3" name="Picture 8" descr="cartes alim2">
            <a:extLst>
              <a:ext uri="{FF2B5EF4-FFF2-40B4-BE49-F238E27FC236}">
                <a16:creationId xmlns:a16="http://schemas.microsoft.com/office/drawing/2014/main" id="{95E73F0E-5A6A-D808-6A64-71ECCC949E8F}"/>
              </a:ext>
            </a:extLst>
          </p:cNvPr>
          <p:cNvPicPr>
            <a:picLocks noChangeAspect="1"/>
          </p:cNvPicPr>
          <p:nvPr/>
        </p:nvPicPr>
        <p:blipFill>
          <a:blip r:embed="rId3"/>
          <a:srcRect/>
          <a:stretch>
            <a:fillRect/>
          </a:stretch>
        </p:blipFill>
        <p:spPr bwMode="auto">
          <a:xfrm>
            <a:off x="196982" y="3576053"/>
            <a:ext cx="3337973" cy="2851921"/>
          </a:xfrm>
          <a:prstGeom prst="rect">
            <a:avLst/>
          </a:prstGeom>
          <a:noFill/>
        </p:spPr>
      </p:pic>
      <p:sp>
        <p:nvSpPr>
          <p:cNvPr id="5" name="ZoneTexte 4">
            <a:extLst>
              <a:ext uri="{FF2B5EF4-FFF2-40B4-BE49-F238E27FC236}">
                <a16:creationId xmlns:a16="http://schemas.microsoft.com/office/drawing/2014/main" id="{167ABA19-2076-3172-DA7E-16B9D12E284F}"/>
              </a:ext>
            </a:extLst>
          </p:cNvPr>
          <p:cNvSpPr txBox="1"/>
          <p:nvPr/>
        </p:nvSpPr>
        <p:spPr>
          <a:xfrm>
            <a:off x="1286933" y="6436527"/>
            <a:ext cx="984565" cy="276999"/>
          </a:xfrm>
          <a:prstGeom prst="rect">
            <a:avLst/>
          </a:prstGeom>
          <a:noFill/>
        </p:spPr>
        <p:txBody>
          <a:bodyPr wrap="none" rtlCol="0">
            <a:spAutoFit/>
          </a:bodyPr>
          <a:lstStyle/>
          <a:p>
            <a:r>
              <a:rPr lang="fr-FR" sz="1200" dirty="0"/>
              <a:t>ADHV – 15J3</a:t>
            </a:r>
          </a:p>
        </p:txBody>
      </p:sp>
      <p:sp>
        <p:nvSpPr>
          <p:cNvPr id="6" name="ZoneTexte 5">
            <a:extLst>
              <a:ext uri="{FF2B5EF4-FFF2-40B4-BE49-F238E27FC236}">
                <a16:creationId xmlns:a16="http://schemas.microsoft.com/office/drawing/2014/main" id="{14DE7F87-682A-F798-4576-F421AE1D6097}"/>
              </a:ext>
            </a:extLst>
          </p:cNvPr>
          <p:cNvSpPr txBox="1"/>
          <p:nvPr/>
        </p:nvSpPr>
        <p:spPr>
          <a:xfrm>
            <a:off x="3682290" y="564444"/>
            <a:ext cx="5723466" cy="2308324"/>
          </a:xfrm>
          <a:prstGeom prst="rect">
            <a:avLst/>
          </a:prstGeom>
          <a:noFill/>
        </p:spPr>
        <p:txBody>
          <a:bodyPr wrap="square" rtlCol="0">
            <a:spAutoFit/>
          </a:bodyPr>
          <a:lstStyle/>
          <a:p>
            <a:pPr algn="just"/>
            <a:r>
              <a:rPr lang="fr-FR" dirty="0">
                <a:latin typeface="Garamond" panose="02020404030301010803" pitchFamily="18" charset="0"/>
              </a:rPr>
              <a:t>Le système de rationnement est mis en place dès les premiers mois de l’Occupation. </a:t>
            </a:r>
          </a:p>
          <a:p>
            <a:pPr algn="just"/>
            <a:r>
              <a:rPr lang="fr-FR" dirty="0">
                <a:latin typeface="Garamond" panose="02020404030301010803" pitchFamily="18" charset="0"/>
              </a:rPr>
              <a:t>Les réquisitions entraînent de nombreuses pénuries qui obligent les autorités françaises à mettre en place un système de rationnement.</a:t>
            </a:r>
          </a:p>
          <a:p>
            <a:pPr algn="just"/>
            <a:r>
              <a:rPr lang="fr-FR" dirty="0">
                <a:latin typeface="Garamond" panose="02020404030301010803" pitchFamily="18" charset="0"/>
              </a:rPr>
              <a:t>La carte d’alimentation était nominative, délivrée par la commune. Ici la catégorie « A » correspond à une personne adulte qui ne fournit pas de travail de force.</a:t>
            </a:r>
          </a:p>
        </p:txBody>
      </p:sp>
      <p:sp>
        <p:nvSpPr>
          <p:cNvPr id="7" name="ZoneTexte 6">
            <a:extLst>
              <a:ext uri="{FF2B5EF4-FFF2-40B4-BE49-F238E27FC236}">
                <a16:creationId xmlns:a16="http://schemas.microsoft.com/office/drawing/2014/main" id="{59F1722A-9F59-C5AE-2B5B-8454CBB5101F}"/>
              </a:ext>
            </a:extLst>
          </p:cNvPr>
          <p:cNvSpPr txBox="1"/>
          <p:nvPr/>
        </p:nvSpPr>
        <p:spPr>
          <a:xfrm>
            <a:off x="3682289" y="3357519"/>
            <a:ext cx="5723466" cy="1754326"/>
          </a:xfrm>
          <a:prstGeom prst="rect">
            <a:avLst/>
          </a:prstGeom>
          <a:noFill/>
        </p:spPr>
        <p:txBody>
          <a:bodyPr wrap="square" rtlCol="0">
            <a:spAutoFit/>
          </a:bodyPr>
          <a:lstStyle/>
          <a:p>
            <a:pPr algn="just"/>
            <a:r>
              <a:rPr lang="fr-FR" dirty="0">
                <a:latin typeface="Garamond" panose="02020404030301010803" pitchFamily="18" charset="0"/>
              </a:rPr>
              <a:t>Les coupons permettaient d’obtenir des tickets pour des catégories d’aliment. Le commerçant ne pouvait vendre sa marchandise sans la remise de ces tickets. </a:t>
            </a:r>
          </a:p>
          <a:p>
            <a:pPr algn="just"/>
            <a:r>
              <a:rPr lang="fr-FR" dirty="0">
                <a:latin typeface="Garamond" panose="02020404030301010803" pitchFamily="18" charset="0"/>
              </a:rPr>
              <a:t>Au fur et à mesure, la qualité et la quantité n’ont cessé de baisser tandis que les prix pratiqués étaient de plus en plus élevés à cause de l’inflation.</a:t>
            </a:r>
          </a:p>
        </p:txBody>
      </p:sp>
      <p:sp>
        <p:nvSpPr>
          <p:cNvPr id="8" name="ZoneTexte 7">
            <a:extLst>
              <a:ext uri="{FF2B5EF4-FFF2-40B4-BE49-F238E27FC236}">
                <a16:creationId xmlns:a16="http://schemas.microsoft.com/office/drawing/2014/main" id="{08E74A2B-DF74-5E9C-94B4-E29A6056D38F}"/>
              </a:ext>
            </a:extLst>
          </p:cNvPr>
          <p:cNvSpPr txBox="1"/>
          <p:nvPr/>
        </p:nvSpPr>
        <p:spPr>
          <a:xfrm>
            <a:off x="3682289" y="5227264"/>
            <a:ext cx="5723466" cy="923330"/>
          </a:xfrm>
          <a:prstGeom prst="rect">
            <a:avLst/>
          </a:prstGeom>
          <a:noFill/>
        </p:spPr>
        <p:txBody>
          <a:bodyPr wrap="square" rtlCol="0">
            <a:spAutoFit/>
          </a:bodyPr>
          <a:lstStyle/>
          <a:p>
            <a:pPr algn="just"/>
            <a:r>
              <a:rPr lang="fr-FR" dirty="0">
                <a:latin typeface="Garamond" panose="02020404030301010803" pitchFamily="18" charset="0"/>
              </a:rPr>
              <a:t>Ainsi, les populations traquées étaient contraintes de se fournir au marché noir, un marché clandestin au prix fort ou de profiter d’actes de solidarité : ici, il s’agit d’une fausse carte.</a:t>
            </a:r>
          </a:p>
        </p:txBody>
      </p:sp>
    </p:spTree>
    <p:extLst>
      <p:ext uri="{BB962C8B-B14F-4D97-AF65-F5344CB8AC3E}">
        <p14:creationId xmlns:p14="http://schemas.microsoft.com/office/powerpoint/2010/main" val="51754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6C769701-BB76-B4A7-FC9A-EF64848B54CC}"/>
              </a:ext>
            </a:extLst>
          </p:cNvPr>
          <p:cNvSpPr txBox="1">
            <a:spLocks noChangeArrowheads="1"/>
          </p:cNvSpPr>
          <p:nvPr/>
        </p:nvSpPr>
        <p:spPr bwMode="auto">
          <a:xfrm>
            <a:off x="609600" y="1295401"/>
            <a:ext cx="43434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1800">
                <a:latin typeface="Garamond" panose="02020404030301010803" pitchFamily="18" charset="0"/>
              </a:rPr>
              <a:t>« Guingouin Georges, né le 2-2-1913 à Magnac-Laval (Hte-Vienne), ex-instituteur, ex-secrétaire de mairie de St-Gilles la For</a:t>
            </a:r>
            <a:r>
              <a:rPr lang="fr-FR" altLang="ja-JP" sz="1800">
                <a:latin typeface="Garamond" panose="02020404030301010803" pitchFamily="18" charset="0"/>
              </a:rPr>
              <a:t>êt. »</a:t>
            </a:r>
          </a:p>
          <a:p>
            <a:pPr algn="just">
              <a:spcBef>
                <a:spcPct val="0"/>
              </a:spcBef>
              <a:buFontTx/>
              <a:buNone/>
            </a:pPr>
            <a:r>
              <a:rPr lang="fr-FR" altLang="ja-JP" sz="1800" b="1">
                <a:latin typeface="Garamond" panose="02020404030301010803" pitchFamily="18" charset="0"/>
              </a:rPr>
              <a:t>Fait l’objet de 2 mandats d’arrêt pour</a:t>
            </a:r>
            <a:r>
              <a:rPr lang="fr-FR" altLang="ja-JP" sz="1800">
                <a:latin typeface="Garamond" panose="02020404030301010803" pitchFamily="18" charset="0"/>
              </a:rPr>
              <a:t> : </a:t>
            </a:r>
          </a:p>
          <a:p>
            <a:pPr algn="just">
              <a:spcBef>
                <a:spcPct val="0"/>
              </a:spcBef>
              <a:buFontTx/>
              <a:buNone/>
            </a:pPr>
            <a:r>
              <a:rPr lang="fr-FR" altLang="ja-JP" sz="1800">
                <a:latin typeface="Garamond" panose="02020404030301010803" pitchFamily="18" charset="0"/>
              </a:rPr>
              <a:t>-infraction à la loi sur le rationnement, faux et usage de faux,</a:t>
            </a:r>
          </a:p>
          <a:p>
            <a:pPr algn="just">
              <a:spcBef>
                <a:spcPct val="0"/>
              </a:spcBef>
              <a:buFontTx/>
              <a:buChar char="-"/>
            </a:pPr>
            <a:r>
              <a:rPr lang="fr-FR" altLang="ja-JP" sz="1800">
                <a:latin typeface="Garamond" panose="02020404030301010803" pitchFamily="18" charset="0"/>
              </a:rPr>
              <a:t>propagande communiste.</a:t>
            </a:r>
          </a:p>
          <a:p>
            <a:pPr algn="just">
              <a:spcBef>
                <a:spcPct val="0"/>
              </a:spcBef>
              <a:buFontTx/>
              <a:buNone/>
            </a:pPr>
            <a:r>
              <a:rPr lang="fr-FR" altLang="fr-FR" sz="1800" b="1">
                <a:latin typeface="Garamond" panose="02020404030301010803" pitchFamily="18" charset="0"/>
              </a:rPr>
              <a:t>Connu sous de fausses identités</a:t>
            </a:r>
            <a:r>
              <a:rPr lang="fr-FR" altLang="fr-FR" sz="1800">
                <a:latin typeface="Garamond" panose="02020404030301010803" pitchFamily="18" charset="0"/>
              </a:rPr>
              <a:t> : « possède des papiers aux noms de Chastagnac Léon et Masseux Léon. »</a:t>
            </a:r>
          </a:p>
          <a:p>
            <a:pPr algn="just">
              <a:spcBef>
                <a:spcPct val="0"/>
              </a:spcBef>
              <a:buFontTx/>
              <a:buNone/>
            </a:pPr>
            <a:r>
              <a:rPr lang="fr-FR" altLang="fr-FR" sz="1800" b="1">
                <a:latin typeface="Garamond" panose="02020404030301010803" pitchFamily="18" charset="0"/>
              </a:rPr>
              <a:t>Son signalement</a:t>
            </a:r>
            <a:r>
              <a:rPr lang="fr-FR" altLang="fr-FR" sz="1800">
                <a:latin typeface="Garamond" panose="02020404030301010803" pitchFamily="18" charset="0"/>
              </a:rPr>
              <a:t> : « taille 1m75 environ, cheveux chatain foncé taillé en brosse, nez gros, bouche grande, lèvres grosses, menton gros, visage large, corpulence forte »</a:t>
            </a:r>
          </a:p>
          <a:p>
            <a:pPr algn="just">
              <a:spcBef>
                <a:spcPct val="0"/>
              </a:spcBef>
              <a:buFontTx/>
              <a:buNone/>
            </a:pPr>
            <a:r>
              <a:rPr lang="fr-FR" altLang="fr-FR" sz="1800" b="1">
                <a:latin typeface="Garamond" panose="02020404030301010803" pitchFamily="18" charset="0"/>
              </a:rPr>
              <a:t>Ses signes particuliers</a:t>
            </a:r>
            <a:r>
              <a:rPr lang="fr-FR" altLang="fr-FR" sz="1800">
                <a:latin typeface="Garamond" panose="02020404030301010803" pitchFamily="18" charset="0"/>
              </a:rPr>
              <a:t> : « deux incisives supérieures cassées et rejointées en or, cicatrice de 3 cm sur 1/2 entre l’œil droit et l’oreille, blessé à la langue, parle assez mal avec une forte voix, porte des lunettes à gros verres, gesticule en parlant. »</a:t>
            </a:r>
          </a:p>
        </p:txBody>
      </p:sp>
      <p:sp>
        <p:nvSpPr>
          <p:cNvPr id="18434" name="Rectangle 3">
            <a:extLst>
              <a:ext uri="{FF2B5EF4-FFF2-40B4-BE49-F238E27FC236}">
                <a16:creationId xmlns:a16="http://schemas.microsoft.com/office/drawing/2014/main" id="{8A9EC08F-CE72-FEDF-09A6-B079DCFEA61E}"/>
              </a:ext>
            </a:extLst>
          </p:cNvPr>
          <p:cNvSpPr>
            <a:spLocks noGrp="1" noChangeArrowheads="1"/>
          </p:cNvSpPr>
          <p:nvPr>
            <p:ph type="title"/>
          </p:nvPr>
        </p:nvSpPr>
        <p:spPr>
          <a:xfrm>
            <a:off x="609600" y="228600"/>
            <a:ext cx="3352800" cy="457200"/>
          </a:xfrm>
        </p:spPr>
        <p:txBody>
          <a:bodyPr/>
          <a:lstStyle/>
          <a:p>
            <a:pPr eaLnBrk="1" hangingPunct="1"/>
            <a:r>
              <a:rPr lang="fr-FR" altLang="fr-FR" sz="2400" b="1">
                <a:latin typeface="Garamond" panose="02020404030301010803" pitchFamily="18" charset="0"/>
              </a:rPr>
              <a:t>DES RESISTANTS</a:t>
            </a:r>
            <a:endParaRPr lang="fr-FR" altLang="fr-FR" sz="2400">
              <a:latin typeface="Garamond" panose="02020404030301010803" pitchFamily="18" charset="0"/>
            </a:endParaRPr>
          </a:p>
        </p:txBody>
      </p:sp>
      <p:pic>
        <p:nvPicPr>
          <p:cNvPr id="77828" name="Picture 4" descr="2 fi 651 1">
            <a:extLst>
              <a:ext uri="{FF2B5EF4-FFF2-40B4-BE49-F238E27FC236}">
                <a16:creationId xmlns:a16="http://schemas.microsoft.com/office/drawing/2014/main" id="{864259A3-9D95-D46D-473D-3D5200889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
            <a:ext cx="49672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268DDCD7-8DF3-73BF-26DE-19FCF41E4D47}"/>
              </a:ext>
            </a:extLst>
          </p:cNvPr>
          <p:cNvSpPr txBox="1">
            <a:spLocks noChangeArrowheads="1"/>
          </p:cNvSpPr>
          <p:nvPr/>
        </p:nvSpPr>
        <p:spPr bwMode="auto">
          <a:xfrm>
            <a:off x="685800" y="685801"/>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b="1">
                <a:latin typeface="Garamond" panose="02020404030301010803" pitchFamily="18" charset="0"/>
              </a:rPr>
              <a:t>2 Fi 651 : Photographie de Georges Guingouin, vers 1945</a:t>
            </a:r>
            <a:endParaRPr lang="fr-FR" altLang="fr-FR" sz="2000">
              <a:latin typeface="Garamond" panose="02020404030301010803" pitchFamily="18" charset="0"/>
            </a:endParaRPr>
          </a:p>
        </p:txBody>
      </p:sp>
      <p:sp>
        <p:nvSpPr>
          <p:cNvPr id="77830" name="Text Box 6">
            <a:extLst>
              <a:ext uri="{FF2B5EF4-FFF2-40B4-BE49-F238E27FC236}">
                <a16:creationId xmlns:a16="http://schemas.microsoft.com/office/drawing/2014/main" id="{60A576EE-B761-F378-3988-164F913FCDC0}"/>
              </a:ext>
            </a:extLst>
          </p:cNvPr>
          <p:cNvSpPr txBox="1">
            <a:spLocks noChangeArrowheads="1"/>
          </p:cNvSpPr>
          <p:nvPr/>
        </p:nvSpPr>
        <p:spPr bwMode="auto">
          <a:xfrm>
            <a:off x="609600" y="762001"/>
            <a:ext cx="3544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b="1">
                <a:latin typeface="Garamond" panose="02020404030301010803" pitchFamily="18" charset="0"/>
              </a:rPr>
              <a:t>11 J 11 : S</a:t>
            </a:r>
            <a:r>
              <a:rPr lang="fr-FR" altLang="ja-JP" sz="2000" b="1">
                <a:latin typeface="Garamond" panose="02020404030301010803" pitchFamily="18" charset="0"/>
              </a:rPr>
              <a:t>û</a:t>
            </a:r>
            <a:r>
              <a:rPr lang="fr-FR" altLang="fr-FR" sz="2000" b="1">
                <a:latin typeface="Garamond" panose="02020404030301010803" pitchFamily="18" charset="0"/>
              </a:rPr>
              <a:t>reté nationale, Vichy </a:t>
            </a:r>
          </a:p>
          <a:p>
            <a:pPr>
              <a:spcBef>
                <a:spcPct val="0"/>
              </a:spcBef>
              <a:buFontTx/>
              <a:buNone/>
            </a:pPr>
            <a:r>
              <a:rPr lang="fr-FR" altLang="fr-FR" sz="2000" b="1">
                <a:latin typeface="Garamond" panose="02020404030301010803" pitchFamily="18" charset="0"/>
              </a:rPr>
              <a:t>le 18 novembre 1941</a:t>
            </a:r>
          </a:p>
        </p:txBody>
      </p:sp>
      <p:sp>
        <p:nvSpPr>
          <p:cNvPr id="18438" name="Text Box 7">
            <a:extLst>
              <a:ext uri="{FF2B5EF4-FFF2-40B4-BE49-F238E27FC236}">
                <a16:creationId xmlns:a16="http://schemas.microsoft.com/office/drawing/2014/main" id="{832635B3-2AD9-8977-F674-C5A34061E5EE}"/>
              </a:ext>
            </a:extLst>
          </p:cNvPr>
          <p:cNvSpPr txBox="1">
            <a:spLocks noChangeArrowheads="1"/>
          </p:cNvSpPr>
          <p:nvPr/>
        </p:nvSpPr>
        <p:spPr bwMode="auto">
          <a:xfrm>
            <a:off x="1127125" y="29210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pic>
        <p:nvPicPr>
          <p:cNvPr id="77832" name="Picture 8" descr="11j11guingouin">
            <a:extLst>
              <a:ext uri="{FF2B5EF4-FFF2-40B4-BE49-F238E27FC236}">
                <a16:creationId xmlns:a16="http://schemas.microsoft.com/office/drawing/2014/main" id="{C11F3D3B-F9C7-7F93-44D9-9CE6C449D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533400"/>
            <a:ext cx="4473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877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77826"/>
                                        </p:tgtEl>
                                      </p:cBhvr>
                                    </p:animEffect>
                                    <p:set>
                                      <p:cBhvr>
                                        <p:cTn id="7" dur="1" fill="hold">
                                          <p:stCondLst>
                                            <p:cond delay="1999"/>
                                          </p:stCondLst>
                                        </p:cTn>
                                        <p:tgtEl>
                                          <p:spTgt spid="778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7830"/>
                                        </p:tgtEl>
                                      </p:cBhvr>
                                    </p:animEffect>
                                    <p:set>
                                      <p:cBhvr>
                                        <p:cTn id="10" dur="1" fill="hold">
                                          <p:stCondLst>
                                            <p:cond delay="1999"/>
                                          </p:stCondLst>
                                        </p:cTn>
                                        <p:tgtEl>
                                          <p:spTgt spid="7783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77832"/>
                                        </p:tgtEl>
                                      </p:cBhvr>
                                    </p:animEffect>
                                    <p:set>
                                      <p:cBhvr>
                                        <p:cTn id="13" dur="1" fill="hold">
                                          <p:stCondLst>
                                            <p:cond delay="1999"/>
                                          </p:stCondLst>
                                        </p:cTn>
                                        <p:tgtEl>
                                          <p:spTgt spid="77832"/>
                                        </p:tgtEl>
                                        <p:attrNameLst>
                                          <p:attrName>style.visibility</p:attrName>
                                        </p:attrNameLst>
                                      </p:cBhvr>
                                      <p:to>
                                        <p:strVal val="hidden"/>
                                      </p:to>
                                    </p:set>
                                  </p:childTnLst>
                                </p:cTn>
                              </p:par>
                            </p:childTnLst>
                          </p:cTn>
                        </p:par>
                        <p:par>
                          <p:cTn id="14" fill="hold" nodeType="afterGroup">
                            <p:stCondLst>
                              <p:cond delay="2000"/>
                            </p:stCondLst>
                            <p:childTnLst>
                              <p:par>
                                <p:cTn id="15" presetID="55" presetClass="entr" presetSubtype="0" fill="hold" nodeType="afterEffect">
                                  <p:stCondLst>
                                    <p:cond delay="0"/>
                                  </p:stCondLst>
                                  <p:childTnLst>
                                    <p:set>
                                      <p:cBhvr>
                                        <p:cTn id="16" dur="1" fill="hold">
                                          <p:stCondLst>
                                            <p:cond delay="0"/>
                                          </p:stCondLst>
                                        </p:cTn>
                                        <p:tgtEl>
                                          <p:spTgt spid="77828"/>
                                        </p:tgtEl>
                                        <p:attrNameLst>
                                          <p:attrName>style.visibility</p:attrName>
                                        </p:attrNameLst>
                                      </p:cBhvr>
                                      <p:to>
                                        <p:strVal val="visible"/>
                                      </p:to>
                                    </p:set>
                                    <p:anim calcmode="lin" valueType="num">
                                      <p:cBhvr>
                                        <p:cTn id="17" dur="1000" fill="hold"/>
                                        <p:tgtEl>
                                          <p:spTgt spid="77828"/>
                                        </p:tgtEl>
                                        <p:attrNameLst>
                                          <p:attrName>ppt_w</p:attrName>
                                        </p:attrNameLst>
                                      </p:cBhvr>
                                      <p:tavLst>
                                        <p:tav tm="0">
                                          <p:val>
                                            <p:strVal val="#ppt_w*0.70"/>
                                          </p:val>
                                        </p:tav>
                                        <p:tav tm="100000">
                                          <p:val>
                                            <p:strVal val="#ppt_w"/>
                                          </p:val>
                                        </p:tav>
                                      </p:tavLst>
                                    </p:anim>
                                    <p:anim calcmode="lin" valueType="num">
                                      <p:cBhvr>
                                        <p:cTn id="18" dur="1000" fill="hold"/>
                                        <p:tgtEl>
                                          <p:spTgt spid="77828"/>
                                        </p:tgtEl>
                                        <p:attrNameLst>
                                          <p:attrName>ppt_h</p:attrName>
                                        </p:attrNameLst>
                                      </p:cBhvr>
                                      <p:tavLst>
                                        <p:tav tm="0">
                                          <p:val>
                                            <p:strVal val="#ppt_h"/>
                                          </p:val>
                                        </p:tav>
                                        <p:tav tm="100000">
                                          <p:val>
                                            <p:strVal val="#ppt_h"/>
                                          </p:val>
                                        </p:tav>
                                      </p:tavLst>
                                    </p:anim>
                                    <p:animEffect transition="in" filter="fade">
                                      <p:cBhvr>
                                        <p:cTn id="19" dur="1000"/>
                                        <p:tgtEl>
                                          <p:spTgt spid="77828"/>
                                        </p:tgtEl>
                                      </p:cBhvr>
                                    </p:animEffect>
                                  </p:childTnLst>
                                </p:cTn>
                              </p:par>
                              <p:par>
                                <p:cTn id="20" presetID="55" presetClass="entr" presetSubtype="0" fill="hold" nodeType="with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ppt_w*0.70"/>
                                          </p:val>
                                        </p:tav>
                                        <p:tav tm="100000">
                                          <p:val>
                                            <p:strVal val="#ppt_w"/>
                                          </p:val>
                                        </p:tav>
                                      </p:tavLst>
                                    </p:anim>
                                    <p:anim calcmode="lin" valueType="num">
                                      <p:cBhvr>
                                        <p:cTn id="23" dur="1000" fill="hold"/>
                                        <p:tgtEl>
                                          <p:spTgt spid="77829"/>
                                        </p:tgtEl>
                                        <p:attrNameLst>
                                          <p:attrName>ppt_h</p:attrName>
                                        </p:attrNameLst>
                                      </p:cBhvr>
                                      <p:tavLst>
                                        <p:tav tm="0">
                                          <p:val>
                                            <p:strVal val="#ppt_h"/>
                                          </p:val>
                                        </p:tav>
                                        <p:tav tm="100000">
                                          <p:val>
                                            <p:strVal val="#ppt_h"/>
                                          </p:val>
                                        </p:tav>
                                      </p:tavLst>
                                    </p:anim>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9" grpId="0"/>
      <p:bldP spid="778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E8860-37B0-2D82-6BF8-220FB77D61C3}"/>
              </a:ext>
            </a:extLst>
          </p:cNvPr>
          <p:cNvSpPr>
            <a:spLocks noGrp="1"/>
          </p:cNvSpPr>
          <p:nvPr>
            <p:ph type="title"/>
          </p:nvPr>
        </p:nvSpPr>
        <p:spPr>
          <a:xfrm>
            <a:off x="686347" y="1710"/>
            <a:ext cx="8533301" cy="467211"/>
          </a:xfrm>
        </p:spPr>
        <p:txBody>
          <a:bodyPr>
            <a:normAutofit/>
          </a:bodyPr>
          <a:lstStyle/>
          <a:p>
            <a:pPr algn="ctr"/>
            <a:r>
              <a:rPr lang="fr-FR" sz="2400" b="1" dirty="0">
                <a:latin typeface="Garamond" panose="02020404030301010803" pitchFamily="18" charset="0"/>
              </a:rPr>
              <a:t>DOCUMENTS DU RATIONNEMENT</a:t>
            </a:r>
          </a:p>
        </p:txBody>
      </p:sp>
      <p:pic>
        <p:nvPicPr>
          <p:cNvPr id="5" name="Image 4">
            <a:extLst>
              <a:ext uri="{FF2B5EF4-FFF2-40B4-BE49-F238E27FC236}">
                <a16:creationId xmlns:a16="http://schemas.microsoft.com/office/drawing/2014/main" id="{0F8A6FC6-48CC-E9A6-489A-4772169CF03E}"/>
              </a:ext>
            </a:extLst>
          </p:cNvPr>
          <p:cNvPicPr>
            <a:picLocks noChangeAspect="1"/>
          </p:cNvPicPr>
          <p:nvPr/>
        </p:nvPicPr>
        <p:blipFill rotWithShape="1">
          <a:blip r:embed="rId2"/>
          <a:srcRect l="15063" t="10986" r="6807" b="13600"/>
          <a:stretch/>
        </p:blipFill>
        <p:spPr>
          <a:xfrm rot="5400000">
            <a:off x="4550302" y="4009003"/>
            <a:ext cx="2917429" cy="2112039"/>
          </a:xfrm>
          <a:prstGeom prst="rect">
            <a:avLst/>
          </a:prstGeom>
        </p:spPr>
      </p:pic>
      <p:pic>
        <p:nvPicPr>
          <p:cNvPr id="7" name="Image 6">
            <a:extLst>
              <a:ext uri="{FF2B5EF4-FFF2-40B4-BE49-F238E27FC236}">
                <a16:creationId xmlns:a16="http://schemas.microsoft.com/office/drawing/2014/main" id="{4798BE38-15A3-CCCC-49F5-D6A489BE6609}"/>
              </a:ext>
            </a:extLst>
          </p:cNvPr>
          <p:cNvPicPr>
            <a:picLocks noChangeAspect="1"/>
          </p:cNvPicPr>
          <p:nvPr/>
        </p:nvPicPr>
        <p:blipFill rotWithShape="1">
          <a:blip r:embed="rId3"/>
          <a:srcRect l="15043" t="7493" r="5983" b="11595"/>
          <a:stretch/>
        </p:blipFill>
        <p:spPr>
          <a:xfrm rot="5400000">
            <a:off x="1924920" y="3943416"/>
            <a:ext cx="2917428" cy="2241746"/>
          </a:xfrm>
          <a:prstGeom prst="rect">
            <a:avLst/>
          </a:prstGeom>
        </p:spPr>
      </p:pic>
      <p:pic>
        <p:nvPicPr>
          <p:cNvPr id="9" name="Image 8">
            <a:extLst>
              <a:ext uri="{FF2B5EF4-FFF2-40B4-BE49-F238E27FC236}">
                <a16:creationId xmlns:a16="http://schemas.microsoft.com/office/drawing/2014/main" id="{BB51DE48-57E5-9D76-DE9D-392259DF4200}"/>
              </a:ext>
            </a:extLst>
          </p:cNvPr>
          <p:cNvPicPr>
            <a:picLocks noChangeAspect="1"/>
          </p:cNvPicPr>
          <p:nvPr/>
        </p:nvPicPr>
        <p:blipFill rotWithShape="1">
          <a:blip r:embed="rId4"/>
          <a:srcRect l="13288"/>
          <a:stretch/>
        </p:blipFill>
        <p:spPr>
          <a:xfrm>
            <a:off x="7513526" y="3607775"/>
            <a:ext cx="1893502" cy="2911562"/>
          </a:xfrm>
          <a:prstGeom prst="rect">
            <a:avLst/>
          </a:prstGeom>
        </p:spPr>
      </p:pic>
      <p:pic>
        <p:nvPicPr>
          <p:cNvPr id="13" name="Image 12">
            <a:extLst>
              <a:ext uri="{FF2B5EF4-FFF2-40B4-BE49-F238E27FC236}">
                <a16:creationId xmlns:a16="http://schemas.microsoft.com/office/drawing/2014/main" id="{B6F4F6D0-E6F7-99D9-3C77-0C007F3CD3C0}"/>
              </a:ext>
            </a:extLst>
          </p:cNvPr>
          <p:cNvPicPr>
            <a:picLocks noChangeAspect="1"/>
          </p:cNvPicPr>
          <p:nvPr/>
        </p:nvPicPr>
        <p:blipFill rotWithShape="1">
          <a:blip r:embed="rId5"/>
          <a:srcRect l="23248" t="2479" r="15214" b="6125"/>
          <a:stretch/>
        </p:blipFill>
        <p:spPr>
          <a:xfrm rot="5400000">
            <a:off x="6706046" y="324660"/>
            <a:ext cx="2533317" cy="2821834"/>
          </a:xfrm>
          <a:prstGeom prst="rect">
            <a:avLst/>
          </a:prstGeom>
        </p:spPr>
      </p:pic>
      <p:pic>
        <p:nvPicPr>
          <p:cNvPr id="15" name="Image 14">
            <a:extLst>
              <a:ext uri="{FF2B5EF4-FFF2-40B4-BE49-F238E27FC236}">
                <a16:creationId xmlns:a16="http://schemas.microsoft.com/office/drawing/2014/main" id="{9C9856DE-FDB2-1A22-D967-0C704D037379}"/>
              </a:ext>
            </a:extLst>
          </p:cNvPr>
          <p:cNvPicPr>
            <a:picLocks noChangeAspect="1"/>
          </p:cNvPicPr>
          <p:nvPr/>
        </p:nvPicPr>
        <p:blipFill rotWithShape="1">
          <a:blip r:embed="rId6"/>
          <a:srcRect l="25983" t="9316" r="16752" b="4302"/>
          <a:stretch/>
        </p:blipFill>
        <p:spPr>
          <a:xfrm rot="5400000">
            <a:off x="3241696" y="302553"/>
            <a:ext cx="2533316" cy="2866049"/>
          </a:xfrm>
          <a:prstGeom prst="rect">
            <a:avLst/>
          </a:prstGeom>
        </p:spPr>
      </p:pic>
      <p:sp>
        <p:nvSpPr>
          <p:cNvPr id="16" name="ZoneTexte 15">
            <a:extLst>
              <a:ext uri="{FF2B5EF4-FFF2-40B4-BE49-F238E27FC236}">
                <a16:creationId xmlns:a16="http://schemas.microsoft.com/office/drawing/2014/main" id="{CF1F0FD1-29AA-A038-5473-6DBA6CB3FDAF}"/>
              </a:ext>
            </a:extLst>
          </p:cNvPr>
          <p:cNvSpPr txBox="1"/>
          <p:nvPr/>
        </p:nvSpPr>
        <p:spPr>
          <a:xfrm>
            <a:off x="2845106" y="6522270"/>
            <a:ext cx="2740879" cy="307777"/>
          </a:xfrm>
          <a:prstGeom prst="rect">
            <a:avLst/>
          </a:prstGeom>
          <a:noFill/>
        </p:spPr>
        <p:txBody>
          <a:bodyPr wrap="none" rtlCol="0">
            <a:spAutoFit/>
          </a:bodyPr>
          <a:lstStyle/>
          <a:p>
            <a:r>
              <a:rPr lang="fr-FR" sz="1400" dirty="0"/>
              <a:t>ADHV – 15J3 : fonds Jeanne </a:t>
            </a:r>
            <a:r>
              <a:rPr lang="fr-FR" sz="1400" dirty="0" err="1"/>
              <a:t>Misme</a:t>
            </a:r>
            <a:endParaRPr lang="fr-FR" sz="1400" dirty="0"/>
          </a:p>
        </p:txBody>
      </p:sp>
      <p:sp>
        <p:nvSpPr>
          <p:cNvPr id="19" name="ZoneTexte 18">
            <a:extLst>
              <a:ext uri="{FF2B5EF4-FFF2-40B4-BE49-F238E27FC236}">
                <a16:creationId xmlns:a16="http://schemas.microsoft.com/office/drawing/2014/main" id="{9A86F743-5AE9-302F-92A0-1828F909F973}"/>
              </a:ext>
            </a:extLst>
          </p:cNvPr>
          <p:cNvSpPr txBox="1"/>
          <p:nvPr/>
        </p:nvSpPr>
        <p:spPr>
          <a:xfrm>
            <a:off x="418991" y="719914"/>
            <a:ext cx="2346134" cy="2031325"/>
          </a:xfrm>
          <a:prstGeom prst="rect">
            <a:avLst/>
          </a:prstGeom>
          <a:noFill/>
        </p:spPr>
        <p:txBody>
          <a:bodyPr wrap="square" rtlCol="0">
            <a:spAutoFit/>
          </a:bodyPr>
          <a:lstStyle/>
          <a:p>
            <a:pPr algn="ctr"/>
            <a:r>
              <a:rPr lang="fr-FR" dirty="0">
                <a:latin typeface="Garamond" panose="02020404030301010803" pitchFamily="18" charset="0"/>
              </a:rPr>
              <a:t>Carte d’alimentation de la Première Guerre mondiale : en effet, ce n’est pas la première fois qu’un système de rationnement est mis en place en France.</a:t>
            </a:r>
          </a:p>
        </p:txBody>
      </p:sp>
      <p:sp>
        <p:nvSpPr>
          <p:cNvPr id="20" name="ZoneTexte 19">
            <a:extLst>
              <a:ext uri="{FF2B5EF4-FFF2-40B4-BE49-F238E27FC236}">
                <a16:creationId xmlns:a16="http://schemas.microsoft.com/office/drawing/2014/main" id="{BF19E0B0-CE38-BCB5-A0EC-F74D4EDBE930}"/>
              </a:ext>
            </a:extLst>
          </p:cNvPr>
          <p:cNvSpPr txBox="1"/>
          <p:nvPr/>
        </p:nvSpPr>
        <p:spPr>
          <a:xfrm>
            <a:off x="161260" y="3662329"/>
            <a:ext cx="2095111" cy="2585323"/>
          </a:xfrm>
          <a:prstGeom prst="rect">
            <a:avLst/>
          </a:prstGeom>
          <a:noFill/>
        </p:spPr>
        <p:txBody>
          <a:bodyPr wrap="square" rtlCol="0">
            <a:spAutoFit/>
          </a:bodyPr>
          <a:lstStyle/>
          <a:p>
            <a:pPr algn="ctr"/>
            <a:r>
              <a:rPr lang="fr-FR" dirty="0">
                <a:latin typeface="Garamond" panose="02020404030301010803" pitchFamily="18" charset="0"/>
              </a:rPr>
              <a:t>Le portefeuille : </a:t>
            </a:r>
          </a:p>
          <a:p>
            <a:pPr algn="ctr"/>
            <a:r>
              <a:rPr lang="fr-FR" dirty="0">
                <a:latin typeface="Garamond" panose="02020404030301010803" pitchFamily="18" charset="0"/>
              </a:rPr>
              <a:t>il permettait de conserver les coupons et les tickets indispensables pour acheter, en quantité limitée, des produits de premières nécessités</a:t>
            </a:r>
          </a:p>
        </p:txBody>
      </p:sp>
    </p:spTree>
    <p:extLst>
      <p:ext uri="{BB962C8B-B14F-4D97-AF65-F5344CB8AC3E}">
        <p14:creationId xmlns:p14="http://schemas.microsoft.com/office/powerpoint/2010/main" val="1386773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0E789A95-3D4E-17F3-41BA-0DDCCBC9E8D7}"/>
              </a:ext>
            </a:extLst>
          </p:cNvPr>
          <p:cNvSpPr>
            <a:spLocks noGrp="1" noChangeArrowheads="1"/>
          </p:cNvSpPr>
          <p:nvPr>
            <p:ph type="title"/>
          </p:nvPr>
        </p:nvSpPr>
        <p:spPr>
          <a:xfrm>
            <a:off x="2571750" y="0"/>
            <a:ext cx="5093406" cy="609600"/>
          </a:xfrm>
        </p:spPr>
        <p:txBody>
          <a:bodyPr>
            <a:normAutofit/>
          </a:bodyPr>
          <a:lstStyle/>
          <a:p>
            <a:pPr algn="ctr" eaLnBrk="1" hangingPunct="1"/>
            <a:r>
              <a:rPr lang="fr-FR" altLang="fr-FR" sz="2400" b="1" dirty="0">
                <a:latin typeface="Garamond" panose="02020404030301010803" pitchFamily="18" charset="0"/>
              </a:rPr>
              <a:t>UN RATIONNEMENT QUI DURE</a:t>
            </a:r>
            <a:endParaRPr lang="fr-FR" altLang="fr-FR" sz="2400" dirty="0">
              <a:latin typeface="Garamond" panose="02020404030301010803" pitchFamily="18" charset="0"/>
            </a:endParaRPr>
          </a:p>
        </p:txBody>
      </p:sp>
      <p:pic>
        <p:nvPicPr>
          <p:cNvPr id="43010" name="Picture 5" descr="taux des rations">
            <a:extLst>
              <a:ext uri="{FF2B5EF4-FFF2-40B4-BE49-F238E27FC236}">
                <a16:creationId xmlns:a16="http://schemas.microsoft.com/office/drawing/2014/main" id="{D25CD823-CC38-EFB3-F34C-9D95E21C1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22" t="1711" r="7228" b="51349"/>
          <a:stretch>
            <a:fillRect/>
          </a:stretch>
        </p:blipFill>
        <p:spPr bwMode="auto">
          <a:xfrm>
            <a:off x="381000" y="595314"/>
            <a:ext cx="35052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descr="taux des rations">
            <a:extLst>
              <a:ext uri="{FF2B5EF4-FFF2-40B4-BE49-F238E27FC236}">
                <a16:creationId xmlns:a16="http://schemas.microsoft.com/office/drawing/2014/main" id="{D4AB08EB-4EB7-ABF5-9FFF-6F17C2F16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11" t="47914" r="7228" b="2209"/>
          <a:stretch>
            <a:fillRect/>
          </a:stretch>
        </p:blipFill>
        <p:spPr bwMode="auto">
          <a:xfrm>
            <a:off x="5867400" y="609600"/>
            <a:ext cx="3657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B3BD8BAA-6B78-C694-6414-69C6BA87D81B}"/>
              </a:ext>
            </a:extLst>
          </p:cNvPr>
          <p:cNvSpPr txBox="1">
            <a:spLocks noChangeArrowheads="1"/>
          </p:cNvSpPr>
          <p:nvPr/>
        </p:nvSpPr>
        <p:spPr bwMode="auto">
          <a:xfrm>
            <a:off x="381000" y="6248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400">
                <a:latin typeface="Garamond" panose="02020404030301010803" pitchFamily="18" charset="0"/>
              </a:rPr>
              <a:t>ADHV - 985 W 1282</a:t>
            </a:r>
          </a:p>
        </p:txBody>
      </p:sp>
      <p:sp>
        <p:nvSpPr>
          <p:cNvPr id="43013" name="Text Box 7">
            <a:extLst>
              <a:ext uri="{FF2B5EF4-FFF2-40B4-BE49-F238E27FC236}">
                <a16:creationId xmlns:a16="http://schemas.microsoft.com/office/drawing/2014/main" id="{5DB64009-853A-B643-EBD6-490C49EC777E}"/>
              </a:ext>
            </a:extLst>
          </p:cNvPr>
          <p:cNvSpPr txBox="1">
            <a:spLocks noChangeArrowheads="1"/>
          </p:cNvSpPr>
          <p:nvPr/>
        </p:nvSpPr>
        <p:spPr bwMode="auto">
          <a:xfrm>
            <a:off x="3886200" y="919828"/>
            <a:ext cx="194706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Les lendemains de la guerre restent difficiles comme le montrent les publications du Journal Officiel qui imposent le rationnement jusqu’en 1949 de manière très précise dans le domaine alimentaire,  comme ici en 1947.</a:t>
            </a:r>
          </a:p>
        </p:txBody>
      </p:sp>
    </p:spTree>
    <p:extLst>
      <p:ext uri="{BB962C8B-B14F-4D97-AF65-F5344CB8AC3E}">
        <p14:creationId xmlns:p14="http://schemas.microsoft.com/office/powerpoint/2010/main" val="289833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B71AFED-E731-705C-A0BE-455D97C68ED5}"/>
              </a:ext>
            </a:extLst>
          </p:cNvPr>
          <p:cNvSpPr>
            <a:spLocks noGrp="1" noChangeArrowheads="1"/>
          </p:cNvSpPr>
          <p:nvPr>
            <p:ph type="title"/>
          </p:nvPr>
        </p:nvSpPr>
        <p:spPr>
          <a:xfrm>
            <a:off x="2400300" y="-1"/>
            <a:ext cx="5105400" cy="454025"/>
          </a:xfrm>
        </p:spPr>
        <p:txBody>
          <a:bodyPr>
            <a:normAutofit/>
          </a:bodyPr>
          <a:lstStyle/>
          <a:p>
            <a:pPr algn="ctr" eaLnBrk="1" hangingPunct="1"/>
            <a:r>
              <a:rPr lang="fr-FR" altLang="fr-FR" sz="2400" b="1" dirty="0">
                <a:latin typeface="Garamond" panose="02020404030301010803" pitchFamily="18" charset="0"/>
              </a:rPr>
              <a:t>LA RECONSTRUCTION</a:t>
            </a:r>
            <a:endParaRPr lang="fr-FR" altLang="fr-FR" sz="2400" dirty="0">
              <a:latin typeface="Garamond" panose="02020404030301010803" pitchFamily="18" charset="0"/>
            </a:endParaRPr>
          </a:p>
        </p:txBody>
      </p:sp>
      <p:sp>
        <p:nvSpPr>
          <p:cNvPr id="38914" name="Text Box 5">
            <a:extLst>
              <a:ext uri="{FF2B5EF4-FFF2-40B4-BE49-F238E27FC236}">
                <a16:creationId xmlns:a16="http://schemas.microsoft.com/office/drawing/2014/main" id="{1E7FDEDB-DC26-808F-100A-CE12359ED2FD}"/>
              </a:ext>
            </a:extLst>
          </p:cNvPr>
          <p:cNvSpPr txBox="1">
            <a:spLocks noChangeArrowheads="1"/>
          </p:cNvSpPr>
          <p:nvPr/>
        </p:nvSpPr>
        <p:spPr bwMode="auto">
          <a:xfrm>
            <a:off x="5181600" y="457201"/>
            <a:ext cx="403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dirty="0">
                <a:latin typeface="Garamond" panose="02020404030301010803" pitchFamily="18" charset="0"/>
              </a:rPr>
              <a:t>Si la Haute-Vienne n’a pas trop souffert des bombardements, elle contribue à la reconstruction par l’achat de bons du Trésor ou bons de Libération pour soutenir la relance économique.</a:t>
            </a:r>
          </a:p>
        </p:txBody>
      </p:sp>
      <p:sp>
        <p:nvSpPr>
          <p:cNvPr id="38915" name="Text Box 6">
            <a:extLst>
              <a:ext uri="{FF2B5EF4-FFF2-40B4-BE49-F238E27FC236}">
                <a16:creationId xmlns:a16="http://schemas.microsoft.com/office/drawing/2014/main" id="{BD89F65B-B590-C948-4C43-CC1FD2B72A98}"/>
              </a:ext>
            </a:extLst>
          </p:cNvPr>
          <p:cNvSpPr txBox="1">
            <a:spLocks noChangeArrowheads="1"/>
          </p:cNvSpPr>
          <p:nvPr/>
        </p:nvSpPr>
        <p:spPr bwMode="auto">
          <a:xfrm>
            <a:off x="5334000" y="5851526"/>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La </a:t>
            </a:r>
            <a:r>
              <a:rPr lang="fr-FR" altLang="fr-FR" sz="2000" i="1">
                <a:latin typeface="Garamond" panose="02020404030301010803" pitchFamily="18" charset="0"/>
              </a:rPr>
              <a:t>Liberté du Centre</a:t>
            </a:r>
            <a:r>
              <a:rPr lang="fr-FR" altLang="fr-FR" sz="2000">
                <a:latin typeface="Garamond" panose="02020404030301010803" pitchFamily="18" charset="0"/>
              </a:rPr>
              <a:t>, 20 novembre 1944 : appel à souscrire à l’emprunt de la Libération. </a:t>
            </a:r>
          </a:p>
        </p:txBody>
      </p:sp>
      <p:pic>
        <p:nvPicPr>
          <p:cNvPr id="38916" name="Picture 7" descr="Scan-131207-0005">
            <a:extLst>
              <a:ext uri="{FF2B5EF4-FFF2-40B4-BE49-F238E27FC236}">
                <a16:creationId xmlns:a16="http://schemas.microsoft.com/office/drawing/2014/main" id="{986530BC-50ED-E127-8D77-06EEB6E7C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67000"/>
            <a:ext cx="30480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1Fi 711">
            <a:extLst>
              <a:ext uri="{FF2B5EF4-FFF2-40B4-BE49-F238E27FC236}">
                <a16:creationId xmlns:a16="http://schemas.microsoft.com/office/drawing/2014/main" id="{0BE51B88-84DD-9602-BB28-DC5C032AD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4" y="400050"/>
            <a:ext cx="4370387"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4">
            <a:extLst>
              <a:ext uri="{FF2B5EF4-FFF2-40B4-BE49-F238E27FC236}">
                <a16:creationId xmlns:a16="http://schemas.microsoft.com/office/drawing/2014/main" id="{2C28ACEC-2C2D-7F6F-EAB7-992080CDAB59}"/>
              </a:ext>
            </a:extLst>
          </p:cNvPr>
          <p:cNvSpPr txBox="1">
            <a:spLocks noChangeArrowheads="1"/>
          </p:cNvSpPr>
          <p:nvPr/>
        </p:nvSpPr>
        <p:spPr bwMode="auto">
          <a:xfrm>
            <a:off x="1295400" y="6461126"/>
            <a:ext cx="293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a:latin typeface="Garamond" panose="02020404030301010803" pitchFamily="18" charset="0"/>
              </a:rPr>
              <a:t>Affiche - ADHV -  1 Fi 711</a:t>
            </a:r>
          </a:p>
        </p:txBody>
      </p:sp>
    </p:spTree>
    <p:extLst>
      <p:ext uri="{BB962C8B-B14F-4D97-AF65-F5344CB8AC3E}">
        <p14:creationId xmlns:p14="http://schemas.microsoft.com/office/powerpoint/2010/main" val="3317569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EBF30FC4-941E-A2A5-136D-8F821B447C2C}"/>
              </a:ext>
            </a:extLst>
          </p:cNvPr>
          <p:cNvSpPr>
            <a:spLocks noGrp="1" noChangeArrowheads="1"/>
          </p:cNvSpPr>
          <p:nvPr>
            <p:ph type="title"/>
          </p:nvPr>
        </p:nvSpPr>
        <p:spPr>
          <a:xfrm>
            <a:off x="1276350" y="0"/>
            <a:ext cx="7353300" cy="457200"/>
          </a:xfrm>
        </p:spPr>
        <p:txBody>
          <a:bodyPr/>
          <a:lstStyle/>
          <a:p>
            <a:pPr eaLnBrk="1" hangingPunct="1"/>
            <a:r>
              <a:rPr lang="fr-FR" altLang="fr-FR" sz="2400" b="1">
                <a:latin typeface="Garamond" panose="02020404030301010803" pitchFamily="18" charset="0"/>
              </a:rPr>
              <a:t>ORADOUR-SUR-GLANE : LA RECONSTRUCTION</a:t>
            </a:r>
            <a:endParaRPr lang="fr-FR" altLang="fr-FR" sz="2400">
              <a:latin typeface="Garamond" panose="02020404030301010803" pitchFamily="18" charset="0"/>
            </a:endParaRPr>
          </a:p>
        </p:txBody>
      </p:sp>
      <p:pic>
        <p:nvPicPr>
          <p:cNvPr id="136196" name="Picture 4" descr="reconstruction 1">
            <a:extLst>
              <a:ext uri="{FF2B5EF4-FFF2-40B4-BE49-F238E27FC236}">
                <a16:creationId xmlns:a16="http://schemas.microsoft.com/office/drawing/2014/main" id="{D5A25FB1-DAC8-0510-36AB-B3C369884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539751"/>
            <a:ext cx="45466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reconstruction 2">
            <a:extLst>
              <a:ext uri="{FF2B5EF4-FFF2-40B4-BE49-F238E27FC236}">
                <a16:creationId xmlns:a16="http://schemas.microsoft.com/office/drawing/2014/main" id="{2BA794DC-464D-1440-49C9-3DD813A30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533401"/>
            <a:ext cx="43592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Text Box 6">
            <a:extLst>
              <a:ext uri="{FF2B5EF4-FFF2-40B4-BE49-F238E27FC236}">
                <a16:creationId xmlns:a16="http://schemas.microsoft.com/office/drawing/2014/main" id="{3CC53090-A3D6-317A-77E1-60E6EE26C0C9}"/>
              </a:ext>
            </a:extLst>
          </p:cNvPr>
          <p:cNvSpPr txBox="1">
            <a:spLocks noChangeArrowheads="1"/>
          </p:cNvSpPr>
          <p:nvPr/>
        </p:nvSpPr>
        <p:spPr bwMode="auto">
          <a:xfrm>
            <a:off x="4953001" y="4419600"/>
            <a:ext cx="42068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1800">
                <a:latin typeface="Garamond" panose="02020404030301010803" pitchFamily="18" charset="0"/>
              </a:rPr>
              <a:t>Loi du 10 mai 1946 relative à la reconstruction du nouveau bourg d’Oradour-sur-Glane et à la préservation des ruines après le massacre et l’incendie du village le 10 juin 1944 (voir le site internet du Centre de la Mémoire, </a:t>
            </a:r>
            <a:r>
              <a:rPr lang="fr-FR" altLang="fr-FR" sz="1800">
                <a:latin typeface="Garamond" panose="02020404030301010803" pitchFamily="18" charset="0"/>
                <a:hlinkClick r:id="rId5"/>
              </a:rPr>
              <a:t>www.oradour.org</a:t>
            </a:r>
            <a:r>
              <a:rPr lang="fr-FR" altLang="fr-FR" sz="1800">
                <a:latin typeface="Garamond" panose="02020404030301010803" pitchFamily="18" charset="0"/>
              </a:rPr>
              <a:t>).</a:t>
            </a:r>
          </a:p>
        </p:txBody>
      </p:sp>
      <p:sp>
        <p:nvSpPr>
          <p:cNvPr id="136201" name="Rectangle 9">
            <a:extLst>
              <a:ext uri="{FF2B5EF4-FFF2-40B4-BE49-F238E27FC236}">
                <a16:creationId xmlns:a16="http://schemas.microsoft.com/office/drawing/2014/main" id="{A478C86C-B5D8-CE8B-62C5-E98CA1A9A19D}"/>
              </a:ext>
            </a:extLst>
          </p:cNvPr>
          <p:cNvSpPr>
            <a:spLocks noChangeArrowheads="1"/>
          </p:cNvSpPr>
          <p:nvPr/>
        </p:nvSpPr>
        <p:spPr bwMode="auto">
          <a:xfrm>
            <a:off x="533400" y="3276600"/>
            <a:ext cx="4419600" cy="609600"/>
          </a:xfrm>
          <a:prstGeom prst="rect">
            <a:avLst/>
          </a:prstGeom>
          <a:noFill/>
          <a:ln w="38100">
            <a:solidFill>
              <a:srgbClr val="E3152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136202" name="Rectangle 10">
            <a:extLst>
              <a:ext uri="{FF2B5EF4-FFF2-40B4-BE49-F238E27FC236}">
                <a16:creationId xmlns:a16="http://schemas.microsoft.com/office/drawing/2014/main" id="{D74BD55D-8B39-0DFB-E2B7-636DCFF45784}"/>
              </a:ext>
            </a:extLst>
          </p:cNvPr>
          <p:cNvSpPr>
            <a:spLocks noChangeArrowheads="1"/>
          </p:cNvSpPr>
          <p:nvPr/>
        </p:nvSpPr>
        <p:spPr bwMode="auto">
          <a:xfrm>
            <a:off x="533400" y="1676400"/>
            <a:ext cx="4419600" cy="609600"/>
          </a:xfrm>
          <a:prstGeom prst="rect">
            <a:avLst/>
          </a:prstGeom>
          <a:noFill/>
          <a:ln w="38100">
            <a:solidFill>
              <a:srgbClr val="E3152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pic>
        <p:nvPicPr>
          <p:cNvPr id="136203" name="Picture 11" descr="1 FI 434">
            <a:extLst>
              <a:ext uri="{FF2B5EF4-FFF2-40B4-BE49-F238E27FC236}">
                <a16:creationId xmlns:a16="http://schemas.microsoft.com/office/drawing/2014/main" id="{8D4D0887-610A-DE76-7BEE-908EA0DB6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1113" y="620714"/>
            <a:ext cx="741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4" name="Text Box 12">
            <a:extLst>
              <a:ext uri="{FF2B5EF4-FFF2-40B4-BE49-F238E27FC236}">
                <a16:creationId xmlns:a16="http://schemas.microsoft.com/office/drawing/2014/main" id="{F528CF04-B06A-73C3-0956-E3A8E2D290C5}"/>
              </a:ext>
            </a:extLst>
          </p:cNvPr>
          <p:cNvSpPr txBox="1">
            <a:spLocks noChangeArrowheads="1"/>
          </p:cNvSpPr>
          <p:nvPr/>
        </p:nvSpPr>
        <p:spPr bwMode="auto">
          <a:xfrm>
            <a:off x="1136650" y="6156326"/>
            <a:ext cx="807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a:latin typeface="Garamond" panose="02020404030301010803" pitchFamily="18" charset="0"/>
              </a:rPr>
              <a:t>Plan 1 Fi 434 : Ministère de la reconstruction et de l’urbanisme : plan de reconstruction et d’aménagement approuvé par arr</a:t>
            </a:r>
            <a:r>
              <a:rPr lang="fr-FR" altLang="ja-JP" sz="2000">
                <a:latin typeface="Garamond" panose="02020404030301010803" pitchFamily="18" charset="0"/>
              </a:rPr>
              <a:t>êté en date du 13 avril 1947.</a:t>
            </a:r>
            <a:endParaRPr lang="fr-FR" altLang="fr-FR" sz="2000">
              <a:latin typeface="Garamond" panose="02020404030301010803" pitchFamily="18" charset="0"/>
            </a:endParaRPr>
          </a:p>
        </p:txBody>
      </p:sp>
    </p:spTree>
    <p:extLst>
      <p:ext uri="{BB962C8B-B14F-4D97-AF65-F5344CB8AC3E}">
        <p14:creationId xmlns:p14="http://schemas.microsoft.com/office/powerpoint/2010/main" val="359122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6202"/>
                                        </p:tgtEl>
                                        <p:attrNameLst>
                                          <p:attrName>style.visibility</p:attrName>
                                        </p:attrNameLst>
                                      </p:cBhvr>
                                      <p:to>
                                        <p:strVal val="visible"/>
                                      </p:to>
                                    </p:set>
                                    <p:animEffect transition="in" filter="fade">
                                      <p:cBhvr>
                                        <p:cTn id="7" dur="2000"/>
                                        <p:tgtEl>
                                          <p:spTgt spid="1362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36201"/>
                                        </p:tgtEl>
                                        <p:attrNameLst>
                                          <p:attrName>style.visibility</p:attrName>
                                        </p:attrNameLst>
                                      </p:cBhvr>
                                      <p:to>
                                        <p:strVal val="visible"/>
                                      </p:to>
                                    </p:set>
                                    <p:animEffect transition="in" filter="fade">
                                      <p:cBhvr>
                                        <p:cTn id="11" dur="2000"/>
                                        <p:tgtEl>
                                          <p:spTgt spid="1362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2000"/>
                                        <p:tgtEl>
                                          <p:spTgt spid="136196"/>
                                        </p:tgtEl>
                                      </p:cBhvr>
                                    </p:animEffect>
                                    <p:set>
                                      <p:cBhvr>
                                        <p:cTn id="16" dur="1" fill="hold">
                                          <p:stCondLst>
                                            <p:cond delay="1999"/>
                                          </p:stCondLst>
                                        </p:cTn>
                                        <p:tgtEl>
                                          <p:spTgt spid="13619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36197"/>
                                        </p:tgtEl>
                                      </p:cBhvr>
                                    </p:animEffect>
                                    <p:set>
                                      <p:cBhvr>
                                        <p:cTn id="19" dur="1" fill="hold">
                                          <p:stCondLst>
                                            <p:cond delay="1999"/>
                                          </p:stCondLst>
                                        </p:cTn>
                                        <p:tgtEl>
                                          <p:spTgt spid="13619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6198"/>
                                        </p:tgtEl>
                                      </p:cBhvr>
                                    </p:animEffect>
                                    <p:set>
                                      <p:cBhvr>
                                        <p:cTn id="22" dur="1" fill="hold">
                                          <p:stCondLst>
                                            <p:cond delay="1999"/>
                                          </p:stCondLst>
                                        </p:cTn>
                                        <p:tgtEl>
                                          <p:spTgt spid="13619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36201"/>
                                        </p:tgtEl>
                                      </p:cBhvr>
                                    </p:animEffect>
                                    <p:set>
                                      <p:cBhvr>
                                        <p:cTn id="25" dur="1" fill="hold">
                                          <p:stCondLst>
                                            <p:cond delay="1999"/>
                                          </p:stCondLst>
                                        </p:cTn>
                                        <p:tgtEl>
                                          <p:spTgt spid="13620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136202"/>
                                        </p:tgtEl>
                                      </p:cBhvr>
                                    </p:animEffect>
                                    <p:set>
                                      <p:cBhvr>
                                        <p:cTn id="28" dur="1" fill="hold">
                                          <p:stCondLst>
                                            <p:cond delay="1999"/>
                                          </p:stCondLst>
                                        </p:cTn>
                                        <p:tgtEl>
                                          <p:spTgt spid="136202"/>
                                        </p:tgtEl>
                                        <p:attrNameLst>
                                          <p:attrName>style.visibility</p:attrName>
                                        </p:attrNameLst>
                                      </p:cBhvr>
                                      <p:to>
                                        <p:strVal val="hidden"/>
                                      </p:to>
                                    </p:se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136203"/>
                                        </p:tgtEl>
                                        <p:attrNameLst>
                                          <p:attrName>style.visibility</p:attrName>
                                        </p:attrNameLst>
                                      </p:cBhvr>
                                      <p:to>
                                        <p:strVal val="visible"/>
                                      </p:to>
                                    </p:set>
                                    <p:animEffect transition="in" filter="fade">
                                      <p:cBhvr>
                                        <p:cTn id="32" dur="2000"/>
                                        <p:tgtEl>
                                          <p:spTgt spid="136203"/>
                                        </p:tgtEl>
                                      </p:cBhvr>
                                    </p:animEffect>
                                  </p:childTnLst>
                                </p:cTn>
                              </p:par>
                              <p:par>
                                <p:cTn id="33" presetID="10" presetClass="entr" presetSubtype="0" fill="hold" nodeType="withEffect">
                                  <p:stCondLst>
                                    <p:cond delay="0"/>
                                  </p:stCondLst>
                                  <p:childTnLst>
                                    <p:set>
                                      <p:cBhvr>
                                        <p:cTn id="34" dur="1" fill="hold">
                                          <p:stCondLst>
                                            <p:cond delay="0"/>
                                          </p:stCondLst>
                                        </p:cTn>
                                        <p:tgtEl>
                                          <p:spTgt spid="136204"/>
                                        </p:tgtEl>
                                        <p:attrNameLst>
                                          <p:attrName>style.visibility</p:attrName>
                                        </p:attrNameLst>
                                      </p:cBhvr>
                                      <p:to>
                                        <p:strVal val="visible"/>
                                      </p:to>
                                    </p:set>
                                    <p:animEffect transition="in" filter="fade">
                                      <p:cBhvr>
                                        <p:cTn id="35" dur="2000"/>
                                        <p:tgtEl>
                                          <p:spTgt spid="136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P spid="136201" grpId="0" animBg="1"/>
      <p:bldP spid="136201" grpId="1" animBg="1"/>
      <p:bldP spid="136202" grpId="0" animBg="1"/>
      <p:bldP spid="136202" grpId="1" animBg="1"/>
      <p:bldP spid="1362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2D9EF-38A6-5F43-44E8-820E3D8BFCFE}"/>
              </a:ext>
            </a:extLst>
          </p:cNvPr>
          <p:cNvSpPr>
            <a:spLocks noGrp="1"/>
          </p:cNvSpPr>
          <p:nvPr>
            <p:ph type="title"/>
          </p:nvPr>
        </p:nvSpPr>
        <p:spPr>
          <a:xfrm>
            <a:off x="549480" y="2713671"/>
            <a:ext cx="8426310" cy="595573"/>
          </a:xfrm>
        </p:spPr>
        <p:txBody>
          <a:bodyPr>
            <a:normAutofit/>
          </a:bodyPr>
          <a:lstStyle/>
          <a:p>
            <a:pPr algn="ctr"/>
            <a:r>
              <a:rPr lang="fr-FR" sz="3200" b="1" dirty="0">
                <a:latin typeface="+mn-lt"/>
              </a:rPr>
              <a:t>LE RETOUR DES DEPORTES</a:t>
            </a:r>
          </a:p>
        </p:txBody>
      </p:sp>
      <p:sp>
        <p:nvSpPr>
          <p:cNvPr id="3" name="ZoneTexte 2">
            <a:extLst>
              <a:ext uri="{FF2B5EF4-FFF2-40B4-BE49-F238E27FC236}">
                <a16:creationId xmlns:a16="http://schemas.microsoft.com/office/drawing/2014/main" id="{1575B6D7-4402-0751-1DD2-2912B7529857}"/>
              </a:ext>
            </a:extLst>
          </p:cNvPr>
          <p:cNvSpPr txBox="1"/>
          <p:nvPr/>
        </p:nvSpPr>
        <p:spPr>
          <a:xfrm>
            <a:off x="2170323" y="1167788"/>
            <a:ext cx="5184624" cy="707886"/>
          </a:xfrm>
          <a:prstGeom prst="rect">
            <a:avLst/>
          </a:prstGeom>
          <a:noFill/>
        </p:spPr>
        <p:txBody>
          <a:bodyPr wrap="none" rtlCol="0">
            <a:spAutoFit/>
          </a:bodyPr>
          <a:lstStyle/>
          <a:p>
            <a:r>
              <a:rPr lang="fr-FR" sz="4000" b="1" dirty="0"/>
              <a:t>REFONDATION SOCIALE</a:t>
            </a:r>
          </a:p>
        </p:txBody>
      </p:sp>
    </p:spTree>
    <p:extLst>
      <p:ext uri="{BB962C8B-B14F-4D97-AF65-F5344CB8AC3E}">
        <p14:creationId xmlns:p14="http://schemas.microsoft.com/office/powerpoint/2010/main" val="583273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ED19FF4-E953-DB2B-E9AA-43197298C4A4}"/>
              </a:ext>
            </a:extLst>
          </p:cNvPr>
          <p:cNvSpPr>
            <a:spLocks noGrp="1" noChangeArrowheads="1"/>
          </p:cNvSpPr>
          <p:nvPr>
            <p:ph type="title"/>
          </p:nvPr>
        </p:nvSpPr>
        <p:spPr>
          <a:xfrm>
            <a:off x="2362200" y="0"/>
            <a:ext cx="5181600" cy="381000"/>
          </a:xfrm>
        </p:spPr>
        <p:txBody>
          <a:bodyPr>
            <a:normAutofit fontScale="90000"/>
          </a:bodyPr>
          <a:lstStyle/>
          <a:p>
            <a:pPr eaLnBrk="1" hangingPunct="1"/>
            <a:r>
              <a:rPr lang="fr-FR" altLang="fr-FR" sz="2400" b="1">
                <a:latin typeface="Garamond" panose="02020404030301010803" pitchFamily="18" charset="0"/>
              </a:rPr>
              <a:t>UN RAPATRIEMENT DE MASSE</a:t>
            </a:r>
            <a:endParaRPr lang="fr-FR" altLang="fr-FR" sz="2400">
              <a:latin typeface="Garamond" panose="02020404030301010803" pitchFamily="18" charset="0"/>
            </a:endParaRPr>
          </a:p>
        </p:txBody>
      </p:sp>
      <p:sp>
        <p:nvSpPr>
          <p:cNvPr id="26626" name="Text Box 4">
            <a:extLst>
              <a:ext uri="{FF2B5EF4-FFF2-40B4-BE49-F238E27FC236}">
                <a16:creationId xmlns:a16="http://schemas.microsoft.com/office/drawing/2014/main" id="{B66D3D24-B2C5-D286-EF1C-28035E223A39}"/>
              </a:ext>
            </a:extLst>
          </p:cNvPr>
          <p:cNvSpPr txBox="1">
            <a:spLocks noChangeArrowheads="1"/>
          </p:cNvSpPr>
          <p:nvPr/>
        </p:nvSpPr>
        <p:spPr bwMode="auto">
          <a:xfrm>
            <a:off x="4953000" y="457201"/>
            <a:ext cx="4343400" cy="253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 Le problème du rapatriement, un des plus ardus de l’après-guerre, présentera de nombreuses difficultés matérielles dès que l’on passera de l’étude technique à l’étude pratique » (ADHV - 1 J 77). </a:t>
            </a:r>
          </a:p>
          <a:p>
            <a:pPr algn="just">
              <a:spcBef>
                <a:spcPct val="0"/>
              </a:spcBef>
              <a:buFontTx/>
              <a:buNone/>
            </a:pPr>
            <a:endParaRPr lang="fr-FR" altLang="fr-FR" sz="2000">
              <a:latin typeface="Garamond" panose="02020404030301010803" pitchFamily="18" charset="0"/>
            </a:endParaRPr>
          </a:p>
          <a:p>
            <a:pPr algn="just">
              <a:spcBef>
                <a:spcPct val="0"/>
              </a:spcBef>
              <a:buFontTx/>
              <a:buNone/>
            </a:pPr>
            <a:r>
              <a:rPr lang="fr-FR" altLang="fr-FR" sz="2000">
                <a:latin typeface="Garamond" panose="02020404030301010803" pitchFamily="18" charset="0"/>
              </a:rPr>
              <a:t>De nombreux organismes internationaux se sont penchés sur cette question.</a:t>
            </a:r>
          </a:p>
        </p:txBody>
      </p:sp>
      <p:sp>
        <p:nvSpPr>
          <p:cNvPr id="26627" name="Rectangle 6">
            <a:extLst>
              <a:ext uri="{FF2B5EF4-FFF2-40B4-BE49-F238E27FC236}">
                <a16:creationId xmlns:a16="http://schemas.microsoft.com/office/drawing/2014/main" id="{260E4297-32EF-CB5A-98ED-DEF718E47563}"/>
              </a:ext>
            </a:extLst>
          </p:cNvPr>
          <p:cNvSpPr>
            <a:spLocks noChangeArrowheads="1"/>
          </p:cNvSpPr>
          <p:nvPr/>
        </p:nvSpPr>
        <p:spPr bwMode="auto">
          <a:xfrm>
            <a:off x="4953000" y="3733801"/>
            <a:ext cx="415290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En France, cette t</a:t>
            </a:r>
            <a:r>
              <a:rPr lang="fr-FR" altLang="ja-JP" sz="2000">
                <a:latin typeface="Garamond" panose="02020404030301010803" pitchFamily="18" charset="0"/>
              </a:rPr>
              <a:t>âche</a:t>
            </a:r>
            <a:r>
              <a:rPr lang="fr-FR" altLang="fr-FR" sz="2000">
                <a:latin typeface="Garamond" panose="02020404030301010803" pitchFamily="18" charset="0"/>
              </a:rPr>
              <a:t> est confiée à Henri Frenay, à la t</a:t>
            </a:r>
            <a:r>
              <a:rPr lang="fr-FR" altLang="ja-JP" sz="2000">
                <a:latin typeface="Garamond" panose="02020404030301010803" pitchFamily="18" charset="0"/>
              </a:rPr>
              <a:t>ête du</a:t>
            </a:r>
            <a:r>
              <a:rPr lang="fr-FR" altLang="fr-FR" sz="2000">
                <a:latin typeface="Garamond" panose="02020404030301010803" pitchFamily="18" charset="0"/>
              </a:rPr>
              <a:t> Commissariat aux prisonniers, déportés et réfugiés qui doit</a:t>
            </a:r>
            <a:r>
              <a:rPr lang="fr-FR" altLang="ja-JP" sz="2000">
                <a:latin typeface="Garamond" panose="02020404030301010803" pitchFamily="18" charset="0"/>
              </a:rPr>
              <a:t> établir un fichier général des déplacés (environ 3 millions) </a:t>
            </a:r>
            <a:r>
              <a:rPr lang="fr-FR" altLang="fr-FR" sz="2000">
                <a:latin typeface="Garamond" panose="02020404030301010803" pitchFamily="18" charset="0"/>
              </a:rPr>
              <a:t>pour organiser le regroupement et le rapatriement dans les meilleurs délais selon la trilogie « vitesse, ordre et sollicitude ». </a:t>
            </a:r>
          </a:p>
        </p:txBody>
      </p:sp>
      <p:pic>
        <p:nvPicPr>
          <p:cNvPr id="26628" name="Picture 9">
            <a:extLst>
              <a:ext uri="{FF2B5EF4-FFF2-40B4-BE49-F238E27FC236}">
                <a16:creationId xmlns:a16="http://schemas.microsoft.com/office/drawing/2014/main" id="{23598ED6-6AF6-0211-0773-083C34F5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82"/>
          <a:stretch>
            <a:fillRect/>
          </a:stretch>
        </p:blipFill>
        <p:spPr bwMode="auto">
          <a:xfrm>
            <a:off x="415926" y="296864"/>
            <a:ext cx="4537075"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45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4A5BF206-093E-3867-6C3C-D940C0B459B4}"/>
              </a:ext>
            </a:extLst>
          </p:cNvPr>
          <p:cNvSpPr>
            <a:spLocks noGrp="1" noChangeArrowheads="1"/>
          </p:cNvSpPr>
          <p:nvPr>
            <p:ph type="title"/>
          </p:nvPr>
        </p:nvSpPr>
        <p:spPr>
          <a:xfrm>
            <a:off x="1485900" y="228600"/>
            <a:ext cx="6934200" cy="457200"/>
          </a:xfrm>
        </p:spPr>
        <p:txBody>
          <a:bodyPr/>
          <a:lstStyle/>
          <a:p>
            <a:pPr algn="ctr" eaLnBrk="1" hangingPunct="1"/>
            <a:r>
              <a:rPr lang="fr-FR" altLang="fr-FR" sz="2400" b="1" dirty="0">
                <a:latin typeface="Garamond" panose="02020404030301010803" pitchFamily="18" charset="0"/>
              </a:rPr>
              <a:t>L’IDENTIFICATION DES RAPATRIES</a:t>
            </a:r>
            <a:endParaRPr lang="fr-FR" altLang="fr-FR" sz="2400" dirty="0">
              <a:latin typeface="Garamond" panose="02020404030301010803" pitchFamily="18" charset="0"/>
            </a:endParaRPr>
          </a:p>
        </p:txBody>
      </p:sp>
      <p:sp>
        <p:nvSpPr>
          <p:cNvPr id="28674" name="Rectangle 4">
            <a:extLst>
              <a:ext uri="{FF2B5EF4-FFF2-40B4-BE49-F238E27FC236}">
                <a16:creationId xmlns:a16="http://schemas.microsoft.com/office/drawing/2014/main" id="{56DECB0C-00AE-131A-E1C9-CC8F9926F1A7}"/>
              </a:ext>
            </a:extLst>
          </p:cNvPr>
          <p:cNvSpPr>
            <a:spLocks noChangeArrowheads="1"/>
          </p:cNvSpPr>
          <p:nvPr/>
        </p:nvSpPr>
        <p:spPr bwMode="auto">
          <a:xfrm>
            <a:off x="4724400" y="1858964"/>
            <a:ext cx="4572000" cy="344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	« L’identification civile et militaire consiste essentiellement en l’établissement d’une carte d’identité sommaire et provisoire, établie sur carton d’après le modèle joint  (ADHV - 1 J 77). </a:t>
            </a:r>
          </a:p>
          <a:p>
            <a:pPr algn="just">
              <a:spcBef>
                <a:spcPct val="0"/>
              </a:spcBef>
              <a:buFontTx/>
              <a:buNone/>
            </a:pPr>
            <a:endParaRPr lang="fr-FR" altLang="fr-FR" sz="2000">
              <a:latin typeface="Garamond" panose="02020404030301010803" pitchFamily="18" charset="0"/>
            </a:endParaRPr>
          </a:p>
          <a:p>
            <a:pPr algn="just">
              <a:spcBef>
                <a:spcPct val="0"/>
              </a:spcBef>
              <a:buFontTx/>
              <a:buNone/>
            </a:pPr>
            <a:r>
              <a:rPr lang="fr-FR" altLang="fr-FR" sz="2000">
                <a:latin typeface="Garamond" panose="02020404030301010803" pitchFamily="18" charset="0"/>
              </a:rPr>
              <a:t>	En effet, privés d’identité et donc de papiers, il fallait identifier les détenus « authentiques » pour éviter les usurpations  et notamment des membres de la Gestapo et SS qui tentaient d’échapper à la justice.</a:t>
            </a:r>
          </a:p>
        </p:txBody>
      </p:sp>
      <p:pic>
        <p:nvPicPr>
          <p:cNvPr id="28675" name="Picture 5">
            <a:extLst>
              <a:ext uri="{FF2B5EF4-FFF2-40B4-BE49-F238E27FC236}">
                <a16:creationId xmlns:a16="http://schemas.microsoft.com/office/drawing/2014/main" id="{51884AF9-14DF-088A-FA1E-A8402C1A158F}"/>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81001" y="825501"/>
            <a:ext cx="4233863"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a:extLst>
              <a:ext uri="{FF2B5EF4-FFF2-40B4-BE49-F238E27FC236}">
                <a16:creationId xmlns:a16="http://schemas.microsoft.com/office/drawing/2014/main" id="{35CC44E9-6764-E979-45D1-B07B26374760}"/>
              </a:ext>
            </a:extLst>
          </p:cNvPr>
          <p:cNvSpPr txBox="1">
            <a:spLocks noChangeArrowheads="1"/>
          </p:cNvSpPr>
          <p:nvPr/>
        </p:nvSpPr>
        <p:spPr bwMode="auto">
          <a:xfrm>
            <a:off x="1828800" y="6119813"/>
            <a:ext cx="155844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800">
                <a:latin typeface="Garamond" panose="02020404030301010803" pitchFamily="18" charset="0"/>
              </a:rPr>
              <a:t>ADHV - 1 J 77</a:t>
            </a:r>
            <a:endParaRPr lang="fr-FR" altLang="fr-FR" sz="2000">
              <a:latin typeface="Garamond" panose="02020404030301010803" pitchFamily="18" charset="0"/>
            </a:endParaRPr>
          </a:p>
        </p:txBody>
      </p:sp>
    </p:spTree>
    <p:extLst>
      <p:ext uri="{BB962C8B-B14F-4D97-AF65-F5344CB8AC3E}">
        <p14:creationId xmlns:p14="http://schemas.microsoft.com/office/powerpoint/2010/main" val="3547296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26">
            <a:extLst>
              <a:ext uri="{FF2B5EF4-FFF2-40B4-BE49-F238E27FC236}">
                <a16:creationId xmlns:a16="http://schemas.microsoft.com/office/drawing/2014/main" id="{65FB44C9-431D-7789-23E5-E60C872A1CD5}"/>
              </a:ext>
            </a:extLst>
          </p:cNvPr>
          <p:cNvSpPr>
            <a:spLocks noGrp="1" noChangeArrowheads="1"/>
          </p:cNvSpPr>
          <p:nvPr>
            <p:ph type="title"/>
          </p:nvPr>
        </p:nvSpPr>
        <p:spPr>
          <a:xfrm>
            <a:off x="952500" y="228600"/>
            <a:ext cx="8001000" cy="457200"/>
          </a:xfrm>
        </p:spPr>
        <p:txBody>
          <a:bodyPr/>
          <a:lstStyle/>
          <a:p>
            <a:pPr eaLnBrk="1" hangingPunct="1"/>
            <a:r>
              <a:rPr lang="fr-FR" altLang="fr-FR" sz="2400" b="1">
                <a:latin typeface="Garamond" panose="02020404030301010803" pitchFamily="18" charset="0"/>
              </a:rPr>
              <a:t>LES PROBLEMES SANITAIRES DU RAPATRIEMENT</a:t>
            </a:r>
            <a:endParaRPr lang="fr-FR" altLang="fr-FR" sz="2400">
              <a:latin typeface="Garamond" panose="02020404030301010803" pitchFamily="18" charset="0"/>
            </a:endParaRPr>
          </a:p>
        </p:txBody>
      </p:sp>
      <p:sp>
        <p:nvSpPr>
          <p:cNvPr id="30722" name="Rectangle 1028">
            <a:extLst>
              <a:ext uri="{FF2B5EF4-FFF2-40B4-BE49-F238E27FC236}">
                <a16:creationId xmlns:a16="http://schemas.microsoft.com/office/drawing/2014/main" id="{B7A0CD40-C77A-F358-31AE-52010C23A1DC}"/>
              </a:ext>
            </a:extLst>
          </p:cNvPr>
          <p:cNvSpPr>
            <a:spLocks noChangeArrowheads="1"/>
          </p:cNvSpPr>
          <p:nvPr/>
        </p:nvSpPr>
        <p:spPr bwMode="auto">
          <a:xfrm>
            <a:off x="5867400" y="1401764"/>
            <a:ext cx="3352800"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De nombreux libérés ont, en fait, été consignés pour éviter la propagation de maladies contagieuses comme le typhus ou la dysenterie. </a:t>
            </a:r>
          </a:p>
          <a:p>
            <a:pPr algn="just">
              <a:spcBef>
                <a:spcPct val="0"/>
              </a:spcBef>
              <a:buFontTx/>
              <a:buNone/>
            </a:pPr>
            <a:endParaRPr lang="fr-FR" altLang="fr-FR" sz="2000">
              <a:latin typeface="Garamond" panose="02020404030301010803" pitchFamily="18" charset="0"/>
            </a:endParaRPr>
          </a:p>
          <a:p>
            <a:pPr algn="just">
              <a:spcBef>
                <a:spcPct val="0"/>
              </a:spcBef>
              <a:buFontTx/>
              <a:buNone/>
            </a:pPr>
            <a:r>
              <a:rPr lang="fr-FR" altLang="fr-FR" sz="2000">
                <a:latin typeface="Garamond" panose="02020404030301010803" pitchFamily="18" charset="0"/>
              </a:rPr>
              <a:t>L’état sanitaire des déportés est souvent mauvaise, aggravé par le manque de matériel, de nourriture et de médicament. </a:t>
            </a:r>
          </a:p>
          <a:p>
            <a:pPr algn="just">
              <a:spcBef>
                <a:spcPct val="0"/>
              </a:spcBef>
              <a:buFontTx/>
              <a:buNone/>
            </a:pPr>
            <a:endParaRPr lang="fr-FR" altLang="fr-FR" sz="2000">
              <a:latin typeface="Garamond" panose="02020404030301010803" pitchFamily="18" charset="0"/>
            </a:endParaRPr>
          </a:p>
          <a:p>
            <a:pPr algn="just">
              <a:spcBef>
                <a:spcPct val="0"/>
              </a:spcBef>
              <a:buFontTx/>
              <a:buNone/>
            </a:pPr>
            <a:r>
              <a:rPr lang="fr-FR" altLang="fr-FR" sz="2000">
                <a:latin typeface="Garamond" panose="02020404030301010803" pitchFamily="18" charset="0"/>
              </a:rPr>
              <a:t>Dans le pays d’accueil, il faut des infrastructures suffisantes pour prendre en charge ces hospitalisations massives.</a:t>
            </a:r>
          </a:p>
        </p:txBody>
      </p:sp>
      <p:pic>
        <p:nvPicPr>
          <p:cNvPr id="30723" name="Picture 1029">
            <a:extLst>
              <a:ext uri="{FF2B5EF4-FFF2-40B4-BE49-F238E27FC236}">
                <a16:creationId xmlns:a16="http://schemas.microsoft.com/office/drawing/2014/main" id="{E9E2D2CC-D9CB-3F7C-EC5C-F3C832847E78}"/>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609601" y="642939"/>
            <a:ext cx="5180013"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1030">
            <a:extLst>
              <a:ext uri="{FF2B5EF4-FFF2-40B4-BE49-F238E27FC236}">
                <a16:creationId xmlns:a16="http://schemas.microsoft.com/office/drawing/2014/main" id="{F3AC2365-1140-2CD2-6B24-E9654D223E52}"/>
              </a:ext>
            </a:extLst>
          </p:cNvPr>
          <p:cNvSpPr txBox="1">
            <a:spLocks noChangeArrowheads="1"/>
          </p:cNvSpPr>
          <p:nvPr/>
        </p:nvSpPr>
        <p:spPr bwMode="auto">
          <a:xfrm>
            <a:off x="2133600" y="6248400"/>
            <a:ext cx="155844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800">
                <a:latin typeface="Garamond" panose="02020404030301010803" pitchFamily="18" charset="0"/>
              </a:rPr>
              <a:t>ADHV - 1 J 80</a:t>
            </a:r>
          </a:p>
        </p:txBody>
      </p:sp>
    </p:spTree>
    <p:extLst>
      <p:ext uri="{BB962C8B-B14F-4D97-AF65-F5344CB8AC3E}">
        <p14:creationId xmlns:p14="http://schemas.microsoft.com/office/powerpoint/2010/main" val="2314113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D3D7BBF-17FA-8233-0B0B-3340E4D85DFE}"/>
              </a:ext>
            </a:extLst>
          </p:cNvPr>
          <p:cNvSpPr>
            <a:spLocks noGrp="1" noChangeArrowheads="1"/>
          </p:cNvSpPr>
          <p:nvPr>
            <p:ph type="title"/>
          </p:nvPr>
        </p:nvSpPr>
        <p:spPr>
          <a:xfrm>
            <a:off x="2476500" y="0"/>
            <a:ext cx="4953000" cy="457200"/>
          </a:xfrm>
        </p:spPr>
        <p:txBody>
          <a:bodyPr/>
          <a:lstStyle/>
          <a:p>
            <a:pPr eaLnBrk="1" hangingPunct="1"/>
            <a:r>
              <a:rPr lang="fr-FR" altLang="fr-FR" sz="2400" b="1">
                <a:latin typeface="Garamond" panose="02020404030301010803" pitchFamily="18" charset="0"/>
              </a:rPr>
              <a:t>LE RETOUR DES RAPATRIES</a:t>
            </a:r>
            <a:endParaRPr lang="fr-FR" altLang="fr-FR" sz="2400">
              <a:latin typeface="Garamond" panose="02020404030301010803" pitchFamily="18" charset="0"/>
            </a:endParaRPr>
          </a:p>
        </p:txBody>
      </p:sp>
      <p:sp>
        <p:nvSpPr>
          <p:cNvPr id="32770" name="Text Box 5">
            <a:extLst>
              <a:ext uri="{FF2B5EF4-FFF2-40B4-BE49-F238E27FC236}">
                <a16:creationId xmlns:a16="http://schemas.microsoft.com/office/drawing/2014/main" id="{8638918A-2E59-EB5F-C985-097E9359AD39}"/>
              </a:ext>
            </a:extLst>
          </p:cNvPr>
          <p:cNvSpPr txBox="1">
            <a:spLocks noChangeArrowheads="1"/>
          </p:cNvSpPr>
          <p:nvPr/>
        </p:nvSpPr>
        <p:spPr bwMode="auto">
          <a:xfrm>
            <a:off x="5715000" y="1473201"/>
            <a:ext cx="35814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lnSpc>
                <a:spcPct val="120000"/>
              </a:lnSpc>
              <a:spcBef>
                <a:spcPct val="0"/>
              </a:spcBef>
              <a:buFontTx/>
              <a:buNone/>
            </a:pPr>
            <a:r>
              <a:rPr lang="fr-FR" altLang="fr-FR" sz="2000">
                <a:latin typeface="Garamond" panose="02020404030301010803" pitchFamily="18" charset="0"/>
              </a:rPr>
              <a:t>Le rapatriement des populations a été progressif, jugé long par les familles, inquiètes du sort de leurs proches : quarantaine, difficultés d’affré</a:t>
            </a:r>
            <a:r>
              <a:rPr lang="fr-FR" altLang="ja-JP" sz="2000">
                <a:latin typeface="Garamond" panose="02020404030301010803" pitchFamily="18" charset="0"/>
              </a:rPr>
              <a:t>ter des camions, trains, avions ou bateaux; plus facile dans les zones contrôlées par les Alliés que du côté soviétique; et que dire de ceux qui ne peuvent pas rentrer dans leur pays d’origine.</a:t>
            </a:r>
            <a:endParaRPr lang="fr-FR" altLang="fr-FR" sz="2000">
              <a:latin typeface="Garamond" panose="02020404030301010803" pitchFamily="18" charset="0"/>
            </a:endParaRPr>
          </a:p>
        </p:txBody>
      </p:sp>
      <p:pic>
        <p:nvPicPr>
          <p:cNvPr id="32771" name="Picture 6">
            <a:extLst>
              <a:ext uri="{FF2B5EF4-FFF2-40B4-BE49-F238E27FC236}">
                <a16:creationId xmlns:a16="http://schemas.microsoft.com/office/drawing/2014/main" id="{EF23D801-E560-8228-62D9-664F1E5CE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573089"/>
            <a:ext cx="5235575"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7">
            <a:extLst>
              <a:ext uri="{FF2B5EF4-FFF2-40B4-BE49-F238E27FC236}">
                <a16:creationId xmlns:a16="http://schemas.microsoft.com/office/drawing/2014/main" id="{4179AD26-5286-BF5D-D354-C940C204599A}"/>
              </a:ext>
            </a:extLst>
          </p:cNvPr>
          <p:cNvSpPr txBox="1">
            <a:spLocks noChangeArrowheads="1"/>
          </p:cNvSpPr>
          <p:nvPr/>
        </p:nvSpPr>
        <p:spPr bwMode="auto">
          <a:xfrm>
            <a:off x="1981200" y="6248400"/>
            <a:ext cx="155844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800">
                <a:latin typeface="Garamond" panose="02020404030301010803" pitchFamily="18" charset="0"/>
              </a:rPr>
              <a:t>ADHV - 1 J 80</a:t>
            </a:r>
          </a:p>
        </p:txBody>
      </p:sp>
    </p:spTree>
    <p:extLst>
      <p:ext uri="{BB962C8B-B14F-4D97-AF65-F5344CB8AC3E}">
        <p14:creationId xmlns:p14="http://schemas.microsoft.com/office/powerpoint/2010/main" val="4241816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5DAB43E1-9426-FAAF-5E2A-01A7C932082A}"/>
              </a:ext>
            </a:extLst>
          </p:cNvPr>
          <p:cNvSpPr>
            <a:spLocks noGrp="1" noChangeArrowheads="1"/>
          </p:cNvSpPr>
          <p:nvPr>
            <p:ph type="title"/>
          </p:nvPr>
        </p:nvSpPr>
        <p:spPr>
          <a:xfrm>
            <a:off x="4953000" y="228600"/>
            <a:ext cx="4191000" cy="762000"/>
          </a:xfrm>
        </p:spPr>
        <p:txBody>
          <a:bodyPr/>
          <a:lstStyle/>
          <a:p>
            <a:pPr eaLnBrk="1" hangingPunct="1"/>
            <a:r>
              <a:rPr lang="fr-FR" altLang="fr-FR" sz="2400" b="1">
                <a:latin typeface="Garamond" panose="02020404030301010803" pitchFamily="18" charset="0"/>
              </a:rPr>
              <a:t>LA PRESSE </a:t>
            </a:r>
            <a:br>
              <a:rPr lang="fr-FR" altLang="fr-FR" sz="2400" b="1">
                <a:latin typeface="Garamond" panose="02020404030301010803" pitchFamily="18" charset="0"/>
              </a:rPr>
            </a:br>
            <a:r>
              <a:rPr lang="fr-FR" altLang="fr-FR" sz="2400" b="1">
                <a:latin typeface="Garamond" panose="02020404030301010803" pitchFamily="18" charset="0"/>
              </a:rPr>
              <a:t>le rapatriement</a:t>
            </a:r>
            <a:endParaRPr lang="fr-FR" altLang="fr-FR" sz="2400">
              <a:latin typeface="Garamond" panose="02020404030301010803" pitchFamily="18" charset="0"/>
            </a:endParaRPr>
          </a:p>
        </p:txBody>
      </p:sp>
      <p:pic>
        <p:nvPicPr>
          <p:cNvPr id="34818" name="Picture 1028">
            <a:extLst>
              <a:ext uri="{FF2B5EF4-FFF2-40B4-BE49-F238E27FC236}">
                <a16:creationId xmlns:a16="http://schemas.microsoft.com/office/drawing/2014/main" id="{BBC2BABC-CF9F-1DE8-90BF-C4F2E8AB4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49239"/>
            <a:ext cx="4594225"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033">
            <a:extLst>
              <a:ext uri="{FF2B5EF4-FFF2-40B4-BE49-F238E27FC236}">
                <a16:creationId xmlns:a16="http://schemas.microsoft.com/office/drawing/2014/main" id="{552A0F6B-6192-AD98-B9CF-EFBD1F943765}"/>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724400" y="1443039"/>
            <a:ext cx="45799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034">
            <a:extLst>
              <a:ext uri="{FF2B5EF4-FFF2-40B4-BE49-F238E27FC236}">
                <a16:creationId xmlns:a16="http://schemas.microsoft.com/office/drawing/2014/main" id="{236842AB-3766-B449-E3BC-CA40DB5D7C7C}"/>
              </a:ext>
            </a:extLst>
          </p:cNvPr>
          <p:cNvSpPr>
            <a:spLocks noChangeArrowheads="1"/>
          </p:cNvSpPr>
          <p:nvPr/>
        </p:nvSpPr>
        <p:spPr bwMode="auto">
          <a:xfrm>
            <a:off x="5715001" y="5791200"/>
            <a:ext cx="285187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a:latin typeface="Garamond" panose="02020404030301010803" pitchFamily="18" charset="0"/>
              </a:rPr>
              <a:t>ADHV - </a:t>
            </a:r>
            <a:r>
              <a:rPr lang="fr-FR" altLang="fr-FR" sz="2000" i="1">
                <a:latin typeface="Garamond" panose="02020404030301010803" pitchFamily="18" charset="0"/>
              </a:rPr>
              <a:t>Le Populaire</a:t>
            </a:r>
            <a:r>
              <a:rPr lang="fr-FR" altLang="fr-FR" sz="2000">
                <a:latin typeface="Garamond" panose="02020404030301010803" pitchFamily="18" charset="0"/>
              </a:rPr>
              <a:t>, 1945</a:t>
            </a:r>
          </a:p>
        </p:txBody>
      </p:sp>
    </p:spTree>
    <p:extLst>
      <p:ext uri="{BB962C8B-B14F-4D97-AF65-F5344CB8AC3E}">
        <p14:creationId xmlns:p14="http://schemas.microsoft.com/office/powerpoint/2010/main" val="58900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553CE54C-B48D-E584-C1DD-9D2CFD02E973}"/>
              </a:ext>
            </a:extLst>
          </p:cNvPr>
          <p:cNvSpPr>
            <a:spLocks noGrp="1" noChangeArrowheads="1"/>
          </p:cNvSpPr>
          <p:nvPr>
            <p:ph type="title"/>
          </p:nvPr>
        </p:nvSpPr>
        <p:spPr>
          <a:xfrm>
            <a:off x="609600" y="381000"/>
            <a:ext cx="3276600" cy="533400"/>
          </a:xfrm>
        </p:spPr>
        <p:txBody>
          <a:bodyPr/>
          <a:lstStyle/>
          <a:p>
            <a:pPr eaLnBrk="1" hangingPunct="1"/>
            <a:r>
              <a:rPr lang="fr-FR" altLang="fr-FR" sz="2400" b="1">
                <a:latin typeface="Garamond" panose="02020404030301010803" pitchFamily="18" charset="0"/>
              </a:rPr>
              <a:t>CARTE DES MAQUIS</a:t>
            </a:r>
            <a:endParaRPr lang="fr-FR" altLang="fr-FR" sz="2400">
              <a:latin typeface="Garamond" panose="02020404030301010803" pitchFamily="18" charset="0"/>
            </a:endParaRPr>
          </a:p>
        </p:txBody>
      </p:sp>
      <p:sp>
        <p:nvSpPr>
          <p:cNvPr id="20482" name="Text Box 3">
            <a:extLst>
              <a:ext uri="{FF2B5EF4-FFF2-40B4-BE49-F238E27FC236}">
                <a16:creationId xmlns:a16="http://schemas.microsoft.com/office/drawing/2014/main" id="{694EB7D2-D377-F4A6-CECE-4E6213268842}"/>
              </a:ext>
            </a:extLst>
          </p:cNvPr>
          <p:cNvSpPr txBox="1">
            <a:spLocks noChangeArrowheads="1"/>
          </p:cNvSpPr>
          <p:nvPr/>
        </p:nvSpPr>
        <p:spPr bwMode="auto">
          <a:xfrm>
            <a:off x="685800" y="1203326"/>
            <a:ext cx="2971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Extrait du </a:t>
            </a:r>
            <a:r>
              <a:rPr lang="fr-FR" altLang="fr-FR" sz="2000" i="1">
                <a:latin typeface="Garamond" panose="02020404030301010803" pitchFamily="18" charset="0"/>
              </a:rPr>
              <a:t>Livret pédagogique de l’exposition réalisé par le service éducatif des Archives départementales de la Haute-Vienne, </a:t>
            </a:r>
            <a:r>
              <a:rPr lang="fr-FR" altLang="fr-FR" sz="2000" i="1" u="sng">
                <a:latin typeface="Garamond" panose="02020404030301010803" pitchFamily="18" charset="0"/>
              </a:rPr>
              <a:t>1944 en Haute-Vienne</a:t>
            </a:r>
            <a:r>
              <a:rPr lang="fr-FR" altLang="fr-FR" sz="2000">
                <a:latin typeface="Garamond" panose="02020404030301010803" pitchFamily="18" charset="0"/>
              </a:rPr>
              <a:t>, p.29, G. de Llobet et P. Plas, Limoges, 1995.</a:t>
            </a:r>
          </a:p>
        </p:txBody>
      </p:sp>
      <p:pic>
        <p:nvPicPr>
          <p:cNvPr id="20483" name="Picture 4" descr="Scan-130801-0001">
            <a:extLst>
              <a:ext uri="{FF2B5EF4-FFF2-40B4-BE49-F238E27FC236}">
                <a16:creationId xmlns:a16="http://schemas.microsoft.com/office/drawing/2014/main" id="{9F8943B7-9344-DEFC-FEC3-BAA5630B5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228600"/>
            <a:ext cx="545941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a:extLst>
              <a:ext uri="{FF2B5EF4-FFF2-40B4-BE49-F238E27FC236}">
                <a16:creationId xmlns:a16="http://schemas.microsoft.com/office/drawing/2014/main" id="{E3D6EB67-E849-686A-252B-0FF5087D93C4}"/>
              </a:ext>
            </a:extLst>
          </p:cNvPr>
          <p:cNvSpPr>
            <a:spLocks noChangeArrowheads="1"/>
          </p:cNvSpPr>
          <p:nvPr/>
        </p:nvSpPr>
        <p:spPr bwMode="auto">
          <a:xfrm>
            <a:off x="4800600" y="4343400"/>
            <a:ext cx="152400" cy="152400"/>
          </a:xfrm>
          <a:prstGeom prst="rect">
            <a:avLst/>
          </a:prstGeom>
          <a:solidFill>
            <a:srgbClr val="E31525"/>
          </a:solidFill>
          <a:ln w="9525">
            <a:solidFill>
              <a:srgbClr val="E31525"/>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0485" name="Rectangle 7">
            <a:extLst>
              <a:ext uri="{FF2B5EF4-FFF2-40B4-BE49-F238E27FC236}">
                <a16:creationId xmlns:a16="http://schemas.microsoft.com/office/drawing/2014/main" id="{B41B1D33-C762-33CF-49FB-067A0E903A05}"/>
              </a:ext>
            </a:extLst>
          </p:cNvPr>
          <p:cNvSpPr>
            <a:spLocks noChangeArrowheads="1"/>
          </p:cNvSpPr>
          <p:nvPr/>
        </p:nvSpPr>
        <p:spPr bwMode="auto">
          <a:xfrm>
            <a:off x="7696200" y="4495800"/>
            <a:ext cx="152400" cy="152400"/>
          </a:xfrm>
          <a:prstGeom prst="rect">
            <a:avLst/>
          </a:prstGeom>
          <a:solidFill>
            <a:srgbClr val="E31525"/>
          </a:solidFill>
          <a:ln w="9525">
            <a:solidFill>
              <a:srgbClr val="E31525"/>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0486" name="Text Box 9">
            <a:extLst>
              <a:ext uri="{FF2B5EF4-FFF2-40B4-BE49-F238E27FC236}">
                <a16:creationId xmlns:a16="http://schemas.microsoft.com/office/drawing/2014/main" id="{A55F67F6-2B74-A859-2ED4-3DB8C81B8087}"/>
              </a:ext>
            </a:extLst>
          </p:cNvPr>
          <p:cNvSpPr txBox="1">
            <a:spLocks noChangeArrowheads="1"/>
          </p:cNvSpPr>
          <p:nvPr/>
        </p:nvSpPr>
        <p:spPr bwMode="auto">
          <a:xfrm>
            <a:off x="381000" y="4114801"/>
            <a:ext cx="3657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Il existe plusieurs mouvements de résistance :</a:t>
            </a:r>
          </a:p>
          <a:p>
            <a:pPr algn="just">
              <a:spcBef>
                <a:spcPct val="0"/>
              </a:spcBef>
              <a:buFontTx/>
              <a:buNone/>
            </a:pPr>
            <a:r>
              <a:rPr lang="fr-FR" altLang="fr-FR" sz="2000">
                <a:latin typeface="Garamond" panose="02020404030301010803" pitchFamily="18" charset="0"/>
              </a:rPr>
              <a:t>- </a:t>
            </a:r>
            <a:r>
              <a:rPr lang="fr-FR" altLang="fr-FR" sz="2000" b="1">
                <a:latin typeface="Garamond" panose="02020404030301010803" pitchFamily="18" charset="0"/>
              </a:rPr>
              <a:t>FTP </a:t>
            </a:r>
            <a:r>
              <a:rPr lang="fr-FR" altLang="fr-FR" sz="2000">
                <a:latin typeface="Garamond" panose="02020404030301010803" pitchFamily="18" charset="0"/>
              </a:rPr>
              <a:t>: Francs Tireurs Partisans</a:t>
            </a:r>
          </a:p>
          <a:p>
            <a:pPr algn="just">
              <a:spcBef>
                <a:spcPct val="0"/>
              </a:spcBef>
              <a:buFontTx/>
              <a:buChar char="-"/>
            </a:pPr>
            <a:r>
              <a:rPr lang="fr-FR" altLang="fr-FR" sz="2000">
                <a:latin typeface="Garamond" panose="02020404030301010803" pitchFamily="18" charset="0"/>
              </a:rPr>
              <a:t> </a:t>
            </a:r>
            <a:r>
              <a:rPr lang="fr-FR" altLang="fr-FR" sz="2000" b="1">
                <a:latin typeface="Garamond" panose="02020404030301010803" pitchFamily="18" charset="0"/>
              </a:rPr>
              <a:t>AS</a:t>
            </a:r>
            <a:r>
              <a:rPr lang="fr-FR" altLang="fr-FR" sz="2000">
                <a:latin typeface="Garamond" panose="02020404030301010803" pitchFamily="18" charset="0"/>
              </a:rPr>
              <a:t> : Armée Secrète</a:t>
            </a:r>
          </a:p>
          <a:p>
            <a:pPr algn="just">
              <a:spcBef>
                <a:spcPct val="0"/>
              </a:spcBef>
              <a:buFontTx/>
              <a:buChar char="-"/>
            </a:pPr>
            <a:r>
              <a:rPr lang="fr-FR" altLang="fr-FR" sz="2000">
                <a:latin typeface="Garamond" panose="02020404030301010803" pitchFamily="18" charset="0"/>
              </a:rPr>
              <a:t> </a:t>
            </a:r>
            <a:r>
              <a:rPr lang="fr-FR" altLang="fr-FR" sz="2000" b="1">
                <a:latin typeface="Garamond" panose="02020404030301010803" pitchFamily="18" charset="0"/>
              </a:rPr>
              <a:t>ORA</a:t>
            </a:r>
            <a:r>
              <a:rPr lang="fr-FR" altLang="fr-FR" sz="2000">
                <a:latin typeface="Garamond" panose="02020404030301010803" pitchFamily="18" charset="0"/>
              </a:rPr>
              <a:t> : Organisation de l’Armée</a:t>
            </a:r>
          </a:p>
        </p:txBody>
      </p:sp>
      <p:sp>
        <p:nvSpPr>
          <p:cNvPr id="20487" name="Rectangle 10">
            <a:hlinkClick r:id="rId4" action="ppaction://hlinksldjump"/>
            <a:extLst>
              <a:ext uri="{FF2B5EF4-FFF2-40B4-BE49-F238E27FC236}">
                <a16:creationId xmlns:a16="http://schemas.microsoft.com/office/drawing/2014/main" id="{DB330D73-C61A-E483-F3D2-2C43899F5484}"/>
              </a:ext>
            </a:extLst>
          </p:cNvPr>
          <p:cNvSpPr>
            <a:spLocks noChangeArrowheads="1"/>
          </p:cNvSpPr>
          <p:nvPr/>
        </p:nvSpPr>
        <p:spPr bwMode="auto">
          <a:xfrm>
            <a:off x="5334000" y="3429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0489" name="Rectangle 12">
            <a:hlinkClick r:id="rId5" action="ppaction://hlinksldjump"/>
            <a:extLst>
              <a:ext uri="{FF2B5EF4-FFF2-40B4-BE49-F238E27FC236}">
                <a16:creationId xmlns:a16="http://schemas.microsoft.com/office/drawing/2014/main" id="{B326CF7E-3AE7-C9A6-0F48-1271C287015A}"/>
              </a:ext>
            </a:extLst>
          </p:cNvPr>
          <p:cNvSpPr>
            <a:spLocks noChangeArrowheads="1"/>
          </p:cNvSpPr>
          <p:nvPr/>
        </p:nvSpPr>
        <p:spPr bwMode="auto">
          <a:xfrm>
            <a:off x="685800" y="381000"/>
            <a:ext cx="3124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0492" name="Rectangle 8">
            <a:extLst>
              <a:ext uri="{FF2B5EF4-FFF2-40B4-BE49-F238E27FC236}">
                <a16:creationId xmlns:a16="http://schemas.microsoft.com/office/drawing/2014/main" id="{A95DBC4F-4B26-5356-85D8-D88085CCB5F4}"/>
              </a:ext>
            </a:extLst>
          </p:cNvPr>
          <p:cNvSpPr>
            <a:spLocks noChangeArrowheads="1"/>
          </p:cNvSpPr>
          <p:nvPr/>
        </p:nvSpPr>
        <p:spPr bwMode="auto">
          <a:xfrm>
            <a:off x="4572000" y="4114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
        <p:nvSpPr>
          <p:cNvPr id="20494" name="Rectangle 16">
            <a:extLst>
              <a:ext uri="{FF2B5EF4-FFF2-40B4-BE49-F238E27FC236}">
                <a16:creationId xmlns:a16="http://schemas.microsoft.com/office/drawing/2014/main" id="{5CFF0A3C-FC6E-A1DA-4362-0D562D830EB9}"/>
              </a:ext>
            </a:extLst>
          </p:cNvPr>
          <p:cNvSpPr>
            <a:spLocks noChangeArrowheads="1"/>
          </p:cNvSpPr>
          <p:nvPr/>
        </p:nvSpPr>
        <p:spPr bwMode="auto">
          <a:xfrm>
            <a:off x="5638800" y="2286000"/>
            <a:ext cx="152400" cy="152400"/>
          </a:xfrm>
          <a:prstGeom prst="rect">
            <a:avLst/>
          </a:prstGeom>
          <a:solidFill>
            <a:srgbClr val="E31525"/>
          </a:solidFill>
          <a:ln w="9525">
            <a:solidFill>
              <a:srgbClr val="E31525"/>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2214441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26">
            <a:extLst>
              <a:ext uri="{FF2B5EF4-FFF2-40B4-BE49-F238E27FC236}">
                <a16:creationId xmlns:a16="http://schemas.microsoft.com/office/drawing/2014/main" id="{6D185C3B-4B45-B6C1-55B4-A825D6B05EA7}"/>
              </a:ext>
            </a:extLst>
          </p:cNvPr>
          <p:cNvSpPr>
            <a:spLocks noGrp="1" noChangeArrowheads="1"/>
          </p:cNvSpPr>
          <p:nvPr>
            <p:ph type="title"/>
          </p:nvPr>
        </p:nvSpPr>
        <p:spPr>
          <a:xfrm>
            <a:off x="1219200" y="228600"/>
            <a:ext cx="7162800" cy="533400"/>
          </a:xfrm>
        </p:spPr>
        <p:txBody>
          <a:bodyPr/>
          <a:lstStyle/>
          <a:p>
            <a:pPr eaLnBrk="1" hangingPunct="1"/>
            <a:r>
              <a:rPr lang="fr-FR" altLang="fr-FR" sz="2400" b="1">
                <a:latin typeface="Garamond" panose="02020404030301010803" pitchFamily="18" charset="0"/>
              </a:rPr>
              <a:t>LA PRESSE : la libération de prisonniers français</a:t>
            </a:r>
            <a:endParaRPr lang="fr-FR" altLang="fr-FR" sz="2400">
              <a:latin typeface="Garamond" panose="02020404030301010803" pitchFamily="18" charset="0"/>
            </a:endParaRPr>
          </a:p>
        </p:txBody>
      </p:sp>
      <p:pic>
        <p:nvPicPr>
          <p:cNvPr id="36866" name="Picture 1030">
            <a:extLst>
              <a:ext uri="{FF2B5EF4-FFF2-40B4-BE49-F238E27FC236}">
                <a16:creationId xmlns:a16="http://schemas.microsoft.com/office/drawing/2014/main" id="{5E8193EC-2EBA-F200-6E06-1713D76CD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24" t="34013" r="15306" b="31973"/>
          <a:stretch>
            <a:fillRect/>
          </a:stretch>
        </p:blipFill>
        <p:spPr bwMode="auto">
          <a:xfrm>
            <a:off x="1143000" y="968376"/>
            <a:ext cx="70866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32">
            <a:extLst>
              <a:ext uri="{FF2B5EF4-FFF2-40B4-BE49-F238E27FC236}">
                <a16:creationId xmlns:a16="http://schemas.microsoft.com/office/drawing/2014/main" id="{93CF1A9F-61AC-7CC5-ABBC-BFFF71961F60}"/>
              </a:ext>
            </a:extLst>
          </p:cNvPr>
          <p:cNvSpPr>
            <a:spLocks noChangeArrowheads="1"/>
          </p:cNvSpPr>
          <p:nvPr/>
        </p:nvSpPr>
        <p:spPr bwMode="auto">
          <a:xfrm>
            <a:off x="3541714" y="3810000"/>
            <a:ext cx="285187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a:latin typeface="Garamond" panose="02020404030301010803" pitchFamily="18" charset="0"/>
              </a:rPr>
              <a:t>ADHV - </a:t>
            </a:r>
            <a:r>
              <a:rPr lang="fr-FR" altLang="fr-FR" sz="2000" i="1">
                <a:latin typeface="Garamond" panose="02020404030301010803" pitchFamily="18" charset="0"/>
              </a:rPr>
              <a:t>Le Populaire</a:t>
            </a:r>
            <a:r>
              <a:rPr lang="fr-FR" altLang="fr-FR" sz="2000">
                <a:latin typeface="Garamond" panose="02020404030301010803" pitchFamily="18" charset="0"/>
              </a:rPr>
              <a:t>, 1945</a:t>
            </a:r>
          </a:p>
        </p:txBody>
      </p:sp>
      <p:sp>
        <p:nvSpPr>
          <p:cNvPr id="36868" name="Text Box 1033">
            <a:extLst>
              <a:ext uri="{FF2B5EF4-FFF2-40B4-BE49-F238E27FC236}">
                <a16:creationId xmlns:a16="http://schemas.microsoft.com/office/drawing/2014/main" id="{121CD3DD-4C6B-AABC-6BFC-5FE5FE498AEC}"/>
              </a:ext>
            </a:extLst>
          </p:cNvPr>
          <p:cNvSpPr txBox="1">
            <a:spLocks noChangeArrowheads="1"/>
          </p:cNvSpPr>
          <p:nvPr/>
        </p:nvSpPr>
        <p:spPr bwMode="auto">
          <a:xfrm>
            <a:off x="1127125" y="4521201"/>
            <a:ext cx="7412038"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a:latin typeface="Garamond" panose="02020404030301010803" pitchFamily="18" charset="0"/>
              </a:rPr>
              <a:t>On estime que plus de 3 millions de Français doivent </a:t>
            </a:r>
            <a:r>
              <a:rPr lang="fr-FR" altLang="ja-JP" sz="2000">
                <a:latin typeface="Garamond" panose="02020404030301010803" pitchFamily="18" charset="0"/>
              </a:rPr>
              <a:t>être rapatrier entre :</a:t>
            </a:r>
          </a:p>
          <a:p>
            <a:pPr>
              <a:spcBef>
                <a:spcPct val="0"/>
              </a:spcBef>
              <a:buFontTx/>
              <a:buChar char="-"/>
            </a:pPr>
            <a:r>
              <a:rPr lang="fr-FR" altLang="ja-JP" sz="2000">
                <a:latin typeface="Garamond" panose="02020404030301010803" pitchFamily="18" charset="0"/>
              </a:rPr>
              <a:t> les déportés dans les camps</a:t>
            </a:r>
          </a:p>
          <a:p>
            <a:pPr>
              <a:spcBef>
                <a:spcPct val="0"/>
              </a:spcBef>
              <a:buFontTx/>
              <a:buChar char="-"/>
            </a:pPr>
            <a:r>
              <a:rPr lang="fr-FR" altLang="fr-FR" sz="2000">
                <a:latin typeface="Garamond" panose="02020404030301010803" pitchFamily="18" charset="0"/>
              </a:rPr>
              <a:t> les prisonniers de guerre</a:t>
            </a:r>
          </a:p>
          <a:p>
            <a:pPr>
              <a:spcBef>
                <a:spcPct val="0"/>
              </a:spcBef>
              <a:buFontTx/>
              <a:buChar char="-"/>
            </a:pPr>
            <a:r>
              <a:rPr lang="fr-FR" altLang="fr-FR" sz="2000">
                <a:latin typeface="Garamond" panose="02020404030301010803" pitchFamily="18" charset="0"/>
              </a:rPr>
              <a:t> les travailleurs du STO</a:t>
            </a:r>
          </a:p>
        </p:txBody>
      </p:sp>
    </p:spTree>
    <p:extLst>
      <p:ext uri="{BB962C8B-B14F-4D97-AF65-F5344CB8AC3E}">
        <p14:creationId xmlns:p14="http://schemas.microsoft.com/office/powerpoint/2010/main" val="2145855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93EA82F0-4D70-69A6-45AF-482A91583608}"/>
              </a:ext>
            </a:extLst>
          </p:cNvPr>
          <p:cNvSpPr>
            <a:spLocks noGrp="1" noChangeArrowheads="1"/>
          </p:cNvSpPr>
          <p:nvPr>
            <p:ph type="title"/>
          </p:nvPr>
        </p:nvSpPr>
        <p:spPr>
          <a:xfrm>
            <a:off x="1866900" y="0"/>
            <a:ext cx="6172200" cy="457200"/>
          </a:xfrm>
        </p:spPr>
        <p:txBody>
          <a:bodyPr/>
          <a:lstStyle/>
          <a:p>
            <a:pPr eaLnBrk="1" hangingPunct="1"/>
            <a:r>
              <a:rPr lang="fr-FR" altLang="fr-FR" sz="2400" b="1">
                <a:latin typeface="Garamond" panose="02020404030301010803" pitchFamily="18" charset="0"/>
              </a:rPr>
              <a:t>A RECHERCHE DES SURVIVANTS</a:t>
            </a:r>
            <a:endParaRPr lang="fr-FR" altLang="fr-FR"/>
          </a:p>
        </p:txBody>
      </p:sp>
      <p:sp>
        <p:nvSpPr>
          <p:cNvPr id="38914" name="Text Box 4">
            <a:extLst>
              <a:ext uri="{FF2B5EF4-FFF2-40B4-BE49-F238E27FC236}">
                <a16:creationId xmlns:a16="http://schemas.microsoft.com/office/drawing/2014/main" id="{5A1F8454-2A8D-3568-0073-90A09CEC45DC}"/>
              </a:ext>
            </a:extLst>
          </p:cNvPr>
          <p:cNvSpPr txBox="1">
            <a:spLocks noChangeArrowheads="1"/>
          </p:cNvSpPr>
          <p:nvPr/>
        </p:nvSpPr>
        <p:spPr bwMode="auto">
          <a:xfrm>
            <a:off x="1058864" y="533401"/>
            <a:ext cx="77882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Les associations notamment juives (SER) se sont associées aux différentes administrations françaises afin de retrouver les personnes disparues au cours de la guerre.</a:t>
            </a:r>
          </a:p>
        </p:txBody>
      </p:sp>
      <p:sp>
        <p:nvSpPr>
          <p:cNvPr id="38915" name="Text Box 5">
            <a:extLst>
              <a:ext uri="{FF2B5EF4-FFF2-40B4-BE49-F238E27FC236}">
                <a16:creationId xmlns:a16="http://schemas.microsoft.com/office/drawing/2014/main" id="{D0026377-CBCB-2892-148B-EC91741C133F}"/>
              </a:ext>
            </a:extLst>
          </p:cNvPr>
          <p:cNvSpPr txBox="1">
            <a:spLocks noChangeArrowheads="1"/>
          </p:cNvSpPr>
          <p:nvPr/>
        </p:nvSpPr>
        <p:spPr bwMode="auto">
          <a:xfrm>
            <a:off x="2819400" y="1371601"/>
            <a:ext cx="6248400" cy="527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u="sng">
                <a:latin typeface="Garamond" panose="02020404030301010803" pitchFamily="18" charset="0"/>
              </a:rPr>
              <a:t>Lettre adressée au préfet le 5 décembre 1944</a:t>
            </a:r>
            <a:r>
              <a:rPr lang="fr-FR" altLang="fr-FR" sz="2000">
                <a:latin typeface="Garamond" panose="02020404030301010803" pitchFamily="18" charset="0"/>
              </a:rPr>
              <a:t> :</a:t>
            </a:r>
          </a:p>
          <a:p>
            <a:pPr algn="just">
              <a:spcBef>
                <a:spcPct val="0"/>
              </a:spcBef>
              <a:buFontTx/>
              <a:buNone/>
            </a:pPr>
            <a:r>
              <a:rPr lang="fr-FR" altLang="fr-FR" sz="2000">
                <a:latin typeface="Garamond" panose="02020404030301010803" pitchFamily="18" charset="0"/>
              </a:rPr>
              <a:t>« Nous vous prions de bien vouloir faire le nécessaire auprès des services sociaux (…) afin qu’ils nous aident dans notre t</a:t>
            </a:r>
            <a:r>
              <a:rPr lang="fr-FR" altLang="ja-JP" sz="2000">
                <a:latin typeface="Garamond" panose="02020404030301010803" pitchFamily="18" charset="0"/>
              </a:rPr>
              <a:t>âche, en nous faisant parvenir la liste des familles juives dispersées, fusillées, déportées, enfants isolés, etc., se trouvant chez des particuliers, campagnes, écoles, couvents. »</a:t>
            </a:r>
          </a:p>
          <a:p>
            <a:pPr algn="just">
              <a:spcBef>
                <a:spcPct val="0"/>
              </a:spcBef>
              <a:buFontTx/>
              <a:buNone/>
            </a:pPr>
            <a:endParaRPr lang="fr-FR" altLang="ja-JP" sz="2000">
              <a:latin typeface="Garamond" panose="02020404030301010803" pitchFamily="18" charset="0"/>
            </a:endParaRPr>
          </a:p>
          <a:p>
            <a:pPr algn="just">
              <a:spcBef>
                <a:spcPct val="0"/>
              </a:spcBef>
              <a:buFontTx/>
              <a:buNone/>
            </a:pPr>
            <a:r>
              <a:rPr lang="fr-FR" altLang="ja-JP" sz="2000" u="sng">
                <a:latin typeface="Garamond" panose="02020404030301010803" pitchFamily="18" charset="0"/>
              </a:rPr>
              <a:t>Appel le 6 décembre 1944</a:t>
            </a:r>
            <a:r>
              <a:rPr lang="fr-FR" altLang="ja-JP" sz="2000">
                <a:latin typeface="Garamond" panose="02020404030301010803" pitchFamily="18" charset="0"/>
              </a:rPr>
              <a:t> :</a:t>
            </a:r>
          </a:p>
          <a:p>
            <a:pPr algn="just">
              <a:spcBef>
                <a:spcPct val="0"/>
              </a:spcBef>
              <a:buFontTx/>
              <a:buNone/>
            </a:pPr>
            <a:r>
              <a:rPr lang="fr-FR" altLang="ja-JP" sz="2000">
                <a:latin typeface="Garamond" panose="02020404030301010803" pitchFamily="18" charset="0"/>
              </a:rPr>
              <a:t>« Le Service d’Evacuation et de Regroupement des familles juives (subventionné par l’AMERICAN JOINT COMITY) prie les personnes et œuvres sociales ayant connaissance des personnes fusillées, déportées, martyrisées ou ayant pris en charge ou s’étant occupées de familles, personnes et enfants isolés de nous faire parvenir tous renseignements en leur possession à ce sujet (…) dans le but de regrouper les familles dispersées et de fournir des renseignements aux familles des victimes »</a:t>
            </a:r>
            <a:endParaRPr lang="fr-FR" altLang="fr-FR" sz="2000">
              <a:latin typeface="Garamond" panose="02020404030301010803" pitchFamily="18" charset="0"/>
            </a:endParaRPr>
          </a:p>
        </p:txBody>
      </p:sp>
      <p:pic>
        <p:nvPicPr>
          <p:cNvPr id="38916" name="Picture 6">
            <a:extLst>
              <a:ext uri="{FF2B5EF4-FFF2-40B4-BE49-F238E27FC236}">
                <a16:creationId xmlns:a16="http://schemas.microsoft.com/office/drawing/2014/main" id="{07A3620D-7C6F-159D-E103-8DD6F8765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73314"/>
            <a:ext cx="19748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7">
            <a:extLst>
              <a:ext uri="{FF2B5EF4-FFF2-40B4-BE49-F238E27FC236}">
                <a16:creationId xmlns:a16="http://schemas.microsoft.com/office/drawing/2014/main" id="{B8C81D74-6C4D-F6EA-37AF-C658A5FF8BF6}"/>
              </a:ext>
            </a:extLst>
          </p:cNvPr>
          <p:cNvSpPr txBox="1">
            <a:spLocks noChangeArrowheads="1"/>
          </p:cNvSpPr>
          <p:nvPr/>
        </p:nvSpPr>
        <p:spPr bwMode="auto">
          <a:xfrm>
            <a:off x="593726" y="4521201"/>
            <a:ext cx="22526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a:latin typeface="Garamond" panose="02020404030301010803" pitchFamily="18" charset="0"/>
              </a:rPr>
              <a:t>ADHV - 993 W 225 </a:t>
            </a:r>
          </a:p>
        </p:txBody>
      </p:sp>
    </p:spTree>
    <p:extLst>
      <p:ext uri="{BB962C8B-B14F-4D97-AF65-F5344CB8AC3E}">
        <p14:creationId xmlns:p14="http://schemas.microsoft.com/office/powerpoint/2010/main" val="236932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02FCD2F8-2B53-25DF-EB17-6F3B32EDD032}"/>
              </a:ext>
            </a:extLst>
          </p:cNvPr>
          <p:cNvSpPr>
            <a:spLocks noGrp="1" noChangeArrowheads="1"/>
          </p:cNvSpPr>
          <p:nvPr>
            <p:ph type="title"/>
          </p:nvPr>
        </p:nvSpPr>
        <p:spPr>
          <a:xfrm>
            <a:off x="2743200" y="0"/>
            <a:ext cx="4419600" cy="457200"/>
          </a:xfrm>
        </p:spPr>
        <p:txBody>
          <a:bodyPr/>
          <a:lstStyle/>
          <a:p>
            <a:pPr eaLnBrk="1" hangingPunct="1"/>
            <a:r>
              <a:rPr lang="fr-FR" altLang="fr-FR" sz="2400" b="1">
                <a:latin typeface="Garamond" panose="02020404030301010803" pitchFamily="18" charset="0"/>
              </a:rPr>
              <a:t>LES CENTRES D’ACCUEIL</a:t>
            </a:r>
            <a:endParaRPr lang="fr-FR" altLang="fr-FR" sz="2400">
              <a:latin typeface="Garamond" panose="02020404030301010803" pitchFamily="18" charset="0"/>
            </a:endParaRPr>
          </a:p>
        </p:txBody>
      </p:sp>
      <p:sp>
        <p:nvSpPr>
          <p:cNvPr id="40962" name="Text Box 4">
            <a:extLst>
              <a:ext uri="{FF2B5EF4-FFF2-40B4-BE49-F238E27FC236}">
                <a16:creationId xmlns:a16="http://schemas.microsoft.com/office/drawing/2014/main" id="{A80C7E71-2D8D-91BF-7004-04817A8EFFA6}"/>
              </a:ext>
            </a:extLst>
          </p:cNvPr>
          <p:cNvSpPr txBox="1">
            <a:spLocks noChangeArrowheads="1"/>
          </p:cNvSpPr>
          <p:nvPr/>
        </p:nvSpPr>
        <p:spPr bwMode="auto">
          <a:xfrm>
            <a:off x="4953000" y="2895601"/>
            <a:ext cx="43434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Les hébergés des centres d’accueil sont des étrangers inaptes au travail en raison d’infirmités, d’accidents du travail, de leur </a:t>
            </a:r>
            <a:r>
              <a:rPr lang="fr-FR" altLang="ja-JP" sz="2000">
                <a:latin typeface="Garamond" panose="02020404030301010803" pitchFamily="18" charset="0"/>
              </a:rPr>
              <a:t>âge et les familles des travailleurs étrangers incorporés.</a:t>
            </a:r>
            <a:endParaRPr lang="fr-FR" altLang="fr-FR" sz="2000">
              <a:latin typeface="Garamond" panose="02020404030301010803" pitchFamily="18" charset="0"/>
            </a:endParaRPr>
          </a:p>
        </p:txBody>
      </p:sp>
      <p:sp>
        <p:nvSpPr>
          <p:cNvPr id="40963" name="Text Box 5">
            <a:extLst>
              <a:ext uri="{FF2B5EF4-FFF2-40B4-BE49-F238E27FC236}">
                <a16:creationId xmlns:a16="http://schemas.microsoft.com/office/drawing/2014/main" id="{F5BA90CC-4301-DDDE-5662-C1920AA32343}"/>
              </a:ext>
            </a:extLst>
          </p:cNvPr>
          <p:cNvSpPr txBox="1">
            <a:spLocks noChangeArrowheads="1"/>
          </p:cNvSpPr>
          <p:nvPr/>
        </p:nvSpPr>
        <p:spPr bwMode="auto">
          <a:xfrm>
            <a:off x="4953000" y="4953001"/>
            <a:ext cx="4267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Après la Libération, les centres accueillent les rapatriés et les déportés.</a:t>
            </a:r>
          </a:p>
        </p:txBody>
      </p:sp>
      <p:pic>
        <p:nvPicPr>
          <p:cNvPr id="40964" name="Picture 6">
            <a:extLst>
              <a:ext uri="{FF2B5EF4-FFF2-40B4-BE49-F238E27FC236}">
                <a16:creationId xmlns:a16="http://schemas.microsoft.com/office/drawing/2014/main" id="{7D5B1952-9C1B-7D31-19BD-113562EE8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6" y="609600"/>
            <a:ext cx="4391025" cy="5638800"/>
          </a:xfrm>
          <a:prstGeom prst="rect">
            <a:avLst/>
          </a:prstGeom>
          <a:noFill/>
          <a:ln>
            <a:noFill/>
          </a:ln>
          <a:extLst>
            <a:ext uri="{909E8E84-426E-40DD-AFC4-6F175D3DCCD1}">
              <a14:hiddenFill xmlns:a14="http://schemas.microsoft.com/office/drawing/2010/main">
                <a:solidFill>
                  <a:srgbClr val="FFFFFF">
                    <a:alpha val="5607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a:extLst>
              <a:ext uri="{FF2B5EF4-FFF2-40B4-BE49-F238E27FC236}">
                <a16:creationId xmlns:a16="http://schemas.microsoft.com/office/drawing/2014/main" id="{DF52A8EB-B8C2-313F-8758-0CBDBC2BBE7D}"/>
              </a:ext>
            </a:extLst>
          </p:cNvPr>
          <p:cNvSpPr txBox="1">
            <a:spLocks noChangeArrowheads="1"/>
          </p:cNvSpPr>
          <p:nvPr/>
        </p:nvSpPr>
        <p:spPr bwMode="auto">
          <a:xfrm>
            <a:off x="4953000" y="838201"/>
            <a:ext cx="43434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C</a:t>
            </a:r>
            <a:r>
              <a:rPr lang="fr-FR" altLang="ja-JP" sz="2000">
                <a:latin typeface="Garamond" panose="02020404030301010803" pitchFamily="18" charset="0"/>
              </a:rPr>
              <a:t>entres d’hébergement, les Centres d’accueil sont gérés par le Service Social des Etrangers (SSE) depuis 1941. O</a:t>
            </a:r>
            <a:r>
              <a:rPr lang="fr-FR" altLang="fr-FR" sz="2000">
                <a:latin typeface="Garamond" panose="02020404030301010803" pitchFamily="18" charset="0"/>
              </a:rPr>
              <a:t>n en recense deux en Haute-Vienne à La Meyze et Séreilhac</a:t>
            </a:r>
            <a:r>
              <a:rPr lang="fr-FR" altLang="ja-JP" sz="2000">
                <a:latin typeface="Garamond" panose="02020404030301010803" pitchFamily="18" charset="0"/>
              </a:rPr>
              <a:t>.</a:t>
            </a:r>
            <a:endParaRPr lang="fr-FR" altLang="fr-FR" sz="2000">
              <a:latin typeface="Garamond" panose="02020404030301010803" pitchFamily="18" charset="0"/>
            </a:endParaRPr>
          </a:p>
        </p:txBody>
      </p:sp>
      <p:sp>
        <p:nvSpPr>
          <p:cNvPr id="40966" name="Oval 9">
            <a:extLst>
              <a:ext uri="{FF2B5EF4-FFF2-40B4-BE49-F238E27FC236}">
                <a16:creationId xmlns:a16="http://schemas.microsoft.com/office/drawing/2014/main" id="{03EE274D-5DAA-D49A-2AE5-13891C1D4CF0}"/>
              </a:ext>
            </a:extLst>
          </p:cNvPr>
          <p:cNvSpPr>
            <a:spLocks noChangeArrowheads="1"/>
          </p:cNvSpPr>
          <p:nvPr/>
        </p:nvSpPr>
        <p:spPr bwMode="auto">
          <a:xfrm>
            <a:off x="1524000" y="25908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40967" name="Oval 10">
            <a:extLst>
              <a:ext uri="{FF2B5EF4-FFF2-40B4-BE49-F238E27FC236}">
                <a16:creationId xmlns:a16="http://schemas.microsoft.com/office/drawing/2014/main" id="{8ADF4518-98F5-03E8-29F2-0037AB24E40C}"/>
              </a:ext>
            </a:extLst>
          </p:cNvPr>
          <p:cNvSpPr>
            <a:spLocks noChangeArrowheads="1"/>
          </p:cNvSpPr>
          <p:nvPr/>
        </p:nvSpPr>
        <p:spPr bwMode="auto">
          <a:xfrm>
            <a:off x="1752600" y="31242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40968" name="Text Box 11">
            <a:extLst>
              <a:ext uri="{FF2B5EF4-FFF2-40B4-BE49-F238E27FC236}">
                <a16:creationId xmlns:a16="http://schemas.microsoft.com/office/drawing/2014/main" id="{CACAF046-CE2E-363D-1650-FC27743AE317}"/>
              </a:ext>
            </a:extLst>
          </p:cNvPr>
          <p:cNvSpPr txBox="1">
            <a:spLocks noChangeArrowheads="1"/>
          </p:cNvSpPr>
          <p:nvPr/>
        </p:nvSpPr>
        <p:spPr bwMode="auto">
          <a:xfrm>
            <a:off x="1660526" y="2579689"/>
            <a:ext cx="938077"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b="1">
                <a:solidFill>
                  <a:srgbClr val="FF0000"/>
                </a:solidFill>
                <a:latin typeface="Garamond" panose="02020404030301010803" pitchFamily="18" charset="0"/>
              </a:rPr>
              <a:t>SEREILHAC</a:t>
            </a:r>
          </a:p>
        </p:txBody>
      </p:sp>
      <p:sp>
        <p:nvSpPr>
          <p:cNvPr id="40969" name="Text Box 12">
            <a:extLst>
              <a:ext uri="{FF2B5EF4-FFF2-40B4-BE49-F238E27FC236}">
                <a16:creationId xmlns:a16="http://schemas.microsoft.com/office/drawing/2014/main" id="{B3046308-5DFA-41F5-D559-795444F6FFB8}"/>
              </a:ext>
            </a:extLst>
          </p:cNvPr>
          <p:cNvSpPr txBox="1">
            <a:spLocks noChangeArrowheads="1"/>
          </p:cNvSpPr>
          <p:nvPr/>
        </p:nvSpPr>
        <p:spPr bwMode="auto">
          <a:xfrm>
            <a:off x="1889126" y="3113089"/>
            <a:ext cx="853119"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b="1">
                <a:solidFill>
                  <a:srgbClr val="FF0000"/>
                </a:solidFill>
                <a:latin typeface="Garamond" panose="02020404030301010803" pitchFamily="18" charset="0"/>
              </a:rPr>
              <a:t>LA MEYZE</a:t>
            </a:r>
          </a:p>
        </p:txBody>
      </p:sp>
      <p:sp>
        <p:nvSpPr>
          <p:cNvPr id="40970" name="Oval 13">
            <a:extLst>
              <a:ext uri="{FF2B5EF4-FFF2-40B4-BE49-F238E27FC236}">
                <a16:creationId xmlns:a16="http://schemas.microsoft.com/office/drawing/2014/main" id="{15E6E5FA-4213-2149-D7FA-C1E4F0A571FF}"/>
              </a:ext>
            </a:extLst>
          </p:cNvPr>
          <p:cNvSpPr>
            <a:spLocks noChangeArrowheads="1"/>
          </p:cNvSpPr>
          <p:nvPr/>
        </p:nvSpPr>
        <p:spPr bwMode="auto">
          <a:xfrm>
            <a:off x="2895600" y="57912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Tree>
    <p:extLst>
      <p:ext uri="{BB962C8B-B14F-4D97-AF65-F5344CB8AC3E}">
        <p14:creationId xmlns:p14="http://schemas.microsoft.com/office/powerpoint/2010/main" val="1631355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E6A86286-AE4B-AF20-DDD9-37AE10FB074D}"/>
              </a:ext>
            </a:extLst>
          </p:cNvPr>
          <p:cNvSpPr>
            <a:spLocks noGrp="1" noChangeArrowheads="1"/>
          </p:cNvSpPr>
          <p:nvPr>
            <p:ph type="title"/>
          </p:nvPr>
        </p:nvSpPr>
        <p:spPr>
          <a:xfrm>
            <a:off x="1524000" y="0"/>
            <a:ext cx="6858000" cy="304800"/>
          </a:xfrm>
        </p:spPr>
        <p:txBody>
          <a:bodyPr>
            <a:normAutofit fontScale="90000"/>
          </a:bodyPr>
          <a:lstStyle/>
          <a:p>
            <a:pPr eaLnBrk="1" hangingPunct="1"/>
            <a:r>
              <a:rPr lang="fr-FR" altLang="fr-FR" sz="2400" b="1">
                <a:latin typeface="Garamond" panose="02020404030301010803" pitchFamily="18" charset="0"/>
              </a:rPr>
              <a:t>LE CENTRE D’ACCUEIL DE LA MEYZE</a:t>
            </a:r>
            <a:endParaRPr lang="fr-FR" altLang="fr-FR" sz="2400">
              <a:latin typeface="Garamond" panose="02020404030301010803" pitchFamily="18" charset="0"/>
            </a:endParaRPr>
          </a:p>
        </p:txBody>
      </p:sp>
      <p:sp>
        <p:nvSpPr>
          <p:cNvPr id="43010" name="Text Box 4">
            <a:extLst>
              <a:ext uri="{FF2B5EF4-FFF2-40B4-BE49-F238E27FC236}">
                <a16:creationId xmlns:a16="http://schemas.microsoft.com/office/drawing/2014/main" id="{7D2379D4-EE18-BEE3-0626-1D68830A8650}"/>
              </a:ext>
            </a:extLst>
          </p:cNvPr>
          <p:cNvSpPr txBox="1">
            <a:spLocks noChangeArrowheads="1"/>
          </p:cNvSpPr>
          <p:nvPr/>
        </p:nvSpPr>
        <p:spPr bwMode="auto">
          <a:xfrm>
            <a:off x="593726" y="4724401"/>
            <a:ext cx="4359275" cy="224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En mai 45, le centre n°12 bis de La Meyze comptait 185 résidents étrangers, titulaires d’une carte d’identité d’étranger, hommes, femmes, enfants, tchécoslovaques, polonais, autrichiens, roumains, russes, espagnols, hongrois, allemands et italiens.</a:t>
            </a:r>
          </a:p>
        </p:txBody>
      </p:sp>
      <p:sp>
        <p:nvSpPr>
          <p:cNvPr id="43011" name="Text Box 5">
            <a:extLst>
              <a:ext uri="{FF2B5EF4-FFF2-40B4-BE49-F238E27FC236}">
                <a16:creationId xmlns:a16="http://schemas.microsoft.com/office/drawing/2014/main" id="{A00327B9-444E-DFD3-DE1B-CD459F5CE38D}"/>
              </a:ext>
            </a:extLst>
          </p:cNvPr>
          <p:cNvSpPr txBox="1">
            <a:spLocks noChangeArrowheads="1"/>
          </p:cNvSpPr>
          <p:nvPr/>
        </p:nvSpPr>
        <p:spPr bwMode="auto">
          <a:xfrm>
            <a:off x="5181600" y="4800601"/>
            <a:ext cx="40386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Si les hébergés sont porteurs d’une carte d’identité, les rapatriés sont obligés de demander des autorisations pour pouvoir circuler librement. Ils peuvent travailler s’ils sont volontaires.</a:t>
            </a:r>
          </a:p>
        </p:txBody>
      </p:sp>
      <p:pic>
        <p:nvPicPr>
          <p:cNvPr id="43012" name="Picture 6">
            <a:extLst>
              <a:ext uri="{FF2B5EF4-FFF2-40B4-BE49-F238E27FC236}">
                <a16:creationId xmlns:a16="http://schemas.microsoft.com/office/drawing/2014/main" id="{3D091659-22E0-C3AE-ED5D-906E2BE0E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287044" y="-324643"/>
            <a:ext cx="41513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7">
            <a:extLst>
              <a:ext uri="{FF2B5EF4-FFF2-40B4-BE49-F238E27FC236}">
                <a16:creationId xmlns:a16="http://schemas.microsoft.com/office/drawing/2014/main" id="{29631AC5-D6C8-5E9E-3BAC-7FB64441797C}"/>
              </a:ext>
            </a:extLst>
          </p:cNvPr>
          <p:cNvSpPr txBox="1">
            <a:spLocks noChangeArrowheads="1"/>
          </p:cNvSpPr>
          <p:nvPr/>
        </p:nvSpPr>
        <p:spPr bwMode="auto">
          <a:xfrm>
            <a:off x="746126" y="576264"/>
            <a:ext cx="145891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a:latin typeface="Garamond" panose="02020404030301010803" pitchFamily="18" charset="0"/>
              </a:rPr>
              <a:t>ADHV - 1081 W 252</a:t>
            </a:r>
          </a:p>
        </p:txBody>
      </p:sp>
    </p:spTree>
    <p:extLst>
      <p:ext uri="{BB962C8B-B14F-4D97-AF65-F5344CB8AC3E}">
        <p14:creationId xmlns:p14="http://schemas.microsoft.com/office/powerpoint/2010/main" val="810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2FC5EBAC-D92D-FC92-A8ED-13B387078CA5}"/>
              </a:ext>
            </a:extLst>
          </p:cNvPr>
          <p:cNvSpPr>
            <a:spLocks noGrp="1" noChangeArrowheads="1"/>
          </p:cNvSpPr>
          <p:nvPr>
            <p:ph type="title"/>
          </p:nvPr>
        </p:nvSpPr>
        <p:spPr>
          <a:xfrm>
            <a:off x="1371600" y="0"/>
            <a:ext cx="7162800" cy="381000"/>
          </a:xfrm>
        </p:spPr>
        <p:txBody>
          <a:bodyPr>
            <a:normAutofit fontScale="90000"/>
          </a:bodyPr>
          <a:lstStyle/>
          <a:p>
            <a:pPr eaLnBrk="1" hangingPunct="1"/>
            <a:r>
              <a:rPr lang="fr-FR" altLang="fr-FR" sz="2400" b="1">
                <a:latin typeface="Garamond" panose="02020404030301010803" pitchFamily="18" charset="0"/>
              </a:rPr>
              <a:t>LE CENTRE D’ACCUEIL DE SEREILHAC</a:t>
            </a:r>
            <a:endParaRPr lang="fr-FR" altLang="fr-FR" sz="2400">
              <a:latin typeface="Garamond" panose="02020404030301010803" pitchFamily="18" charset="0"/>
            </a:endParaRPr>
          </a:p>
        </p:txBody>
      </p:sp>
      <p:sp>
        <p:nvSpPr>
          <p:cNvPr id="45058" name="Text Box 4">
            <a:extLst>
              <a:ext uri="{FF2B5EF4-FFF2-40B4-BE49-F238E27FC236}">
                <a16:creationId xmlns:a16="http://schemas.microsoft.com/office/drawing/2014/main" id="{1001A782-057D-B2F2-1CD5-F8BF24A7DC4C}"/>
              </a:ext>
            </a:extLst>
          </p:cNvPr>
          <p:cNvSpPr txBox="1">
            <a:spLocks noChangeArrowheads="1"/>
          </p:cNvSpPr>
          <p:nvPr/>
        </p:nvSpPr>
        <p:spPr bwMode="auto">
          <a:xfrm>
            <a:off x="5486400" y="762001"/>
            <a:ext cx="3810000" cy="253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Le centre n°14 bis de Séreilhac comptait 11 baraquements : deux dortoirs (hommes/femmes), une intendance-bureau-infirmerie, une cuisine-magasin de vivre, un foyer avec des jeux et une bibliothèque; les douches étant à 600 mètres du camp.</a:t>
            </a:r>
          </a:p>
        </p:txBody>
      </p:sp>
      <p:sp>
        <p:nvSpPr>
          <p:cNvPr id="45059" name="Text Box 5">
            <a:extLst>
              <a:ext uri="{FF2B5EF4-FFF2-40B4-BE49-F238E27FC236}">
                <a16:creationId xmlns:a16="http://schemas.microsoft.com/office/drawing/2014/main" id="{0861F495-C031-52F1-FA4E-F9F322C46BFD}"/>
              </a:ext>
            </a:extLst>
          </p:cNvPr>
          <p:cNvSpPr txBox="1">
            <a:spLocks noChangeArrowheads="1"/>
          </p:cNvSpPr>
          <p:nvPr/>
        </p:nvSpPr>
        <p:spPr bwMode="auto">
          <a:xfrm>
            <a:off x="609600" y="4267201"/>
            <a:ext cx="8686800" cy="222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En mai 45, 206 hébergés y étaient recensés :</a:t>
            </a:r>
          </a:p>
          <a:p>
            <a:pPr algn="just">
              <a:spcBef>
                <a:spcPct val="0"/>
              </a:spcBef>
              <a:buFontTx/>
              <a:buChar char="-"/>
            </a:pPr>
            <a:r>
              <a:rPr lang="fr-FR" altLang="fr-FR" sz="2000">
                <a:latin typeface="Garamond" panose="02020404030301010803" pitchFamily="18" charset="0"/>
              </a:rPr>
              <a:t> des étrangers internés dans le camp présents avant la Libération,</a:t>
            </a:r>
          </a:p>
          <a:p>
            <a:pPr algn="just">
              <a:spcBef>
                <a:spcPct val="0"/>
              </a:spcBef>
              <a:buFontTx/>
              <a:buChar char="-"/>
            </a:pPr>
            <a:r>
              <a:rPr lang="fr-FR" altLang="fr-FR" sz="2000">
                <a:latin typeface="Garamond" panose="02020404030301010803" pitchFamily="18" charset="0"/>
              </a:rPr>
              <a:t> des rapatriés ou déportés d’origine polonaise en février et mars 45. Ces hommes, femmes et enfants ont été redirigés vers le camp de St Germain-les-Belles ou vers d’autres départements, certains ont été placés dans l’agriculture ou l’industrie. Quelques uns se sont engagés dans l’armée polonaise.</a:t>
            </a:r>
          </a:p>
          <a:p>
            <a:pPr algn="just">
              <a:spcBef>
                <a:spcPct val="0"/>
              </a:spcBef>
              <a:buFontTx/>
              <a:buNone/>
            </a:pPr>
            <a:r>
              <a:rPr lang="fr-FR" altLang="fr-FR" sz="2000">
                <a:latin typeface="Garamond" panose="02020404030301010803" pitchFamily="18" charset="0"/>
              </a:rPr>
              <a:t>Leurs conditions d’hébergement restent dans l’ensemble satisfaisantes.</a:t>
            </a:r>
          </a:p>
        </p:txBody>
      </p:sp>
      <p:pic>
        <p:nvPicPr>
          <p:cNvPr id="45060" name="Picture 6">
            <a:extLst>
              <a:ext uri="{FF2B5EF4-FFF2-40B4-BE49-F238E27FC236}">
                <a16:creationId xmlns:a16="http://schemas.microsoft.com/office/drawing/2014/main" id="{D0E557A2-D3C4-7468-9199-6039056D5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1"/>
            <a:ext cx="49530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8">
            <a:extLst>
              <a:ext uri="{FF2B5EF4-FFF2-40B4-BE49-F238E27FC236}">
                <a16:creationId xmlns:a16="http://schemas.microsoft.com/office/drawing/2014/main" id="{B14D786B-1DEC-82DD-4F0C-C06E9545A694}"/>
              </a:ext>
            </a:extLst>
          </p:cNvPr>
          <p:cNvSpPr txBox="1">
            <a:spLocks noChangeArrowheads="1"/>
          </p:cNvSpPr>
          <p:nvPr/>
        </p:nvSpPr>
        <p:spPr bwMode="auto">
          <a:xfrm>
            <a:off x="5699126" y="3624264"/>
            <a:ext cx="145891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a:latin typeface="Garamond" panose="02020404030301010803" pitchFamily="18" charset="0"/>
              </a:rPr>
              <a:t>ADHV - 1081 W 252</a:t>
            </a:r>
          </a:p>
        </p:txBody>
      </p:sp>
    </p:spTree>
    <p:extLst>
      <p:ext uri="{BB962C8B-B14F-4D97-AF65-F5344CB8AC3E}">
        <p14:creationId xmlns:p14="http://schemas.microsoft.com/office/powerpoint/2010/main" val="144401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737987E-7E81-432B-5251-3112D2C0A499}"/>
              </a:ext>
            </a:extLst>
          </p:cNvPr>
          <p:cNvSpPr>
            <a:spLocks noGrp="1" noChangeArrowheads="1"/>
          </p:cNvSpPr>
          <p:nvPr>
            <p:ph type="title"/>
          </p:nvPr>
        </p:nvSpPr>
        <p:spPr>
          <a:xfrm>
            <a:off x="1104900" y="0"/>
            <a:ext cx="7696200" cy="457200"/>
          </a:xfrm>
        </p:spPr>
        <p:txBody>
          <a:bodyPr/>
          <a:lstStyle/>
          <a:p>
            <a:pPr eaLnBrk="1" hangingPunct="1"/>
            <a:r>
              <a:rPr lang="fr-FR" altLang="fr-FR" sz="2400" b="1">
                <a:latin typeface="Garamond" panose="02020404030301010803" pitchFamily="18" charset="0"/>
              </a:rPr>
              <a:t>LA PRESSE : la découverte d’un camp de la mort</a:t>
            </a:r>
            <a:endParaRPr lang="fr-FR" altLang="fr-FR" sz="2400">
              <a:latin typeface="Garamond" panose="02020404030301010803" pitchFamily="18" charset="0"/>
            </a:endParaRPr>
          </a:p>
        </p:txBody>
      </p:sp>
      <p:pic>
        <p:nvPicPr>
          <p:cNvPr id="47106" name="Picture 4">
            <a:extLst>
              <a:ext uri="{FF2B5EF4-FFF2-40B4-BE49-F238E27FC236}">
                <a16:creationId xmlns:a16="http://schemas.microsoft.com/office/drawing/2014/main" id="{27182065-C61C-9166-BC40-C51A40E05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60" b="1949"/>
          <a:stretch>
            <a:fillRect/>
          </a:stretch>
        </p:blipFill>
        <p:spPr bwMode="auto">
          <a:xfrm>
            <a:off x="685800" y="609600"/>
            <a:ext cx="5037138"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0AE5F1C1-FB68-7AD4-2046-44FCD580A85C}"/>
              </a:ext>
            </a:extLst>
          </p:cNvPr>
          <p:cNvSpPr txBox="1">
            <a:spLocks noChangeArrowheads="1"/>
          </p:cNvSpPr>
          <p:nvPr/>
        </p:nvSpPr>
        <p:spPr bwMode="auto">
          <a:xfrm>
            <a:off x="5927726" y="787400"/>
            <a:ext cx="285187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a:latin typeface="Garamond" panose="02020404030301010803" pitchFamily="18" charset="0"/>
              </a:rPr>
              <a:t>ADHV - </a:t>
            </a:r>
            <a:r>
              <a:rPr lang="fr-FR" altLang="fr-FR" sz="2000" i="1">
                <a:latin typeface="Garamond" panose="02020404030301010803" pitchFamily="18" charset="0"/>
              </a:rPr>
              <a:t>Le Populaire</a:t>
            </a:r>
            <a:r>
              <a:rPr lang="fr-FR" altLang="fr-FR" sz="2000">
                <a:latin typeface="Garamond" panose="02020404030301010803" pitchFamily="18" charset="0"/>
              </a:rPr>
              <a:t>, 1945</a:t>
            </a:r>
          </a:p>
        </p:txBody>
      </p:sp>
    </p:spTree>
    <p:extLst>
      <p:ext uri="{BB962C8B-B14F-4D97-AF65-F5344CB8AC3E}">
        <p14:creationId xmlns:p14="http://schemas.microsoft.com/office/powerpoint/2010/main" val="2523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41A0706-02ED-1A7D-A71C-204601BF407C}"/>
              </a:ext>
            </a:extLst>
          </p:cNvPr>
          <p:cNvSpPr>
            <a:spLocks noGrp="1" noChangeArrowheads="1"/>
          </p:cNvSpPr>
          <p:nvPr>
            <p:ph type="title"/>
          </p:nvPr>
        </p:nvSpPr>
        <p:spPr>
          <a:xfrm>
            <a:off x="2705100" y="0"/>
            <a:ext cx="4495800" cy="457200"/>
          </a:xfrm>
        </p:spPr>
        <p:txBody>
          <a:bodyPr/>
          <a:lstStyle/>
          <a:p>
            <a:pPr eaLnBrk="1" hangingPunct="1"/>
            <a:r>
              <a:rPr lang="fr-FR" altLang="fr-FR" sz="2400" b="1">
                <a:latin typeface="Garamond" panose="02020404030301010803" pitchFamily="18" charset="0"/>
              </a:rPr>
              <a:t>DEDOMMAGEMENTS</a:t>
            </a:r>
            <a:endParaRPr lang="fr-FR" altLang="fr-FR" sz="2400">
              <a:latin typeface="Garamond" panose="02020404030301010803" pitchFamily="18" charset="0"/>
            </a:endParaRPr>
          </a:p>
        </p:txBody>
      </p:sp>
      <p:sp>
        <p:nvSpPr>
          <p:cNvPr id="49154" name="Text Box 4">
            <a:extLst>
              <a:ext uri="{FF2B5EF4-FFF2-40B4-BE49-F238E27FC236}">
                <a16:creationId xmlns:a16="http://schemas.microsoft.com/office/drawing/2014/main" id="{175CAB09-CA51-DF4A-075F-5AD46A6BEF5D}"/>
              </a:ext>
            </a:extLst>
          </p:cNvPr>
          <p:cNvSpPr txBox="1">
            <a:spLocks noChangeArrowheads="1"/>
          </p:cNvSpPr>
          <p:nvPr/>
        </p:nvSpPr>
        <p:spPr bwMode="auto">
          <a:xfrm>
            <a:off x="5486400" y="2362201"/>
            <a:ext cx="3581400" cy="435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a:latin typeface="Garamond" panose="02020404030301010803" pitchFamily="18" charset="0"/>
              </a:rPr>
              <a:t>Les conditions de vie des familles de déportés sont précaires, c’est pourquoi des associations militent pour l’obtention d’allocations (Ordonnance du 27 octobre 1944).</a:t>
            </a:r>
          </a:p>
          <a:p>
            <a:pPr algn="just">
              <a:spcBef>
                <a:spcPct val="0"/>
              </a:spcBef>
              <a:buFontTx/>
              <a:buNone/>
            </a:pPr>
            <a:r>
              <a:rPr lang="fr-FR" altLang="fr-FR" sz="2000">
                <a:latin typeface="Garamond" panose="02020404030301010803" pitchFamily="18" charset="0"/>
              </a:rPr>
              <a:t>Le</a:t>
            </a:r>
            <a:r>
              <a:rPr lang="fr-FR" altLang="ja-JP" sz="2000">
                <a:latin typeface="Garamond" panose="02020404030301010803" pitchFamily="18" charset="0"/>
              </a:rPr>
              <a:t> 5 septembre 1944, le commissaire de la République, Boursicot décide le versement d’une indemnité de 2000 francs à titre de réparation pour les souffrances endurées.</a:t>
            </a:r>
          </a:p>
          <a:p>
            <a:pPr algn="just">
              <a:spcBef>
                <a:spcPct val="0"/>
              </a:spcBef>
              <a:buFontTx/>
              <a:buNone/>
            </a:pPr>
            <a:r>
              <a:rPr lang="fr-FR" altLang="fr-FR" sz="2000">
                <a:latin typeface="Garamond" panose="02020404030301010803" pitchFamily="18" charset="0"/>
              </a:rPr>
              <a:t>Cependant le retour à la vie civile reste difficile.</a:t>
            </a:r>
          </a:p>
        </p:txBody>
      </p:sp>
      <p:pic>
        <p:nvPicPr>
          <p:cNvPr id="49155" name="Picture 5">
            <a:extLst>
              <a:ext uri="{FF2B5EF4-FFF2-40B4-BE49-F238E27FC236}">
                <a16:creationId xmlns:a16="http://schemas.microsoft.com/office/drawing/2014/main" id="{1F011AC7-6881-067F-B538-28A85007A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487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a:extLst>
              <a:ext uri="{FF2B5EF4-FFF2-40B4-BE49-F238E27FC236}">
                <a16:creationId xmlns:a16="http://schemas.microsoft.com/office/drawing/2014/main" id="{20F74700-E0B1-5B6F-8C7B-26148110A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75" t="67464" b="7008"/>
          <a:stretch>
            <a:fillRect/>
          </a:stretch>
        </p:blipFill>
        <p:spPr bwMode="auto">
          <a:xfrm>
            <a:off x="4953000" y="457201"/>
            <a:ext cx="45720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7">
            <a:extLst>
              <a:ext uri="{FF2B5EF4-FFF2-40B4-BE49-F238E27FC236}">
                <a16:creationId xmlns:a16="http://schemas.microsoft.com/office/drawing/2014/main" id="{77810094-5594-C703-F549-A6C351B506E4}"/>
              </a:ext>
            </a:extLst>
          </p:cNvPr>
          <p:cNvSpPr txBox="1">
            <a:spLocks noChangeArrowheads="1"/>
          </p:cNvSpPr>
          <p:nvPr/>
        </p:nvSpPr>
        <p:spPr bwMode="auto">
          <a:xfrm>
            <a:off x="2209801" y="6491288"/>
            <a:ext cx="201208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800">
                <a:latin typeface="Garamond" panose="02020404030301010803" pitchFamily="18" charset="0"/>
              </a:rPr>
              <a:t>ADHV - 993 W 225</a:t>
            </a:r>
            <a:endParaRPr lang="fr-FR" altLang="fr-FR" sz="2000">
              <a:latin typeface="Garamond" panose="02020404030301010803" pitchFamily="18" charset="0"/>
            </a:endParaRPr>
          </a:p>
        </p:txBody>
      </p:sp>
    </p:spTree>
    <p:extLst>
      <p:ext uri="{BB962C8B-B14F-4D97-AF65-F5344CB8AC3E}">
        <p14:creationId xmlns:p14="http://schemas.microsoft.com/office/powerpoint/2010/main" val="51285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2D64AA30-FBF0-72B5-234B-EC6953EA0C5C}"/>
              </a:ext>
            </a:extLst>
          </p:cNvPr>
          <p:cNvSpPr>
            <a:spLocks noGrp="1" noChangeArrowheads="1"/>
          </p:cNvSpPr>
          <p:nvPr>
            <p:ph type="title"/>
          </p:nvPr>
        </p:nvSpPr>
        <p:spPr>
          <a:xfrm>
            <a:off x="1752600" y="198120"/>
            <a:ext cx="6400800" cy="457200"/>
          </a:xfrm>
        </p:spPr>
        <p:txBody>
          <a:bodyPr/>
          <a:lstStyle/>
          <a:p>
            <a:pPr algn="ctr" eaLnBrk="1" hangingPunct="1"/>
            <a:r>
              <a:rPr lang="fr-FR" altLang="fr-FR" sz="2400" b="1" dirty="0">
                <a:latin typeface="Garamond" panose="02020404030301010803" pitchFamily="18" charset="0"/>
              </a:rPr>
              <a:t>LA CONSTITUTION DES MAQUIS</a:t>
            </a:r>
            <a:endParaRPr lang="fr-FR" altLang="fr-FR" sz="2400" dirty="0">
              <a:latin typeface="Garamond" panose="02020404030301010803" pitchFamily="18" charset="0"/>
            </a:endParaRPr>
          </a:p>
        </p:txBody>
      </p:sp>
      <p:sp>
        <p:nvSpPr>
          <p:cNvPr id="53250" name="Text Box 4">
            <a:extLst>
              <a:ext uri="{FF2B5EF4-FFF2-40B4-BE49-F238E27FC236}">
                <a16:creationId xmlns:a16="http://schemas.microsoft.com/office/drawing/2014/main" id="{42AAB6B8-A112-9288-38CE-21276C7653EE}"/>
              </a:ext>
            </a:extLst>
          </p:cNvPr>
          <p:cNvSpPr txBox="1">
            <a:spLocks noChangeArrowheads="1"/>
          </p:cNvSpPr>
          <p:nvPr/>
        </p:nvSpPr>
        <p:spPr bwMode="auto">
          <a:xfrm>
            <a:off x="914400" y="1066801"/>
            <a:ext cx="81534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fr-FR" altLang="fr-FR" sz="2000">
                <a:latin typeface="Garamond" panose="02020404030301010803" pitchFamily="18" charset="0"/>
              </a:rPr>
              <a:t>On peut distinguer trois phases :</a:t>
            </a:r>
          </a:p>
          <a:p>
            <a:pPr algn="just">
              <a:spcBef>
                <a:spcPct val="0"/>
              </a:spcBef>
              <a:buFontTx/>
              <a:buNone/>
            </a:pPr>
            <a:endParaRPr lang="fr-FR" altLang="fr-FR" sz="2000">
              <a:latin typeface="Garamond" panose="02020404030301010803" pitchFamily="18" charset="0"/>
            </a:endParaRPr>
          </a:p>
          <a:p>
            <a:pPr algn="just">
              <a:spcBef>
                <a:spcPct val="0"/>
              </a:spcBef>
              <a:buFontTx/>
              <a:buChar char="-"/>
            </a:pPr>
            <a:r>
              <a:rPr lang="fr-FR" altLang="fr-FR" sz="2000">
                <a:latin typeface="Garamond" panose="02020404030301010803" pitchFamily="18" charset="0"/>
              </a:rPr>
              <a:t> Les premières initiatives de résistance ont lieu dès 1940. A partir de 1941-42 les résistants passent aux actes: des groupes s’organisent à Limoges et à Saint-Junien. Des militants communistes parmi lesquels Georges Guingouin, entrent alors dans la Résistance.</a:t>
            </a:r>
          </a:p>
          <a:p>
            <a:pPr algn="just">
              <a:spcBef>
                <a:spcPct val="0"/>
              </a:spcBef>
              <a:buFontTx/>
              <a:buNone/>
            </a:pPr>
            <a:endParaRPr lang="fr-FR" altLang="fr-FR" sz="2000">
              <a:latin typeface="Garamond" panose="02020404030301010803" pitchFamily="18" charset="0"/>
            </a:endParaRPr>
          </a:p>
          <a:p>
            <a:pPr algn="just">
              <a:spcBef>
                <a:spcPct val="0"/>
              </a:spcBef>
              <a:buFontTx/>
              <a:buChar char="-"/>
            </a:pPr>
            <a:r>
              <a:rPr lang="fr-FR" altLang="fr-FR" sz="2000">
                <a:latin typeface="Garamond" panose="02020404030301010803" pitchFamily="18" charset="0"/>
              </a:rPr>
              <a:t> A la suite de l’invasion de la zone libre en novembre 1942 puis de la création de la milice et du STO (Service du Travail Obligatoire) en 1943, des maquis se créent (Eymoutiers, Magnac-Bourg, Oradour-sur-Vayres) aidés par les populations locales.</a:t>
            </a:r>
          </a:p>
          <a:p>
            <a:pPr algn="just">
              <a:spcBef>
                <a:spcPct val="0"/>
              </a:spcBef>
              <a:buFontTx/>
              <a:buChar char="-"/>
            </a:pPr>
            <a:endParaRPr lang="fr-FR" altLang="fr-FR" sz="2000">
              <a:latin typeface="Garamond" panose="02020404030301010803" pitchFamily="18" charset="0"/>
            </a:endParaRPr>
          </a:p>
          <a:p>
            <a:pPr algn="just">
              <a:spcBef>
                <a:spcPct val="0"/>
              </a:spcBef>
              <a:buFontTx/>
              <a:buChar char="-"/>
            </a:pPr>
            <a:r>
              <a:rPr lang="fr-FR" altLang="fr-FR" sz="2000">
                <a:latin typeface="Garamond" panose="02020404030301010803" pitchFamily="18" charset="0"/>
              </a:rPr>
              <a:t> En 1944, les maquis, avec l’apport décisif des agents du SOE (Special Operation Executive), participent à la libération du territoire.</a:t>
            </a:r>
          </a:p>
        </p:txBody>
      </p:sp>
    </p:spTree>
    <p:extLst>
      <p:ext uri="{BB962C8B-B14F-4D97-AF65-F5344CB8AC3E}">
        <p14:creationId xmlns:p14="http://schemas.microsoft.com/office/powerpoint/2010/main" val="2970967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7588E60-D863-C9BE-4753-BDBDF02BE2E4}"/>
              </a:ext>
            </a:extLst>
          </p:cNvPr>
          <p:cNvSpPr>
            <a:spLocks noGrp="1" noChangeArrowheads="1"/>
          </p:cNvSpPr>
          <p:nvPr>
            <p:ph type="title"/>
          </p:nvPr>
        </p:nvSpPr>
        <p:spPr>
          <a:xfrm>
            <a:off x="1981200" y="15240"/>
            <a:ext cx="5486400" cy="457200"/>
          </a:xfrm>
        </p:spPr>
        <p:txBody>
          <a:bodyPr/>
          <a:lstStyle/>
          <a:p>
            <a:pPr algn="ctr" eaLnBrk="1" hangingPunct="1"/>
            <a:r>
              <a:rPr lang="fr-FR" altLang="fr-FR" sz="2400" b="1" dirty="0">
                <a:latin typeface="Garamond" panose="02020404030301010803" pitchFamily="18" charset="0"/>
              </a:rPr>
              <a:t>PHOTOGRAPHIES DE MAQUIS </a:t>
            </a:r>
            <a:endParaRPr lang="fr-FR" altLang="fr-FR" dirty="0">
              <a:latin typeface="Garamond" panose="02020404030301010803" pitchFamily="18" charset="0"/>
            </a:endParaRPr>
          </a:p>
        </p:txBody>
      </p:sp>
      <p:pic>
        <p:nvPicPr>
          <p:cNvPr id="92163" name="Picture 3" descr="2 fi 674 et 675">
            <a:extLst>
              <a:ext uri="{FF2B5EF4-FFF2-40B4-BE49-F238E27FC236}">
                <a16:creationId xmlns:a16="http://schemas.microsoft.com/office/drawing/2014/main" id="{A41B2089-5452-A037-BB49-9E3824809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54" t="6445" r="11067" b="53966"/>
          <a:stretch>
            <a:fillRect/>
          </a:stretch>
        </p:blipFill>
        <p:spPr bwMode="auto">
          <a:xfrm>
            <a:off x="1828800" y="685800"/>
            <a:ext cx="66294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B3DFD8D9-1A96-A00A-5735-E8783613DDAF}"/>
              </a:ext>
            </a:extLst>
          </p:cNvPr>
          <p:cNvSpPr txBox="1">
            <a:spLocks noChangeArrowheads="1"/>
          </p:cNvSpPr>
          <p:nvPr/>
        </p:nvSpPr>
        <p:spPr bwMode="auto">
          <a:xfrm>
            <a:off x="1524000" y="5868988"/>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b="1" dirty="0">
                <a:latin typeface="Garamond" panose="02020404030301010803" pitchFamily="18" charset="0"/>
              </a:rPr>
              <a:t>2 Fi 674 : Planque contre les bombardements à Sussac, après ao</a:t>
            </a:r>
            <a:r>
              <a:rPr lang="fr-FR" altLang="ja-JP" sz="2000" b="1" dirty="0">
                <a:latin typeface="Garamond" panose="02020404030301010803" pitchFamily="18" charset="0"/>
              </a:rPr>
              <a:t>ût 1944</a:t>
            </a:r>
            <a:endParaRPr lang="fr-FR" altLang="fr-FR" sz="2000" dirty="0">
              <a:latin typeface="Garamond" panose="02020404030301010803" pitchFamily="18" charset="0"/>
            </a:endParaRPr>
          </a:p>
        </p:txBody>
      </p:sp>
      <p:pic>
        <p:nvPicPr>
          <p:cNvPr id="92165" name="Picture 5" descr="2 fi 674 et 675">
            <a:extLst>
              <a:ext uri="{FF2B5EF4-FFF2-40B4-BE49-F238E27FC236}">
                <a16:creationId xmlns:a16="http://schemas.microsoft.com/office/drawing/2014/main" id="{5C23F05D-E3E6-1D7E-6B52-B49186057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08" t="53986" r="8241" b="8400"/>
          <a:stretch>
            <a:fillRect/>
          </a:stretch>
        </p:blipFill>
        <p:spPr bwMode="auto">
          <a:xfrm>
            <a:off x="1447800" y="573881"/>
            <a:ext cx="70104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6">
            <a:extLst>
              <a:ext uri="{FF2B5EF4-FFF2-40B4-BE49-F238E27FC236}">
                <a16:creationId xmlns:a16="http://schemas.microsoft.com/office/drawing/2014/main" id="{5A7C65BF-1205-1329-B924-4FC13B793ED1}"/>
              </a:ext>
            </a:extLst>
          </p:cNvPr>
          <p:cNvSpPr>
            <a:spLocks noChangeArrowheads="1"/>
          </p:cNvSpPr>
          <p:nvPr/>
        </p:nvSpPr>
        <p:spPr bwMode="auto">
          <a:xfrm>
            <a:off x="1447800" y="5817394"/>
            <a:ext cx="685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b="1" dirty="0">
                <a:latin typeface="Garamond" panose="02020404030301010803" pitchFamily="18" charset="0"/>
              </a:rPr>
              <a:t>2 Fi 675 : Villa de Sussac, bombardement du quartier général du colonel </a:t>
            </a:r>
            <a:r>
              <a:rPr lang="fr-FR" altLang="fr-FR" sz="2000" b="1" dirty="0" err="1">
                <a:latin typeface="Garamond" panose="02020404030301010803" pitchFamily="18" charset="0"/>
              </a:rPr>
              <a:t>Guingouin</a:t>
            </a:r>
            <a:r>
              <a:rPr lang="fr-FR" altLang="fr-FR" sz="2000" b="1" dirty="0">
                <a:latin typeface="Garamond" panose="02020404030301010803" pitchFamily="18" charset="0"/>
              </a:rPr>
              <a:t>, reconstitution du véritable bombardement, après ao</a:t>
            </a:r>
            <a:r>
              <a:rPr lang="fr-FR" altLang="ja-JP" sz="2000" b="1" dirty="0">
                <a:latin typeface="Garamond" panose="02020404030301010803" pitchFamily="18" charset="0"/>
              </a:rPr>
              <a:t>ût 1944.</a:t>
            </a:r>
            <a:endParaRPr lang="fr-FR" altLang="fr-FR" sz="2000" b="1" dirty="0">
              <a:latin typeface="Garamond" panose="02020404030301010803" pitchFamily="18" charset="0"/>
            </a:endParaRPr>
          </a:p>
        </p:txBody>
      </p:sp>
      <p:sp>
        <p:nvSpPr>
          <p:cNvPr id="47112" name="Rectangle 9">
            <a:extLst>
              <a:ext uri="{FF2B5EF4-FFF2-40B4-BE49-F238E27FC236}">
                <a16:creationId xmlns:a16="http://schemas.microsoft.com/office/drawing/2014/main" id="{DA0FEC75-6A71-CBA8-64EF-4ABB0D7FD6EE}"/>
              </a:ext>
            </a:extLst>
          </p:cNvPr>
          <p:cNvSpPr>
            <a:spLocks noChangeArrowheads="1"/>
          </p:cNvSpPr>
          <p:nvPr/>
        </p:nvSpPr>
        <p:spPr bwMode="auto">
          <a:xfrm>
            <a:off x="7772400" y="28194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fr-FR" altLang="fr-FR" sz="2400"/>
          </a:p>
        </p:txBody>
      </p:sp>
    </p:spTree>
    <p:extLst>
      <p:ext uri="{BB962C8B-B14F-4D97-AF65-F5344CB8AC3E}">
        <p14:creationId xmlns:p14="http://schemas.microsoft.com/office/powerpoint/2010/main" val="297039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5000"/>
                                  </p:stCondLst>
                                  <p:childTnLst>
                                    <p:animEffect transition="out" filter="fade">
                                      <p:cBhvr>
                                        <p:cTn id="6" dur="3000"/>
                                        <p:tgtEl>
                                          <p:spTgt spid="92163"/>
                                        </p:tgtEl>
                                      </p:cBhvr>
                                    </p:animEffect>
                                    <p:set>
                                      <p:cBhvr>
                                        <p:cTn id="7" dur="1" fill="hold">
                                          <p:stCondLst>
                                            <p:cond delay="2999"/>
                                          </p:stCondLst>
                                        </p:cTn>
                                        <p:tgtEl>
                                          <p:spTgt spid="92163"/>
                                        </p:tgtEl>
                                        <p:attrNameLst>
                                          <p:attrName>style.visibility</p:attrName>
                                        </p:attrNameLst>
                                      </p:cBhvr>
                                      <p:to>
                                        <p:strVal val="hidden"/>
                                      </p:to>
                                    </p:set>
                                  </p:childTnLst>
                                </p:cTn>
                              </p:par>
                              <p:par>
                                <p:cTn id="8" presetID="10" presetClass="exit" presetSubtype="0" fill="hold" nodeType="withEffect">
                                  <p:stCondLst>
                                    <p:cond delay="5000"/>
                                  </p:stCondLst>
                                  <p:childTnLst>
                                    <p:animEffect transition="out" filter="fade">
                                      <p:cBhvr>
                                        <p:cTn id="9" dur="3000"/>
                                        <p:tgtEl>
                                          <p:spTgt spid="92164"/>
                                        </p:tgtEl>
                                      </p:cBhvr>
                                    </p:animEffect>
                                    <p:set>
                                      <p:cBhvr>
                                        <p:cTn id="10" dur="1" fill="hold">
                                          <p:stCondLst>
                                            <p:cond delay="2999"/>
                                          </p:stCondLst>
                                        </p:cTn>
                                        <p:tgtEl>
                                          <p:spTgt spid="92164"/>
                                        </p:tgtEl>
                                        <p:attrNameLst>
                                          <p:attrName>style.visibility</p:attrName>
                                        </p:attrNameLst>
                                      </p:cBhvr>
                                      <p:to>
                                        <p:strVal val="hidden"/>
                                      </p:to>
                                    </p:set>
                                  </p:childTnLst>
                                </p:cTn>
                              </p:par>
                            </p:childTnLst>
                          </p:cTn>
                        </p:par>
                        <p:par>
                          <p:cTn id="11" fill="hold" nodeType="afterGroup">
                            <p:stCondLst>
                              <p:cond delay="8000"/>
                            </p:stCondLst>
                            <p:childTnLst>
                              <p:par>
                                <p:cTn id="12" presetID="10" presetClass="entr" presetSubtype="0" fill="hold" nodeType="afterEffect">
                                  <p:stCondLst>
                                    <p:cond delay="0"/>
                                  </p:stCondLst>
                                  <p:childTnLst>
                                    <p:set>
                                      <p:cBhvr>
                                        <p:cTn id="13" dur="1" fill="hold">
                                          <p:stCondLst>
                                            <p:cond delay="0"/>
                                          </p:stCondLst>
                                        </p:cTn>
                                        <p:tgtEl>
                                          <p:spTgt spid="92165"/>
                                        </p:tgtEl>
                                        <p:attrNameLst>
                                          <p:attrName>style.visibility</p:attrName>
                                        </p:attrNameLst>
                                      </p:cBhvr>
                                      <p:to>
                                        <p:strVal val="visible"/>
                                      </p:to>
                                    </p:set>
                                    <p:animEffect transition="in" filter="fade">
                                      <p:cBhvr>
                                        <p:cTn id="14" dur="3000"/>
                                        <p:tgtEl>
                                          <p:spTgt spid="92165"/>
                                        </p:tgtEl>
                                      </p:cBhvr>
                                    </p:animEffect>
                                  </p:childTnLst>
                                </p:cTn>
                              </p:par>
                              <p:par>
                                <p:cTn id="15" presetID="10" presetClass="entr" presetSubtype="0" fill="hold" nodeType="withEffect">
                                  <p:stCondLst>
                                    <p:cond delay="0"/>
                                  </p:stCondLst>
                                  <p:childTnLst>
                                    <p:set>
                                      <p:cBhvr>
                                        <p:cTn id="16" dur="1" fill="hold">
                                          <p:stCondLst>
                                            <p:cond delay="0"/>
                                          </p:stCondLst>
                                        </p:cTn>
                                        <p:tgtEl>
                                          <p:spTgt spid="92166"/>
                                        </p:tgtEl>
                                        <p:attrNameLst>
                                          <p:attrName>style.visibility</p:attrName>
                                        </p:attrNameLst>
                                      </p:cBhvr>
                                      <p:to>
                                        <p:strVal val="visible"/>
                                      </p:to>
                                    </p:set>
                                    <p:animEffect transition="in" filter="fade">
                                      <p:cBhvr>
                                        <p:cTn id="17" dur="20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P spid="921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C812F3BF-E5D1-0D5A-8EF3-5A0CF1C0569E}"/>
              </a:ext>
            </a:extLst>
          </p:cNvPr>
          <p:cNvSpPr>
            <a:spLocks noGrp="1" noChangeArrowheads="1"/>
          </p:cNvSpPr>
          <p:nvPr>
            <p:ph type="title"/>
          </p:nvPr>
        </p:nvSpPr>
        <p:spPr>
          <a:xfrm>
            <a:off x="1447800" y="154781"/>
            <a:ext cx="6096000" cy="381000"/>
          </a:xfrm>
        </p:spPr>
        <p:txBody>
          <a:bodyPr>
            <a:normAutofit fontScale="90000"/>
          </a:bodyPr>
          <a:lstStyle/>
          <a:p>
            <a:pPr algn="ctr" eaLnBrk="1" hangingPunct="1"/>
            <a:r>
              <a:rPr lang="fr-FR" altLang="fr-FR" sz="2400" b="1" dirty="0">
                <a:latin typeface="Garamond" panose="02020404030301010803" pitchFamily="18" charset="0"/>
              </a:rPr>
              <a:t>ATTAQUES CONTRE LE MAQUIS</a:t>
            </a:r>
            <a:endParaRPr lang="fr-FR" altLang="fr-FR" sz="2400" dirty="0">
              <a:latin typeface="Garamond" panose="02020404030301010803" pitchFamily="18" charset="0"/>
            </a:endParaRPr>
          </a:p>
        </p:txBody>
      </p:sp>
      <p:pic>
        <p:nvPicPr>
          <p:cNvPr id="94211" name="Picture 3" descr="2 fi 672 et 673">
            <a:extLst>
              <a:ext uri="{FF2B5EF4-FFF2-40B4-BE49-F238E27FC236}">
                <a16:creationId xmlns:a16="http://schemas.microsoft.com/office/drawing/2014/main" id="{075E67E4-BEC9-1CDD-DAF6-1E40D5E9F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53" t="7828" r="19324" b="62665"/>
          <a:stretch>
            <a:fillRect/>
          </a:stretch>
        </p:blipFill>
        <p:spPr bwMode="auto">
          <a:xfrm>
            <a:off x="1485900" y="641409"/>
            <a:ext cx="7086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EEF6E5AC-FB20-D83F-ACCF-031C96B8BDA0}"/>
              </a:ext>
            </a:extLst>
          </p:cNvPr>
          <p:cNvSpPr txBox="1">
            <a:spLocks noChangeArrowheads="1"/>
          </p:cNvSpPr>
          <p:nvPr/>
        </p:nvSpPr>
        <p:spPr bwMode="auto">
          <a:xfrm>
            <a:off x="1052701" y="6052463"/>
            <a:ext cx="78005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b="1" dirty="0">
                <a:latin typeface="Garamond" panose="02020404030301010803" pitchFamily="18" charset="0"/>
              </a:rPr>
              <a:t>2 Fi 672 : Près de Blond, dép</a:t>
            </a:r>
            <a:r>
              <a:rPr lang="fr-FR" altLang="ja-JP" sz="2000" b="1" dirty="0">
                <a:latin typeface="Garamond" panose="02020404030301010803" pitchFamily="18" charset="0"/>
              </a:rPr>
              <a:t>ôt d’armes détruit par les Allemands, 1944</a:t>
            </a:r>
            <a:endParaRPr lang="fr-FR" altLang="fr-FR" sz="2000" dirty="0">
              <a:latin typeface="Garamond" panose="02020404030301010803" pitchFamily="18" charset="0"/>
            </a:endParaRPr>
          </a:p>
        </p:txBody>
      </p:sp>
      <p:pic>
        <p:nvPicPr>
          <p:cNvPr id="94213" name="Picture 5" descr="2 fi 672 et 673">
            <a:extLst>
              <a:ext uri="{FF2B5EF4-FFF2-40B4-BE49-F238E27FC236}">
                <a16:creationId xmlns:a16="http://schemas.microsoft.com/office/drawing/2014/main" id="{B79945F8-60AC-63CE-A23F-7C2E0D1A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74" t="51399" r="7249" b="15201"/>
          <a:stretch>
            <a:fillRect/>
          </a:stretch>
        </p:blipFill>
        <p:spPr bwMode="auto">
          <a:xfrm>
            <a:off x="1333500" y="627855"/>
            <a:ext cx="7239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6">
            <a:extLst>
              <a:ext uri="{FF2B5EF4-FFF2-40B4-BE49-F238E27FC236}">
                <a16:creationId xmlns:a16="http://schemas.microsoft.com/office/drawing/2014/main" id="{E44882B2-9629-BD92-198C-ED8C74AE7088}"/>
              </a:ext>
            </a:extLst>
          </p:cNvPr>
          <p:cNvSpPr>
            <a:spLocks noChangeArrowheads="1"/>
          </p:cNvSpPr>
          <p:nvPr/>
        </p:nvSpPr>
        <p:spPr bwMode="auto">
          <a:xfrm>
            <a:off x="838200" y="6097617"/>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b="1" dirty="0">
                <a:latin typeface="Garamond" panose="02020404030301010803" pitchFamily="18" charset="0"/>
              </a:rPr>
              <a:t>2 Fi 673 : Fermes et dép</a:t>
            </a:r>
            <a:r>
              <a:rPr lang="fr-FR" altLang="ja-JP" sz="2000" b="1" dirty="0">
                <a:latin typeface="Garamond" panose="02020404030301010803" pitchFamily="18" charset="0"/>
              </a:rPr>
              <a:t>ôts de munitions de l’Armée secrète détruits par une colonne allemande, Blond, 1944</a:t>
            </a:r>
            <a:endParaRPr lang="fr-FR" altLang="fr-FR" sz="2000" b="1" dirty="0">
              <a:latin typeface="Garamond" panose="02020404030301010803" pitchFamily="18" charset="0"/>
            </a:endParaRPr>
          </a:p>
        </p:txBody>
      </p:sp>
    </p:spTree>
    <p:extLst>
      <p:ext uri="{BB962C8B-B14F-4D97-AF65-F5344CB8AC3E}">
        <p14:creationId xmlns:p14="http://schemas.microsoft.com/office/powerpoint/2010/main" val="1225155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94211"/>
                                        </p:tgtEl>
                                      </p:cBhvr>
                                    </p:animEffect>
                                    <p:set>
                                      <p:cBhvr>
                                        <p:cTn id="7" dur="1" fill="hold">
                                          <p:stCondLst>
                                            <p:cond delay="1999"/>
                                          </p:stCondLst>
                                        </p:cTn>
                                        <p:tgtEl>
                                          <p:spTgt spid="942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94212"/>
                                        </p:tgtEl>
                                      </p:cBhvr>
                                    </p:animEffect>
                                    <p:set>
                                      <p:cBhvr>
                                        <p:cTn id="10" dur="1" fill="hold">
                                          <p:stCondLst>
                                            <p:cond delay="1999"/>
                                          </p:stCondLst>
                                        </p:cTn>
                                        <p:tgtEl>
                                          <p:spTgt spid="94212"/>
                                        </p:tgtEl>
                                        <p:attrNameLst>
                                          <p:attrName>style.visibility</p:attrName>
                                        </p:attrNameLst>
                                      </p:cBhvr>
                                      <p:to>
                                        <p:strVal val="hidden"/>
                                      </p:to>
                                    </p:se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94213"/>
                                        </p:tgtEl>
                                        <p:attrNameLst>
                                          <p:attrName>style.visibility</p:attrName>
                                        </p:attrNameLst>
                                      </p:cBhvr>
                                      <p:to>
                                        <p:strVal val="visible"/>
                                      </p:to>
                                    </p:set>
                                    <p:animEffect transition="in" filter="fade">
                                      <p:cBhvr>
                                        <p:cTn id="14" dur="3000"/>
                                        <p:tgtEl>
                                          <p:spTgt spid="94213"/>
                                        </p:tgtEl>
                                      </p:cBhvr>
                                    </p:animEffect>
                                  </p:childTnLst>
                                </p:cTn>
                              </p:par>
                              <p:par>
                                <p:cTn id="15" presetID="10" presetClass="entr" presetSubtype="0" fill="hold" nodeType="withEffect">
                                  <p:stCondLst>
                                    <p:cond delay="0"/>
                                  </p:stCondLst>
                                  <p:childTnLst>
                                    <p:set>
                                      <p:cBhvr>
                                        <p:cTn id="16" dur="1" fill="hold">
                                          <p:stCondLst>
                                            <p:cond delay="0"/>
                                          </p:stCondLst>
                                        </p:cTn>
                                        <p:tgtEl>
                                          <p:spTgt spid="94214"/>
                                        </p:tgtEl>
                                        <p:attrNameLst>
                                          <p:attrName>style.visibility</p:attrName>
                                        </p:attrNameLst>
                                      </p:cBhvr>
                                      <p:to>
                                        <p:strVal val="visible"/>
                                      </p:to>
                                    </p:set>
                                    <p:animEffect transition="in" filter="fade">
                                      <p:cBhvr>
                                        <p:cTn id="17" dur="20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942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9880DE9F-D17A-4D2A-452D-1B7A1C8590DD}"/>
              </a:ext>
            </a:extLst>
          </p:cNvPr>
          <p:cNvSpPr>
            <a:spLocks noGrp="1" noChangeArrowheads="1"/>
          </p:cNvSpPr>
          <p:nvPr>
            <p:ph type="title"/>
          </p:nvPr>
        </p:nvSpPr>
        <p:spPr>
          <a:xfrm>
            <a:off x="2209800" y="76200"/>
            <a:ext cx="5486400" cy="457200"/>
          </a:xfrm>
        </p:spPr>
        <p:txBody>
          <a:bodyPr/>
          <a:lstStyle/>
          <a:p>
            <a:pPr algn="ctr" eaLnBrk="1" hangingPunct="1"/>
            <a:r>
              <a:rPr lang="fr-FR" altLang="fr-FR" sz="2400" b="1" dirty="0">
                <a:latin typeface="Garamond" panose="02020404030301010803" pitchFamily="18" charset="0"/>
              </a:rPr>
              <a:t>PLANQUES DE MAQUIS</a:t>
            </a:r>
            <a:endParaRPr lang="fr-FR" altLang="fr-FR" sz="2400" dirty="0">
              <a:latin typeface="Garamond" panose="02020404030301010803" pitchFamily="18" charset="0"/>
            </a:endParaRPr>
          </a:p>
        </p:txBody>
      </p:sp>
      <p:pic>
        <p:nvPicPr>
          <p:cNvPr id="51202" name="Picture 4" descr="2 fi 670 et 671">
            <a:extLst>
              <a:ext uri="{FF2B5EF4-FFF2-40B4-BE49-F238E27FC236}">
                <a16:creationId xmlns:a16="http://schemas.microsoft.com/office/drawing/2014/main" id="{EA63C96A-C1DF-3126-38C8-AE9C57D19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3152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a:extLst>
              <a:ext uri="{FF2B5EF4-FFF2-40B4-BE49-F238E27FC236}">
                <a16:creationId xmlns:a16="http://schemas.microsoft.com/office/drawing/2014/main" id="{6688EA62-1B16-8AE1-E74C-A4E69C381D13}"/>
              </a:ext>
            </a:extLst>
          </p:cNvPr>
          <p:cNvSpPr>
            <a:spLocks noChangeArrowheads="1"/>
          </p:cNvSpPr>
          <p:nvPr/>
        </p:nvSpPr>
        <p:spPr bwMode="auto">
          <a:xfrm>
            <a:off x="1943100" y="5394326"/>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fr-FR" altLang="fr-FR" sz="2000" b="1" dirty="0">
                <a:latin typeface="Garamond" panose="02020404030301010803" pitchFamily="18" charset="0"/>
              </a:rPr>
              <a:t>2 Fi 670 : Planque de maquis dans les bois près d’Oradour-sur-Vayres, 1942</a:t>
            </a:r>
          </a:p>
        </p:txBody>
      </p:sp>
    </p:spTree>
    <p:extLst>
      <p:ext uri="{BB962C8B-B14F-4D97-AF65-F5344CB8AC3E}">
        <p14:creationId xmlns:p14="http://schemas.microsoft.com/office/powerpoint/2010/main" val="417986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94C1452-872E-A3FE-28DB-87E7FE0DEE27}"/>
              </a:ext>
            </a:extLst>
          </p:cNvPr>
          <p:cNvSpPr>
            <a:spLocks noGrp="1" noChangeArrowheads="1"/>
          </p:cNvSpPr>
          <p:nvPr>
            <p:ph type="title"/>
          </p:nvPr>
        </p:nvSpPr>
        <p:spPr>
          <a:xfrm>
            <a:off x="876300" y="228600"/>
            <a:ext cx="8153400" cy="381000"/>
          </a:xfrm>
        </p:spPr>
        <p:txBody>
          <a:bodyPr>
            <a:normAutofit fontScale="90000"/>
          </a:bodyPr>
          <a:lstStyle/>
          <a:p>
            <a:pPr algn="ctr" eaLnBrk="1" hangingPunct="1"/>
            <a:r>
              <a:rPr lang="fr-FR" altLang="fr-FR" sz="2400" b="1" dirty="0">
                <a:latin typeface="Garamond" panose="02020404030301010803" pitchFamily="18" charset="0"/>
              </a:rPr>
              <a:t>CARTE JEDBURGH TEAMS DROPPED INTO FRANCE</a:t>
            </a:r>
            <a:endParaRPr lang="fr-FR" altLang="fr-FR" sz="2400" dirty="0">
              <a:latin typeface="Garamond" panose="02020404030301010803" pitchFamily="18" charset="0"/>
            </a:endParaRPr>
          </a:p>
        </p:txBody>
      </p:sp>
      <p:pic>
        <p:nvPicPr>
          <p:cNvPr id="22530" name="Picture 3" descr="carte WWII (2)">
            <a:extLst>
              <a:ext uri="{FF2B5EF4-FFF2-40B4-BE49-F238E27FC236}">
                <a16:creationId xmlns:a16="http://schemas.microsoft.com/office/drawing/2014/main" id="{EB1C035A-3DA9-1057-DDCD-5406559A2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685801"/>
            <a:ext cx="5114925"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carte WWII (2)">
            <a:extLst>
              <a:ext uri="{FF2B5EF4-FFF2-40B4-BE49-F238E27FC236}">
                <a16:creationId xmlns:a16="http://schemas.microsoft.com/office/drawing/2014/main" id="{63045276-EFD3-E5FA-0445-983406341CBD}"/>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867400" y="2160588"/>
            <a:ext cx="33528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5">
            <a:hlinkClick r:id="rId5" action="ppaction://hlinksldjump"/>
            <a:extLst>
              <a:ext uri="{FF2B5EF4-FFF2-40B4-BE49-F238E27FC236}">
                <a16:creationId xmlns:a16="http://schemas.microsoft.com/office/drawing/2014/main" id="{8FD4BAE0-6B60-B1AE-77A8-23EAD3969517}"/>
              </a:ext>
            </a:extLst>
          </p:cNvPr>
          <p:cNvSpPr>
            <a:spLocks noChangeArrowheads="1"/>
          </p:cNvSpPr>
          <p:nvPr/>
        </p:nvSpPr>
        <p:spPr bwMode="auto">
          <a:xfrm>
            <a:off x="914400" y="114301"/>
            <a:ext cx="8077200" cy="533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fr-FR" altLang="fr-FR" sz="2400" dirty="0"/>
          </a:p>
        </p:txBody>
      </p:sp>
      <p:sp>
        <p:nvSpPr>
          <p:cNvPr id="22533" name="Text Box 6">
            <a:extLst>
              <a:ext uri="{FF2B5EF4-FFF2-40B4-BE49-F238E27FC236}">
                <a16:creationId xmlns:a16="http://schemas.microsoft.com/office/drawing/2014/main" id="{68B7F3E4-E333-DAE0-8A55-F24F994AFB28}"/>
              </a:ext>
            </a:extLst>
          </p:cNvPr>
          <p:cNvSpPr txBox="1">
            <a:spLocks noChangeArrowheads="1"/>
          </p:cNvSpPr>
          <p:nvPr/>
        </p:nvSpPr>
        <p:spPr bwMode="auto">
          <a:xfrm>
            <a:off x="5867401" y="6461126"/>
            <a:ext cx="1927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fr-FR" altLang="fr-FR" sz="2000">
                <a:latin typeface="Garamond" panose="02020404030301010803" pitchFamily="18" charset="0"/>
              </a:rPr>
              <a:t>ADHV - 1 Fi 180</a:t>
            </a:r>
          </a:p>
        </p:txBody>
      </p:sp>
    </p:spTree>
    <p:extLst>
      <p:ext uri="{BB962C8B-B14F-4D97-AF65-F5344CB8AC3E}">
        <p14:creationId xmlns:p14="http://schemas.microsoft.com/office/powerpoint/2010/main" val="268090725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120</TotalTime>
  <Words>3166</Words>
  <Application>Microsoft Macintosh PowerPoint</Application>
  <PresentationFormat>Format A4 (210 x 297 mm)</PresentationFormat>
  <Paragraphs>251</Paragraphs>
  <Slides>46</Slides>
  <Notes>39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Arial</vt:lpstr>
      <vt:lpstr>Calibri</vt:lpstr>
      <vt:lpstr>Calibri Light</vt:lpstr>
      <vt:lpstr>Garamond</vt:lpstr>
      <vt:lpstr>Thème Office</vt:lpstr>
      <vt:lpstr>CONCOURS NATIONAL DE LA RESISTANCE ET DE LA DEPORTATION 2025   LIBERER ET REFONDER LA FRANCE (1943-1945)</vt:lpstr>
      <vt:lpstr>LA LIBERATION</vt:lpstr>
      <vt:lpstr>DES RESISTANTS</vt:lpstr>
      <vt:lpstr>CARTE DES MAQUIS</vt:lpstr>
      <vt:lpstr>LA CONSTITUTION DES MAQUIS</vt:lpstr>
      <vt:lpstr>PHOTOGRAPHIES DE MAQUIS </vt:lpstr>
      <vt:lpstr>ATTAQUES CONTRE LE MAQUIS</vt:lpstr>
      <vt:lpstr>PLANQUES DE MAQUIS</vt:lpstr>
      <vt:lpstr>CARTE JEDBURGH TEAMS DROPPED INTO FRANCE</vt:lpstr>
      <vt:lpstr>LES JEDBURGH TEAMS</vt:lpstr>
      <vt:lpstr>CARTE AMERICAINE D’ALTITUDE</vt:lpstr>
      <vt:lpstr>OPERATION JED TEAM LEE</vt:lpstr>
      <vt:lpstr>OPERATION JED TEAM LEE</vt:lpstr>
      <vt:lpstr>CHARLES BROWN</vt:lpstr>
      <vt:lpstr>Présentation PowerPoint</vt:lpstr>
      <vt:lpstr>LIMOGES EN JUIN 1944</vt:lpstr>
      <vt:lpstr>LIMOGES EN JUIN 1944</vt:lpstr>
      <vt:lpstr>LIBERATION DE LIMOGES : ACTE DE CAPITULATION</vt:lpstr>
      <vt:lpstr>LIBERATION DE LIMOGES : TEMOIGNAGE</vt:lpstr>
      <vt:lpstr>LA LIBERATION DE LIMOGES</vt:lpstr>
      <vt:lpstr>MAJOR CHARLES STAUNTON alias PHILIPPE LIEWER</vt:lpstr>
      <vt:lpstr>LE GENERAL ALLEMAND GLEINIGER</vt:lpstr>
      <vt:lpstr>REFONDATION POLITIQUE</vt:lpstr>
      <vt:lpstr>LE RETABLISSEMENT DE L’ORDRE</vt:lpstr>
      <vt:lpstr>LE POUVOIR CENTRAL</vt:lpstr>
      <vt:lpstr>JEAN CHAINTRON</vt:lpstr>
      <vt:lpstr>LES ELECTIONS</vt:lpstr>
      <vt:lpstr>REFONDATION ECONOMIQUE</vt:lpstr>
      <vt:lpstr>Présentation PowerPoint</vt:lpstr>
      <vt:lpstr>DOCUMENTS DU RATIONNEMENT</vt:lpstr>
      <vt:lpstr>UN RATIONNEMENT QUI DURE</vt:lpstr>
      <vt:lpstr>LA RECONSTRUCTION</vt:lpstr>
      <vt:lpstr>ORADOUR-SUR-GLANE : LA RECONSTRUCTION</vt:lpstr>
      <vt:lpstr>LE RETOUR DES DEPORTES</vt:lpstr>
      <vt:lpstr>UN RAPATRIEMENT DE MASSE</vt:lpstr>
      <vt:lpstr>L’IDENTIFICATION DES RAPATRIES</vt:lpstr>
      <vt:lpstr>LES PROBLEMES SANITAIRES DU RAPATRIEMENT</vt:lpstr>
      <vt:lpstr>LE RETOUR DES RAPATRIES</vt:lpstr>
      <vt:lpstr>LA PRESSE  le rapatriement</vt:lpstr>
      <vt:lpstr>LA PRESSE : la libération de prisonniers français</vt:lpstr>
      <vt:lpstr>A RECHERCHE DES SURVIVANTS</vt:lpstr>
      <vt:lpstr>LES CENTRES D’ACCUEIL</vt:lpstr>
      <vt:lpstr>LE CENTRE D’ACCUEIL DE LA MEYZE</vt:lpstr>
      <vt:lpstr>LE CENTRE D’ACCUEIL DE SEREILHAC</vt:lpstr>
      <vt:lpstr>LA PRESSE : la découverte d’un camp de la mort</vt:lpstr>
      <vt:lpstr>DEDOMMAGEMENTS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CONCOURS NATIONAL DE LA RESISTANCE ET DE LA DEPORTATION 2025 LIBERER ET REFONDER LA France (1943-1945)</dc:title>
  <dc:creator>Sophie SICOT</dc:creator>
  <cp:lastModifiedBy>Sophie SICOT</cp:lastModifiedBy>
  <cp:revision>63</cp:revision>
  <dcterms:created xsi:type="dcterms:W3CDTF">2024-12-05T13:06:18Z</dcterms:created>
  <dcterms:modified xsi:type="dcterms:W3CDTF">2025-01-29T17:39:36Z</dcterms:modified>
</cp:coreProperties>
</file>